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3" r:id="rId5"/>
    <p:sldId id="261" r:id="rId6"/>
    <p:sldId id="265" r:id="rId7"/>
    <p:sldId id="264" r:id="rId8"/>
    <p:sldId id="262" r:id="rId9"/>
    <p:sldId id="266" r:id="rId10"/>
    <p:sldId id="259" r:id="rId11"/>
    <p:sldId id="267" r:id="rId12"/>
    <p:sldId id="268" r:id="rId13"/>
    <p:sldId id="270" r:id="rId14"/>
    <p:sldId id="269" r:id="rId15"/>
    <p:sldId id="258" r:id="rId16"/>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81" d="100"/>
          <a:sy n="81" d="100"/>
        </p:scale>
        <p:origin x="9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C8E9-2481-1548-8986-484775B10B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24699E-D38F-8EBB-6C1D-46F7175BC7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B448C3-41B4-FDCD-F193-D2E82408EA94}"/>
              </a:ext>
            </a:extLst>
          </p:cNvPr>
          <p:cNvSpPr>
            <a:spLocks noGrp="1"/>
          </p:cNvSpPr>
          <p:nvPr>
            <p:ph type="dt" sz="half" idx="10"/>
          </p:nvPr>
        </p:nvSpPr>
        <p:spPr/>
        <p:txBody>
          <a:bodyPr/>
          <a:lstStyle/>
          <a:p>
            <a:fld id="{E4DEFAC5-E9CA-472D-8A76-81A75D6C69B9}" type="datetimeFigureOut">
              <a:rPr lang="en-US" smtClean="0"/>
              <a:t>10/30/2022</a:t>
            </a:fld>
            <a:endParaRPr lang="en-US"/>
          </a:p>
        </p:txBody>
      </p:sp>
      <p:sp>
        <p:nvSpPr>
          <p:cNvPr id="5" name="Footer Placeholder 4">
            <a:extLst>
              <a:ext uri="{FF2B5EF4-FFF2-40B4-BE49-F238E27FC236}">
                <a16:creationId xmlns:a16="http://schemas.microsoft.com/office/drawing/2014/main" id="{7BEA64D9-A61F-7583-FF20-A6EDD36A0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40356-532C-2809-07BB-7ABD2A34A9B2}"/>
              </a:ext>
            </a:extLst>
          </p:cNvPr>
          <p:cNvSpPr>
            <a:spLocks noGrp="1"/>
          </p:cNvSpPr>
          <p:nvPr>
            <p:ph type="sldNum" sz="quarter" idx="12"/>
          </p:nvPr>
        </p:nvSpPr>
        <p:spPr/>
        <p:txBody>
          <a:bodyPr/>
          <a:lstStyle/>
          <a:p>
            <a:fld id="{3E2B023A-1F55-4368-B040-21E3A4A86049}" type="slidenum">
              <a:rPr lang="en-US" smtClean="0"/>
              <a:t>‹#›</a:t>
            </a:fld>
            <a:endParaRPr lang="en-US"/>
          </a:p>
        </p:txBody>
      </p:sp>
    </p:spTree>
    <p:extLst>
      <p:ext uri="{BB962C8B-B14F-4D97-AF65-F5344CB8AC3E}">
        <p14:creationId xmlns:p14="http://schemas.microsoft.com/office/powerpoint/2010/main" val="219147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567A1-BB4A-C60D-DB24-CD1A7E02B4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B72C99-64D7-BCB8-F9A9-341F4AA479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07658-FB1C-30B5-B1D8-611AE2E390B5}"/>
              </a:ext>
            </a:extLst>
          </p:cNvPr>
          <p:cNvSpPr>
            <a:spLocks noGrp="1"/>
          </p:cNvSpPr>
          <p:nvPr>
            <p:ph type="dt" sz="half" idx="10"/>
          </p:nvPr>
        </p:nvSpPr>
        <p:spPr/>
        <p:txBody>
          <a:bodyPr/>
          <a:lstStyle/>
          <a:p>
            <a:fld id="{E4DEFAC5-E9CA-472D-8A76-81A75D6C69B9}" type="datetimeFigureOut">
              <a:rPr lang="en-US" smtClean="0"/>
              <a:t>10/30/2022</a:t>
            </a:fld>
            <a:endParaRPr lang="en-US"/>
          </a:p>
        </p:txBody>
      </p:sp>
      <p:sp>
        <p:nvSpPr>
          <p:cNvPr id="5" name="Footer Placeholder 4">
            <a:extLst>
              <a:ext uri="{FF2B5EF4-FFF2-40B4-BE49-F238E27FC236}">
                <a16:creationId xmlns:a16="http://schemas.microsoft.com/office/drawing/2014/main" id="{C1131B25-7594-648C-49DA-36374A7C7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E8002-E664-A43C-2DC6-45A34ED65A80}"/>
              </a:ext>
            </a:extLst>
          </p:cNvPr>
          <p:cNvSpPr>
            <a:spLocks noGrp="1"/>
          </p:cNvSpPr>
          <p:nvPr>
            <p:ph type="sldNum" sz="quarter" idx="12"/>
          </p:nvPr>
        </p:nvSpPr>
        <p:spPr/>
        <p:txBody>
          <a:bodyPr/>
          <a:lstStyle/>
          <a:p>
            <a:fld id="{3E2B023A-1F55-4368-B040-21E3A4A86049}" type="slidenum">
              <a:rPr lang="en-US" smtClean="0"/>
              <a:t>‹#›</a:t>
            </a:fld>
            <a:endParaRPr lang="en-US"/>
          </a:p>
        </p:txBody>
      </p:sp>
    </p:spTree>
    <p:extLst>
      <p:ext uri="{BB962C8B-B14F-4D97-AF65-F5344CB8AC3E}">
        <p14:creationId xmlns:p14="http://schemas.microsoft.com/office/powerpoint/2010/main" val="247630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2D74BC-70AE-20BB-6C0C-F430967387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EF2BAB-64FE-4FFB-DB3C-0F858BBEF5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47B49-0447-ED4D-C735-E76BA9F0910A}"/>
              </a:ext>
            </a:extLst>
          </p:cNvPr>
          <p:cNvSpPr>
            <a:spLocks noGrp="1"/>
          </p:cNvSpPr>
          <p:nvPr>
            <p:ph type="dt" sz="half" idx="10"/>
          </p:nvPr>
        </p:nvSpPr>
        <p:spPr/>
        <p:txBody>
          <a:bodyPr/>
          <a:lstStyle/>
          <a:p>
            <a:fld id="{E4DEFAC5-E9CA-472D-8A76-81A75D6C69B9}" type="datetimeFigureOut">
              <a:rPr lang="en-US" smtClean="0"/>
              <a:t>10/30/2022</a:t>
            </a:fld>
            <a:endParaRPr lang="en-US"/>
          </a:p>
        </p:txBody>
      </p:sp>
      <p:sp>
        <p:nvSpPr>
          <p:cNvPr id="5" name="Footer Placeholder 4">
            <a:extLst>
              <a:ext uri="{FF2B5EF4-FFF2-40B4-BE49-F238E27FC236}">
                <a16:creationId xmlns:a16="http://schemas.microsoft.com/office/drawing/2014/main" id="{4F258AA5-EB86-36A1-AFDD-19586C337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D3661D-B282-80B6-1A0A-3B7D300BE89E}"/>
              </a:ext>
            </a:extLst>
          </p:cNvPr>
          <p:cNvSpPr>
            <a:spLocks noGrp="1"/>
          </p:cNvSpPr>
          <p:nvPr>
            <p:ph type="sldNum" sz="quarter" idx="12"/>
          </p:nvPr>
        </p:nvSpPr>
        <p:spPr/>
        <p:txBody>
          <a:bodyPr/>
          <a:lstStyle/>
          <a:p>
            <a:fld id="{3E2B023A-1F55-4368-B040-21E3A4A86049}" type="slidenum">
              <a:rPr lang="en-US" smtClean="0"/>
              <a:t>‹#›</a:t>
            </a:fld>
            <a:endParaRPr lang="en-US"/>
          </a:p>
        </p:txBody>
      </p:sp>
    </p:spTree>
    <p:extLst>
      <p:ext uri="{BB962C8B-B14F-4D97-AF65-F5344CB8AC3E}">
        <p14:creationId xmlns:p14="http://schemas.microsoft.com/office/powerpoint/2010/main" val="3498546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719EB-CF65-100A-AC5D-A3DDE39D03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086565-2B8E-8DDB-EEFF-443FBDD992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A1A943-7E2E-988B-1F1B-D642C7D399AD}"/>
              </a:ext>
            </a:extLst>
          </p:cNvPr>
          <p:cNvSpPr>
            <a:spLocks noGrp="1"/>
          </p:cNvSpPr>
          <p:nvPr>
            <p:ph type="dt" sz="half" idx="10"/>
          </p:nvPr>
        </p:nvSpPr>
        <p:spPr/>
        <p:txBody>
          <a:bodyPr/>
          <a:lstStyle/>
          <a:p>
            <a:fld id="{E4DEFAC5-E9CA-472D-8A76-81A75D6C69B9}" type="datetimeFigureOut">
              <a:rPr lang="en-US" smtClean="0"/>
              <a:t>10/30/2022</a:t>
            </a:fld>
            <a:endParaRPr lang="en-US"/>
          </a:p>
        </p:txBody>
      </p:sp>
      <p:sp>
        <p:nvSpPr>
          <p:cNvPr id="5" name="Footer Placeholder 4">
            <a:extLst>
              <a:ext uri="{FF2B5EF4-FFF2-40B4-BE49-F238E27FC236}">
                <a16:creationId xmlns:a16="http://schemas.microsoft.com/office/drawing/2014/main" id="{26687DDD-1CDB-B1DE-FC36-F204611D7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D907EA-E145-8F09-7F64-694170C46E55}"/>
              </a:ext>
            </a:extLst>
          </p:cNvPr>
          <p:cNvSpPr>
            <a:spLocks noGrp="1"/>
          </p:cNvSpPr>
          <p:nvPr>
            <p:ph type="sldNum" sz="quarter" idx="12"/>
          </p:nvPr>
        </p:nvSpPr>
        <p:spPr/>
        <p:txBody>
          <a:bodyPr/>
          <a:lstStyle/>
          <a:p>
            <a:fld id="{3E2B023A-1F55-4368-B040-21E3A4A86049}" type="slidenum">
              <a:rPr lang="en-US" smtClean="0"/>
              <a:t>‹#›</a:t>
            </a:fld>
            <a:endParaRPr lang="en-US"/>
          </a:p>
        </p:txBody>
      </p:sp>
    </p:spTree>
    <p:extLst>
      <p:ext uri="{BB962C8B-B14F-4D97-AF65-F5344CB8AC3E}">
        <p14:creationId xmlns:p14="http://schemas.microsoft.com/office/powerpoint/2010/main" val="2612743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D61C-9757-5D8A-055E-8015E21DD4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6F6AA4-0BB3-A346-DAD7-6D27234DBC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157490-7009-8449-3AA9-F5CD353A41C5}"/>
              </a:ext>
            </a:extLst>
          </p:cNvPr>
          <p:cNvSpPr>
            <a:spLocks noGrp="1"/>
          </p:cNvSpPr>
          <p:nvPr>
            <p:ph type="dt" sz="half" idx="10"/>
          </p:nvPr>
        </p:nvSpPr>
        <p:spPr/>
        <p:txBody>
          <a:bodyPr/>
          <a:lstStyle/>
          <a:p>
            <a:fld id="{E4DEFAC5-E9CA-472D-8A76-81A75D6C69B9}" type="datetimeFigureOut">
              <a:rPr lang="en-US" smtClean="0"/>
              <a:t>10/30/2022</a:t>
            </a:fld>
            <a:endParaRPr lang="en-US"/>
          </a:p>
        </p:txBody>
      </p:sp>
      <p:sp>
        <p:nvSpPr>
          <p:cNvPr id="5" name="Footer Placeholder 4">
            <a:extLst>
              <a:ext uri="{FF2B5EF4-FFF2-40B4-BE49-F238E27FC236}">
                <a16:creationId xmlns:a16="http://schemas.microsoft.com/office/drawing/2014/main" id="{BFE5A102-7E5C-5F9E-56C3-0498E215F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1889F-DC6D-A6F1-2516-6B01CBE932DA}"/>
              </a:ext>
            </a:extLst>
          </p:cNvPr>
          <p:cNvSpPr>
            <a:spLocks noGrp="1"/>
          </p:cNvSpPr>
          <p:nvPr>
            <p:ph type="sldNum" sz="quarter" idx="12"/>
          </p:nvPr>
        </p:nvSpPr>
        <p:spPr/>
        <p:txBody>
          <a:bodyPr/>
          <a:lstStyle/>
          <a:p>
            <a:fld id="{3E2B023A-1F55-4368-B040-21E3A4A86049}" type="slidenum">
              <a:rPr lang="en-US" smtClean="0"/>
              <a:t>‹#›</a:t>
            </a:fld>
            <a:endParaRPr lang="en-US"/>
          </a:p>
        </p:txBody>
      </p:sp>
    </p:spTree>
    <p:extLst>
      <p:ext uri="{BB962C8B-B14F-4D97-AF65-F5344CB8AC3E}">
        <p14:creationId xmlns:p14="http://schemas.microsoft.com/office/powerpoint/2010/main" val="110477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773C-23D6-BC10-F666-0AA02BD6DD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4FA9C2-CAC7-595D-FD79-C26300237D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713BEC-71D4-3597-E750-F4A19E18C3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22DDD6-F47F-2D44-216F-DC67AE509ADE}"/>
              </a:ext>
            </a:extLst>
          </p:cNvPr>
          <p:cNvSpPr>
            <a:spLocks noGrp="1"/>
          </p:cNvSpPr>
          <p:nvPr>
            <p:ph type="dt" sz="half" idx="10"/>
          </p:nvPr>
        </p:nvSpPr>
        <p:spPr/>
        <p:txBody>
          <a:bodyPr/>
          <a:lstStyle/>
          <a:p>
            <a:fld id="{E4DEFAC5-E9CA-472D-8A76-81A75D6C69B9}" type="datetimeFigureOut">
              <a:rPr lang="en-US" smtClean="0"/>
              <a:t>10/30/2022</a:t>
            </a:fld>
            <a:endParaRPr lang="en-US"/>
          </a:p>
        </p:txBody>
      </p:sp>
      <p:sp>
        <p:nvSpPr>
          <p:cNvPr id="6" name="Footer Placeholder 5">
            <a:extLst>
              <a:ext uri="{FF2B5EF4-FFF2-40B4-BE49-F238E27FC236}">
                <a16:creationId xmlns:a16="http://schemas.microsoft.com/office/drawing/2014/main" id="{80C015BE-D451-0DB5-2822-23B6EFB837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73201-E410-E17B-1FC5-BFE0551AF539}"/>
              </a:ext>
            </a:extLst>
          </p:cNvPr>
          <p:cNvSpPr>
            <a:spLocks noGrp="1"/>
          </p:cNvSpPr>
          <p:nvPr>
            <p:ph type="sldNum" sz="quarter" idx="12"/>
          </p:nvPr>
        </p:nvSpPr>
        <p:spPr/>
        <p:txBody>
          <a:bodyPr/>
          <a:lstStyle/>
          <a:p>
            <a:fld id="{3E2B023A-1F55-4368-B040-21E3A4A86049}" type="slidenum">
              <a:rPr lang="en-US" smtClean="0"/>
              <a:t>‹#›</a:t>
            </a:fld>
            <a:endParaRPr lang="en-US"/>
          </a:p>
        </p:txBody>
      </p:sp>
    </p:spTree>
    <p:extLst>
      <p:ext uri="{BB962C8B-B14F-4D97-AF65-F5344CB8AC3E}">
        <p14:creationId xmlns:p14="http://schemas.microsoft.com/office/powerpoint/2010/main" val="3223302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4275-C9B7-4812-D936-31CABD2051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661FDF-A7F4-9EEA-71E7-AC321101E6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CEA977-81EE-5135-1696-05E20982CE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4D13F4-0C9F-466A-5C9C-878F55331F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06C127-295B-A61B-0858-573CCF8674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F2B71E-FC27-FA52-68D9-FFFD48B5F5DC}"/>
              </a:ext>
            </a:extLst>
          </p:cNvPr>
          <p:cNvSpPr>
            <a:spLocks noGrp="1"/>
          </p:cNvSpPr>
          <p:nvPr>
            <p:ph type="dt" sz="half" idx="10"/>
          </p:nvPr>
        </p:nvSpPr>
        <p:spPr/>
        <p:txBody>
          <a:bodyPr/>
          <a:lstStyle/>
          <a:p>
            <a:fld id="{E4DEFAC5-E9CA-472D-8A76-81A75D6C69B9}" type="datetimeFigureOut">
              <a:rPr lang="en-US" smtClean="0"/>
              <a:t>10/30/2022</a:t>
            </a:fld>
            <a:endParaRPr lang="en-US"/>
          </a:p>
        </p:txBody>
      </p:sp>
      <p:sp>
        <p:nvSpPr>
          <p:cNvPr id="8" name="Footer Placeholder 7">
            <a:extLst>
              <a:ext uri="{FF2B5EF4-FFF2-40B4-BE49-F238E27FC236}">
                <a16:creationId xmlns:a16="http://schemas.microsoft.com/office/drawing/2014/main" id="{EB24DB55-C372-F05D-D442-74FE9BEF37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1F0FAB-9B82-658B-FDD6-540A5C8A6106}"/>
              </a:ext>
            </a:extLst>
          </p:cNvPr>
          <p:cNvSpPr>
            <a:spLocks noGrp="1"/>
          </p:cNvSpPr>
          <p:nvPr>
            <p:ph type="sldNum" sz="quarter" idx="12"/>
          </p:nvPr>
        </p:nvSpPr>
        <p:spPr/>
        <p:txBody>
          <a:bodyPr/>
          <a:lstStyle/>
          <a:p>
            <a:fld id="{3E2B023A-1F55-4368-B040-21E3A4A86049}" type="slidenum">
              <a:rPr lang="en-US" smtClean="0"/>
              <a:t>‹#›</a:t>
            </a:fld>
            <a:endParaRPr lang="en-US"/>
          </a:p>
        </p:txBody>
      </p:sp>
    </p:spTree>
    <p:extLst>
      <p:ext uri="{BB962C8B-B14F-4D97-AF65-F5344CB8AC3E}">
        <p14:creationId xmlns:p14="http://schemas.microsoft.com/office/powerpoint/2010/main" val="427724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A373-B275-4937-08DB-FD9BC47698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64669A-1218-2864-F281-A736FA8BF812}"/>
              </a:ext>
            </a:extLst>
          </p:cNvPr>
          <p:cNvSpPr>
            <a:spLocks noGrp="1"/>
          </p:cNvSpPr>
          <p:nvPr>
            <p:ph type="dt" sz="half" idx="10"/>
          </p:nvPr>
        </p:nvSpPr>
        <p:spPr/>
        <p:txBody>
          <a:bodyPr/>
          <a:lstStyle/>
          <a:p>
            <a:fld id="{E4DEFAC5-E9CA-472D-8A76-81A75D6C69B9}" type="datetimeFigureOut">
              <a:rPr lang="en-US" smtClean="0"/>
              <a:t>10/30/2022</a:t>
            </a:fld>
            <a:endParaRPr lang="en-US"/>
          </a:p>
        </p:txBody>
      </p:sp>
      <p:sp>
        <p:nvSpPr>
          <p:cNvPr id="4" name="Footer Placeholder 3">
            <a:extLst>
              <a:ext uri="{FF2B5EF4-FFF2-40B4-BE49-F238E27FC236}">
                <a16:creationId xmlns:a16="http://schemas.microsoft.com/office/drawing/2014/main" id="{8945543D-2C53-7F7F-2CCA-29ABB4A0A6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5857C3-E272-AAC1-75B3-3535F0F5CE5B}"/>
              </a:ext>
            </a:extLst>
          </p:cNvPr>
          <p:cNvSpPr>
            <a:spLocks noGrp="1"/>
          </p:cNvSpPr>
          <p:nvPr>
            <p:ph type="sldNum" sz="quarter" idx="12"/>
          </p:nvPr>
        </p:nvSpPr>
        <p:spPr/>
        <p:txBody>
          <a:bodyPr/>
          <a:lstStyle/>
          <a:p>
            <a:fld id="{3E2B023A-1F55-4368-B040-21E3A4A86049}" type="slidenum">
              <a:rPr lang="en-US" smtClean="0"/>
              <a:t>‹#›</a:t>
            </a:fld>
            <a:endParaRPr lang="en-US"/>
          </a:p>
        </p:txBody>
      </p:sp>
    </p:spTree>
    <p:extLst>
      <p:ext uri="{BB962C8B-B14F-4D97-AF65-F5344CB8AC3E}">
        <p14:creationId xmlns:p14="http://schemas.microsoft.com/office/powerpoint/2010/main" val="3890490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62A29-21FF-5B05-D6CC-ECC513E88815}"/>
              </a:ext>
            </a:extLst>
          </p:cNvPr>
          <p:cNvSpPr>
            <a:spLocks noGrp="1"/>
          </p:cNvSpPr>
          <p:nvPr>
            <p:ph type="dt" sz="half" idx="10"/>
          </p:nvPr>
        </p:nvSpPr>
        <p:spPr/>
        <p:txBody>
          <a:bodyPr/>
          <a:lstStyle/>
          <a:p>
            <a:fld id="{E4DEFAC5-E9CA-472D-8A76-81A75D6C69B9}" type="datetimeFigureOut">
              <a:rPr lang="en-US" smtClean="0"/>
              <a:t>10/30/2022</a:t>
            </a:fld>
            <a:endParaRPr lang="en-US"/>
          </a:p>
        </p:txBody>
      </p:sp>
      <p:sp>
        <p:nvSpPr>
          <p:cNvPr id="3" name="Footer Placeholder 2">
            <a:extLst>
              <a:ext uri="{FF2B5EF4-FFF2-40B4-BE49-F238E27FC236}">
                <a16:creationId xmlns:a16="http://schemas.microsoft.com/office/drawing/2014/main" id="{FA546104-9503-805F-B579-47776F5B6F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BB7421-2CFE-76E2-263B-A6A4D8411F84}"/>
              </a:ext>
            </a:extLst>
          </p:cNvPr>
          <p:cNvSpPr>
            <a:spLocks noGrp="1"/>
          </p:cNvSpPr>
          <p:nvPr>
            <p:ph type="sldNum" sz="quarter" idx="12"/>
          </p:nvPr>
        </p:nvSpPr>
        <p:spPr/>
        <p:txBody>
          <a:bodyPr/>
          <a:lstStyle/>
          <a:p>
            <a:fld id="{3E2B023A-1F55-4368-B040-21E3A4A86049}" type="slidenum">
              <a:rPr lang="en-US" smtClean="0"/>
              <a:t>‹#›</a:t>
            </a:fld>
            <a:endParaRPr lang="en-US"/>
          </a:p>
        </p:txBody>
      </p:sp>
    </p:spTree>
    <p:extLst>
      <p:ext uri="{BB962C8B-B14F-4D97-AF65-F5344CB8AC3E}">
        <p14:creationId xmlns:p14="http://schemas.microsoft.com/office/powerpoint/2010/main" val="281084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5A54-9918-D280-7754-F6C84E8CAF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62C9FD-1099-5290-684A-FE2BFBE4E0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83D69C-BC8D-F1CD-29AB-DD9CBDF1C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178EF4-B9BB-A246-D7D5-9503D4B8BD8D}"/>
              </a:ext>
            </a:extLst>
          </p:cNvPr>
          <p:cNvSpPr>
            <a:spLocks noGrp="1"/>
          </p:cNvSpPr>
          <p:nvPr>
            <p:ph type="dt" sz="half" idx="10"/>
          </p:nvPr>
        </p:nvSpPr>
        <p:spPr/>
        <p:txBody>
          <a:bodyPr/>
          <a:lstStyle/>
          <a:p>
            <a:fld id="{E4DEFAC5-E9CA-472D-8A76-81A75D6C69B9}" type="datetimeFigureOut">
              <a:rPr lang="en-US" smtClean="0"/>
              <a:t>10/30/2022</a:t>
            </a:fld>
            <a:endParaRPr lang="en-US"/>
          </a:p>
        </p:txBody>
      </p:sp>
      <p:sp>
        <p:nvSpPr>
          <p:cNvPr id="6" name="Footer Placeholder 5">
            <a:extLst>
              <a:ext uri="{FF2B5EF4-FFF2-40B4-BE49-F238E27FC236}">
                <a16:creationId xmlns:a16="http://schemas.microsoft.com/office/drawing/2014/main" id="{9A48A57C-899B-EE30-6032-293A90ADA6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58C06A-83F8-CE0A-8AD3-A328AF8E2187}"/>
              </a:ext>
            </a:extLst>
          </p:cNvPr>
          <p:cNvSpPr>
            <a:spLocks noGrp="1"/>
          </p:cNvSpPr>
          <p:nvPr>
            <p:ph type="sldNum" sz="quarter" idx="12"/>
          </p:nvPr>
        </p:nvSpPr>
        <p:spPr/>
        <p:txBody>
          <a:bodyPr/>
          <a:lstStyle/>
          <a:p>
            <a:fld id="{3E2B023A-1F55-4368-B040-21E3A4A86049}" type="slidenum">
              <a:rPr lang="en-US" smtClean="0"/>
              <a:t>‹#›</a:t>
            </a:fld>
            <a:endParaRPr lang="en-US"/>
          </a:p>
        </p:txBody>
      </p:sp>
    </p:spTree>
    <p:extLst>
      <p:ext uri="{BB962C8B-B14F-4D97-AF65-F5344CB8AC3E}">
        <p14:creationId xmlns:p14="http://schemas.microsoft.com/office/powerpoint/2010/main" val="7989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D29A3-A0DA-E4EE-0CF3-EEDBB62BC8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2BA607-99CB-C0F0-B1AF-388836EF6F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DADC3F-C605-0E9C-C8D4-5EA331098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5C88F-BF2E-8FA5-F13B-9A301D16CEC2}"/>
              </a:ext>
            </a:extLst>
          </p:cNvPr>
          <p:cNvSpPr>
            <a:spLocks noGrp="1"/>
          </p:cNvSpPr>
          <p:nvPr>
            <p:ph type="dt" sz="half" idx="10"/>
          </p:nvPr>
        </p:nvSpPr>
        <p:spPr/>
        <p:txBody>
          <a:bodyPr/>
          <a:lstStyle/>
          <a:p>
            <a:fld id="{E4DEFAC5-E9CA-472D-8A76-81A75D6C69B9}" type="datetimeFigureOut">
              <a:rPr lang="en-US" smtClean="0"/>
              <a:t>10/30/2022</a:t>
            </a:fld>
            <a:endParaRPr lang="en-US"/>
          </a:p>
        </p:txBody>
      </p:sp>
      <p:sp>
        <p:nvSpPr>
          <p:cNvPr id="6" name="Footer Placeholder 5">
            <a:extLst>
              <a:ext uri="{FF2B5EF4-FFF2-40B4-BE49-F238E27FC236}">
                <a16:creationId xmlns:a16="http://schemas.microsoft.com/office/drawing/2014/main" id="{59D33101-F15D-A72B-00FA-F4CB773787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6B75A8-A244-7C81-F311-781B6397BF6C}"/>
              </a:ext>
            </a:extLst>
          </p:cNvPr>
          <p:cNvSpPr>
            <a:spLocks noGrp="1"/>
          </p:cNvSpPr>
          <p:nvPr>
            <p:ph type="sldNum" sz="quarter" idx="12"/>
          </p:nvPr>
        </p:nvSpPr>
        <p:spPr/>
        <p:txBody>
          <a:bodyPr/>
          <a:lstStyle/>
          <a:p>
            <a:fld id="{3E2B023A-1F55-4368-B040-21E3A4A86049}" type="slidenum">
              <a:rPr lang="en-US" smtClean="0"/>
              <a:t>‹#›</a:t>
            </a:fld>
            <a:endParaRPr lang="en-US"/>
          </a:p>
        </p:txBody>
      </p:sp>
    </p:spTree>
    <p:extLst>
      <p:ext uri="{BB962C8B-B14F-4D97-AF65-F5344CB8AC3E}">
        <p14:creationId xmlns:p14="http://schemas.microsoft.com/office/powerpoint/2010/main" val="4037135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9C5EF2-D683-B133-848A-1ABD1745AE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FC7363-6B47-46E6-0C40-3E23691742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A716E1-C5B2-D160-F718-4986EA6087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DEFAC5-E9CA-472D-8A76-81A75D6C69B9}" type="datetimeFigureOut">
              <a:rPr lang="en-US" smtClean="0"/>
              <a:t>10/30/2022</a:t>
            </a:fld>
            <a:endParaRPr lang="en-US"/>
          </a:p>
        </p:txBody>
      </p:sp>
      <p:sp>
        <p:nvSpPr>
          <p:cNvPr id="5" name="Footer Placeholder 4">
            <a:extLst>
              <a:ext uri="{FF2B5EF4-FFF2-40B4-BE49-F238E27FC236}">
                <a16:creationId xmlns:a16="http://schemas.microsoft.com/office/drawing/2014/main" id="{0741314A-EF28-5FED-FC00-537F3A839B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FF6520-1FBB-4664-DF08-6E4F6219E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B023A-1F55-4368-B040-21E3A4A86049}" type="slidenum">
              <a:rPr lang="en-US" smtClean="0"/>
              <a:t>‹#›</a:t>
            </a:fld>
            <a:endParaRPr lang="en-US"/>
          </a:p>
        </p:txBody>
      </p:sp>
    </p:spTree>
    <p:extLst>
      <p:ext uri="{BB962C8B-B14F-4D97-AF65-F5344CB8AC3E}">
        <p14:creationId xmlns:p14="http://schemas.microsoft.com/office/powerpoint/2010/main" val="649211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F2FA9-1DB3-4F45-826A-B78E32862410}"/>
              </a:ext>
            </a:extLst>
          </p:cNvPr>
          <p:cNvSpPr>
            <a:spLocks noGrp="1"/>
          </p:cNvSpPr>
          <p:nvPr>
            <p:ph type="title"/>
          </p:nvPr>
        </p:nvSpPr>
        <p:spPr/>
        <p:txBody>
          <a:bodyPr/>
          <a:lstStyle/>
          <a:p>
            <a:r>
              <a:rPr lang="en-US" dirty="0"/>
              <a:t>205 Oct 31, Class 17</a:t>
            </a:r>
          </a:p>
        </p:txBody>
      </p:sp>
      <p:sp>
        <p:nvSpPr>
          <p:cNvPr id="5" name="Content Placeholder 4">
            <a:extLst>
              <a:ext uri="{FF2B5EF4-FFF2-40B4-BE49-F238E27FC236}">
                <a16:creationId xmlns:a16="http://schemas.microsoft.com/office/drawing/2014/main" id="{8A285522-444C-9C26-85E7-C1CACCDFC8C6}"/>
              </a:ext>
            </a:extLst>
          </p:cNvPr>
          <p:cNvSpPr>
            <a:spLocks noGrp="1"/>
          </p:cNvSpPr>
          <p:nvPr>
            <p:ph idx="1"/>
          </p:nvPr>
        </p:nvSpPr>
        <p:spPr/>
        <p:txBody>
          <a:bodyPr/>
          <a:lstStyle/>
          <a:p>
            <a:r>
              <a:rPr lang="en-US" dirty="0"/>
              <a:t>Happy Halloween!</a:t>
            </a:r>
          </a:p>
          <a:p>
            <a:endParaRPr lang="en-US" dirty="0"/>
          </a:p>
          <a:p>
            <a:r>
              <a:rPr lang="en-US" dirty="0"/>
              <a:t>Review of Stephens et al. (2009)</a:t>
            </a:r>
          </a:p>
          <a:p>
            <a:pPr lvl="1"/>
            <a:r>
              <a:rPr lang="en-US" dirty="0"/>
              <a:t>Swearing and pain</a:t>
            </a:r>
          </a:p>
          <a:p>
            <a:pPr lvl="1"/>
            <a:endParaRPr lang="en-US" dirty="0"/>
          </a:p>
          <a:p>
            <a:r>
              <a:rPr lang="en-US" dirty="0"/>
              <a:t>Chapter 13, Writing a research proposal</a:t>
            </a:r>
          </a:p>
          <a:p>
            <a:endParaRPr lang="en-US" dirty="0"/>
          </a:p>
        </p:txBody>
      </p:sp>
    </p:spTree>
    <p:extLst>
      <p:ext uri="{BB962C8B-B14F-4D97-AF65-F5344CB8AC3E}">
        <p14:creationId xmlns:p14="http://schemas.microsoft.com/office/powerpoint/2010/main" val="2265167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B66A-E29F-97C4-6C53-796BB261A9E2}"/>
              </a:ext>
            </a:extLst>
          </p:cNvPr>
          <p:cNvSpPr>
            <a:spLocks noGrp="1"/>
          </p:cNvSpPr>
          <p:nvPr>
            <p:ph type="title"/>
          </p:nvPr>
        </p:nvSpPr>
        <p:spPr/>
        <p:txBody>
          <a:bodyPr/>
          <a:lstStyle/>
          <a:p>
            <a:r>
              <a:rPr lang="en-US" dirty="0"/>
              <a:t>Preparing a Research Proposal</a:t>
            </a:r>
          </a:p>
        </p:txBody>
      </p:sp>
      <p:sp>
        <p:nvSpPr>
          <p:cNvPr id="3" name="Content Placeholder 2">
            <a:extLst>
              <a:ext uri="{FF2B5EF4-FFF2-40B4-BE49-F238E27FC236}">
                <a16:creationId xmlns:a16="http://schemas.microsoft.com/office/drawing/2014/main" id="{73044A5F-BD66-D027-F747-0248C3930A9B}"/>
              </a:ext>
            </a:extLst>
          </p:cNvPr>
          <p:cNvSpPr>
            <a:spLocks noGrp="1"/>
          </p:cNvSpPr>
          <p:nvPr>
            <p:ph idx="1"/>
          </p:nvPr>
        </p:nvSpPr>
        <p:spPr/>
        <p:txBody>
          <a:bodyPr>
            <a:normAutofit/>
          </a:bodyPr>
          <a:lstStyle/>
          <a:p>
            <a:r>
              <a:rPr lang="en-US" dirty="0"/>
              <a:t>Organize into groups of 3-4 students</a:t>
            </a:r>
          </a:p>
          <a:p>
            <a:pPr lvl="1"/>
            <a:r>
              <a:rPr lang="en-US" dirty="0"/>
              <a:t>If you have trouble finding a group, email us</a:t>
            </a:r>
          </a:p>
          <a:p>
            <a:pPr lvl="1"/>
            <a:endParaRPr lang="en-US" dirty="0"/>
          </a:p>
          <a:p>
            <a:r>
              <a:rPr lang="en-US" dirty="0"/>
              <a:t>Meet and pick out your first main source paper</a:t>
            </a:r>
          </a:p>
          <a:p>
            <a:pPr lvl="1"/>
            <a:r>
              <a:rPr lang="en-US" dirty="0"/>
              <a:t>Use for operational definitions</a:t>
            </a:r>
          </a:p>
          <a:p>
            <a:pPr lvl="1"/>
            <a:r>
              <a:rPr lang="en-US" dirty="0"/>
              <a:t>Starting point for procedure</a:t>
            </a:r>
          </a:p>
          <a:p>
            <a:r>
              <a:rPr lang="en-US" dirty="0"/>
              <a:t>Prepare your initial proposal for Friday 11/4</a:t>
            </a:r>
          </a:p>
          <a:p>
            <a:endParaRPr lang="en-US" dirty="0"/>
          </a:p>
          <a:p>
            <a:r>
              <a:rPr lang="en-US" dirty="0"/>
              <a:t>Guidelines in Chapter 13</a:t>
            </a:r>
          </a:p>
          <a:p>
            <a:pPr lvl="1"/>
            <a:endParaRPr lang="en-US" dirty="0"/>
          </a:p>
        </p:txBody>
      </p:sp>
    </p:spTree>
    <p:extLst>
      <p:ext uri="{BB962C8B-B14F-4D97-AF65-F5344CB8AC3E}">
        <p14:creationId xmlns:p14="http://schemas.microsoft.com/office/powerpoint/2010/main" val="3763799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5ADD-80B0-3F55-7239-B534BBAD1913}"/>
              </a:ext>
            </a:extLst>
          </p:cNvPr>
          <p:cNvSpPr>
            <a:spLocks noGrp="1"/>
          </p:cNvSpPr>
          <p:nvPr>
            <p:ph type="title"/>
          </p:nvPr>
        </p:nvSpPr>
        <p:spPr/>
        <p:txBody>
          <a:bodyPr/>
          <a:lstStyle/>
          <a:p>
            <a:r>
              <a:rPr lang="en-US" dirty="0"/>
              <a:t>Initial Proposal Outline</a:t>
            </a:r>
          </a:p>
        </p:txBody>
      </p:sp>
      <p:sp>
        <p:nvSpPr>
          <p:cNvPr id="3" name="Content Placeholder 2">
            <a:extLst>
              <a:ext uri="{FF2B5EF4-FFF2-40B4-BE49-F238E27FC236}">
                <a16:creationId xmlns:a16="http://schemas.microsoft.com/office/drawing/2014/main" id="{0FB7461F-5524-319A-C321-5F4BC28AD13E}"/>
              </a:ext>
            </a:extLst>
          </p:cNvPr>
          <p:cNvSpPr>
            <a:spLocks noGrp="1"/>
          </p:cNvSpPr>
          <p:nvPr>
            <p:ph idx="1"/>
          </p:nvPr>
        </p:nvSpPr>
        <p:spPr/>
        <p:txBody>
          <a:bodyPr/>
          <a:lstStyle/>
          <a:p>
            <a:r>
              <a:rPr lang="en-US" dirty="0"/>
              <a:t>Group members</a:t>
            </a:r>
          </a:p>
          <a:p>
            <a:r>
              <a:rPr lang="en-US" dirty="0"/>
              <a:t>Tentative project title</a:t>
            </a:r>
          </a:p>
          <a:p>
            <a:r>
              <a:rPr lang="en-US" dirty="0"/>
              <a:t>First background source (APA Reference Style)</a:t>
            </a:r>
          </a:p>
          <a:p>
            <a:r>
              <a:rPr lang="en-US" dirty="0"/>
              <a:t>Design of source experiment</a:t>
            </a:r>
          </a:p>
          <a:p>
            <a:pPr lvl="1"/>
            <a:r>
              <a:rPr lang="en-US" dirty="0"/>
              <a:t>IV(s), DV, number of participants, outcome</a:t>
            </a:r>
          </a:p>
          <a:p>
            <a:r>
              <a:rPr lang="en-US" dirty="0"/>
              <a:t>What new element are you planning to add?</a:t>
            </a:r>
          </a:p>
          <a:p>
            <a:r>
              <a:rPr lang="en-US" dirty="0"/>
              <a:t>Diagram your 2x2 design</a:t>
            </a:r>
          </a:p>
          <a:p>
            <a:pPr lvl="1"/>
            <a:r>
              <a:rPr lang="en-US" dirty="0"/>
              <a:t>2 factors, 2 levels each</a:t>
            </a:r>
          </a:p>
          <a:p>
            <a:r>
              <a:rPr lang="en-US" dirty="0"/>
              <a:t>Planned number of participants</a:t>
            </a:r>
          </a:p>
        </p:txBody>
      </p:sp>
      <p:graphicFrame>
        <p:nvGraphicFramePr>
          <p:cNvPr id="4" name="Table 4">
            <a:extLst>
              <a:ext uri="{FF2B5EF4-FFF2-40B4-BE49-F238E27FC236}">
                <a16:creationId xmlns:a16="http://schemas.microsoft.com/office/drawing/2014/main" id="{4D013AF8-273B-418A-98F4-708E18B73029}"/>
              </a:ext>
            </a:extLst>
          </p:cNvPr>
          <p:cNvGraphicFramePr>
            <a:graphicFrameLocks noGrp="1"/>
          </p:cNvGraphicFramePr>
          <p:nvPr>
            <p:extLst>
              <p:ext uri="{D42A27DB-BD31-4B8C-83A1-F6EECF244321}">
                <p14:modId xmlns:p14="http://schemas.microsoft.com/office/powerpoint/2010/main" val="1332993947"/>
              </p:ext>
            </p:extLst>
          </p:nvPr>
        </p:nvGraphicFramePr>
        <p:xfrm>
          <a:off x="8265227" y="4851401"/>
          <a:ext cx="3557319" cy="1325562"/>
        </p:xfrm>
        <a:graphic>
          <a:graphicData uri="http://schemas.openxmlformats.org/drawingml/2006/table">
            <a:tbl>
              <a:tblPr firstRow="1" bandRow="1">
                <a:tableStyleId>{5C22544A-7EE6-4342-B048-85BDC9FD1C3A}</a:tableStyleId>
              </a:tblPr>
              <a:tblGrid>
                <a:gridCol w="1185773">
                  <a:extLst>
                    <a:ext uri="{9D8B030D-6E8A-4147-A177-3AD203B41FA5}">
                      <a16:colId xmlns:a16="http://schemas.microsoft.com/office/drawing/2014/main" val="1212859019"/>
                    </a:ext>
                  </a:extLst>
                </a:gridCol>
                <a:gridCol w="1185773">
                  <a:extLst>
                    <a:ext uri="{9D8B030D-6E8A-4147-A177-3AD203B41FA5}">
                      <a16:colId xmlns:a16="http://schemas.microsoft.com/office/drawing/2014/main" val="3160750219"/>
                    </a:ext>
                  </a:extLst>
                </a:gridCol>
                <a:gridCol w="1185773">
                  <a:extLst>
                    <a:ext uri="{9D8B030D-6E8A-4147-A177-3AD203B41FA5}">
                      <a16:colId xmlns:a16="http://schemas.microsoft.com/office/drawing/2014/main" val="2476771294"/>
                    </a:ext>
                  </a:extLst>
                </a:gridCol>
              </a:tblGrid>
              <a:tr h="441854">
                <a:tc>
                  <a:txBody>
                    <a:bodyPr/>
                    <a:lstStyle/>
                    <a:p>
                      <a:endParaRPr lang="en-US"/>
                    </a:p>
                  </a:txBody>
                  <a:tcPr/>
                </a:tc>
                <a:tc>
                  <a:txBody>
                    <a:bodyPr/>
                    <a:lstStyle/>
                    <a:p>
                      <a:r>
                        <a:rPr lang="en-US" dirty="0"/>
                        <a:t>Factor1-a</a:t>
                      </a:r>
                    </a:p>
                  </a:txBody>
                  <a:tcPr/>
                </a:tc>
                <a:tc>
                  <a:txBody>
                    <a:bodyPr/>
                    <a:lstStyle/>
                    <a:p>
                      <a:r>
                        <a:rPr lang="en-US" dirty="0"/>
                        <a:t>Factor1-b</a:t>
                      </a:r>
                    </a:p>
                  </a:txBody>
                  <a:tcPr/>
                </a:tc>
                <a:extLst>
                  <a:ext uri="{0D108BD9-81ED-4DB2-BD59-A6C34878D82A}">
                    <a16:rowId xmlns:a16="http://schemas.microsoft.com/office/drawing/2014/main" val="518286833"/>
                  </a:ext>
                </a:extLst>
              </a:tr>
              <a:tr h="441854">
                <a:tc>
                  <a:txBody>
                    <a:bodyPr/>
                    <a:lstStyle/>
                    <a:p>
                      <a:r>
                        <a:rPr lang="en-US" dirty="0"/>
                        <a:t>Factor2-x</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84333473"/>
                  </a:ext>
                </a:extLst>
              </a:tr>
              <a:tr h="441854">
                <a:tc>
                  <a:txBody>
                    <a:bodyPr/>
                    <a:lstStyle/>
                    <a:p>
                      <a:r>
                        <a:rPr lang="en-US" dirty="0"/>
                        <a:t>Factor2-y</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24044278"/>
                  </a:ext>
                </a:extLst>
              </a:tr>
            </a:tbl>
          </a:graphicData>
        </a:graphic>
      </p:graphicFrame>
    </p:spTree>
    <p:extLst>
      <p:ext uri="{BB962C8B-B14F-4D97-AF65-F5344CB8AC3E}">
        <p14:creationId xmlns:p14="http://schemas.microsoft.com/office/powerpoint/2010/main" val="206412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B66E-D989-1E88-76BB-FECA46C02E4D}"/>
              </a:ext>
            </a:extLst>
          </p:cNvPr>
          <p:cNvSpPr>
            <a:spLocks noGrp="1"/>
          </p:cNvSpPr>
          <p:nvPr>
            <p:ph type="title"/>
          </p:nvPr>
        </p:nvSpPr>
        <p:spPr/>
        <p:txBody>
          <a:bodyPr/>
          <a:lstStyle/>
          <a:p>
            <a:r>
              <a:rPr lang="en-US" dirty="0"/>
              <a:t>Collaborative Research</a:t>
            </a:r>
          </a:p>
        </p:txBody>
      </p:sp>
      <p:sp>
        <p:nvSpPr>
          <p:cNvPr id="3" name="Content Placeholder 2">
            <a:extLst>
              <a:ext uri="{FF2B5EF4-FFF2-40B4-BE49-F238E27FC236}">
                <a16:creationId xmlns:a16="http://schemas.microsoft.com/office/drawing/2014/main" id="{71686D6B-EAD3-FB15-BA7B-B10A72F71B55}"/>
              </a:ext>
            </a:extLst>
          </p:cNvPr>
          <p:cNvSpPr>
            <a:spLocks noGrp="1"/>
          </p:cNvSpPr>
          <p:nvPr>
            <p:ph idx="1"/>
          </p:nvPr>
        </p:nvSpPr>
        <p:spPr/>
        <p:txBody>
          <a:bodyPr>
            <a:normAutofit lnSpcReduction="10000"/>
          </a:bodyPr>
          <a:lstStyle/>
          <a:p>
            <a:r>
              <a:rPr lang="en-US" dirty="0"/>
              <a:t>Work together on design, data collection, analysis</a:t>
            </a:r>
          </a:p>
          <a:p>
            <a:pPr lvl="1"/>
            <a:r>
              <a:rPr lang="en-US" dirty="0"/>
              <a:t>Shared Methods &amp; Results section</a:t>
            </a:r>
          </a:p>
          <a:p>
            <a:r>
              <a:rPr lang="en-US" dirty="0"/>
              <a:t>Work separately on Introduction, Discussion, Abstract</a:t>
            </a:r>
          </a:p>
          <a:p>
            <a:pPr lvl="1"/>
            <a:r>
              <a:rPr lang="en-US" dirty="0"/>
              <a:t>Make your own figures</a:t>
            </a:r>
          </a:p>
          <a:p>
            <a:pPr lvl="1"/>
            <a:r>
              <a:rPr lang="en-US" dirty="0"/>
              <a:t>Differing interpretations of the results are possible</a:t>
            </a:r>
          </a:p>
          <a:p>
            <a:pPr lvl="1"/>
            <a:r>
              <a:rPr lang="en-US" dirty="0"/>
              <a:t>Each paper is your own (first author)</a:t>
            </a:r>
          </a:p>
          <a:p>
            <a:pPr lvl="1"/>
            <a:endParaRPr lang="en-US" dirty="0"/>
          </a:p>
          <a:p>
            <a:r>
              <a:rPr lang="en-US" dirty="0"/>
              <a:t>Academic integrity</a:t>
            </a:r>
          </a:p>
          <a:p>
            <a:pPr lvl="1"/>
            <a:r>
              <a:rPr lang="en-US" dirty="0"/>
              <a:t>Building on other author’s ideas is </a:t>
            </a:r>
            <a:r>
              <a:rPr lang="en-US" u="sng" dirty="0"/>
              <a:t>not plagiarism</a:t>
            </a:r>
            <a:r>
              <a:rPr lang="en-US" dirty="0"/>
              <a:t>, citations strengthen papers</a:t>
            </a:r>
          </a:p>
          <a:p>
            <a:pPr lvl="1"/>
            <a:r>
              <a:rPr lang="en-US" dirty="0"/>
              <a:t>Taking other people’s words as your own is </a:t>
            </a:r>
            <a:r>
              <a:rPr lang="en-US" u="sng" dirty="0"/>
              <a:t>plagiarism</a:t>
            </a:r>
          </a:p>
          <a:p>
            <a:pPr lvl="1"/>
            <a:r>
              <a:rPr lang="en-US" dirty="0"/>
              <a:t>Data fabrication is </a:t>
            </a:r>
            <a:r>
              <a:rPr lang="en-US" u="sng" dirty="0"/>
              <a:t>fraud</a:t>
            </a:r>
          </a:p>
        </p:txBody>
      </p:sp>
    </p:spTree>
    <p:extLst>
      <p:ext uri="{BB962C8B-B14F-4D97-AF65-F5344CB8AC3E}">
        <p14:creationId xmlns:p14="http://schemas.microsoft.com/office/powerpoint/2010/main" val="1237268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84A2-DF5D-E286-9356-04044032B78B}"/>
              </a:ext>
            </a:extLst>
          </p:cNvPr>
          <p:cNvSpPr>
            <a:spLocks noGrp="1"/>
          </p:cNvSpPr>
          <p:nvPr>
            <p:ph type="title"/>
          </p:nvPr>
        </p:nvSpPr>
        <p:spPr/>
        <p:txBody>
          <a:bodyPr/>
          <a:lstStyle/>
          <a:p>
            <a:r>
              <a:rPr lang="en-US" dirty="0"/>
              <a:t>Practical points</a:t>
            </a:r>
          </a:p>
        </p:txBody>
      </p:sp>
      <p:sp>
        <p:nvSpPr>
          <p:cNvPr id="3" name="Content Placeholder 2">
            <a:extLst>
              <a:ext uri="{FF2B5EF4-FFF2-40B4-BE49-F238E27FC236}">
                <a16:creationId xmlns:a16="http://schemas.microsoft.com/office/drawing/2014/main" id="{DB8324B9-E925-585F-E1EE-E4D4F3A594AB}"/>
              </a:ext>
            </a:extLst>
          </p:cNvPr>
          <p:cNvSpPr>
            <a:spLocks noGrp="1"/>
          </p:cNvSpPr>
          <p:nvPr>
            <p:ph idx="1"/>
          </p:nvPr>
        </p:nvSpPr>
        <p:spPr/>
        <p:txBody>
          <a:bodyPr/>
          <a:lstStyle/>
          <a:p>
            <a:r>
              <a:rPr lang="en-US" dirty="0"/>
              <a:t>Design must be 2x2</a:t>
            </a:r>
          </a:p>
          <a:p>
            <a:pPr lvl="1"/>
            <a:r>
              <a:rPr lang="en-US" dirty="0"/>
              <a:t>At least one factor must be manipulated across groups</a:t>
            </a:r>
          </a:p>
          <a:p>
            <a:pPr lvl="1"/>
            <a:r>
              <a:rPr lang="en-US" dirty="0"/>
              <a:t>Randomly assigned</a:t>
            </a:r>
          </a:p>
          <a:p>
            <a:r>
              <a:rPr lang="en-US" dirty="0"/>
              <a:t>Minimal ethical risk to participants</a:t>
            </a:r>
          </a:p>
          <a:p>
            <a:pPr lvl="1"/>
            <a:r>
              <a:rPr lang="en-US" dirty="0"/>
              <a:t>No personal/private information</a:t>
            </a:r>
          </a:p>
          <a:p>
            <a:pPr lvl="1"/>
            <a:r>
              <a:rPr lang="en-US" dirty="0"/>
              <a:t>No deception other than blind to conditions</a:t>
            </a:r>
          </a:p>
          <a:p>
            <a:pPr lvl="1"/>
            <a:r>
              <a:rPr lang="en-US" dirty="0"/>
              <a:t>No emotional manipulations</a:t>
            </a:r>
          </a:p>
          <a:p>
            <a:r>
              <a:rPr lang="en-US" dirty="0"/>
              <a:t>Online data collection can be used</a:t>
            </a:r>
          </a:p>
          <a:p>
            <a:pPr lvl="1"/>
            <a:r>
              <a:rPr lang="en-US" dirty="0"/>
              <a:t>Qualtrics: https://www.it.northwestern.edu/software/qualtrics/index.html</a:t>
            </a:r>
          </a:p>
        </p:txBody>
      </p:sp>
    </p:spTree>
    <p:extLst>
      <p:ext uri="{BB962C8B-B14F-4D97-AF65-F5344CB8AC3E}">
        <p14:creationId xmlns:p14="http://schemas.microsoft.com/office/powerpoint/2010/main" val="362505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450E-8E03-F7BF-AB32-90B0294EF8BE}"/>
              </a:ext>
            </a:extLst>
          </p:cNvPr>
          <p:cNvSpPr>
            <a:spLocks noGrp="1"/>
          </p:cNvSpPr>
          <p:nvPr>
            <p:ph type="title"/>
          </p:nvPr>
        </p:nvSpPr>
        <p:spPr/>
        <p:txBody>
          <a:bodyPr/>
          <a:lstStyle/>
          <a:p>
            <a:r>
              <a:rPr lang="en-US" dirty="0"/>
              <a:t>Planning for Final Proposal</a:t>
            </a:r>
          </a:p>
        </p:txBody>
      </p:sp>
      <p:sp>
        <p:nvSpPr>
          <p:cNvPr id="3" name="Content Placeholder 2">
            <a:extLst>
              <a:ext uri="{FF2B5EF4-FFF2-40B4-BE49-F238E27FC236}">
                <a16:creationId xmlns:a16="http://schemas.microsoft.com/office/drawing/2014/main" id="{3A2AFEF8-7811-E2EA-CF81-4607B11F8F61}"/>
              </a:ext>
            </a:extLst>
          </p:cNvPr>
          <p:cNvSpPr>
            <a:spLocks noGrp="1"/>
          </p:cNvSpPr>
          <p:nvPr>
            <p:ph idx="1"/>
          </p:nvPr>
        </p:nvSpPr>
        <p:spPr/>
        <p:txBody>
          <a:bodyPr/>
          <a:lstStyle/>
          <a:p>
            <a:r>
              <a:rPr lang="en-US" dirty="0"/>
              <a:t>Submit to us as if we are the IRB</a:t>
            </a:r>
          </a:p>
          <a:p>
            <a:pPr lvl="1"/>
            <a:r>
              <a:rPr lang="en-US" dirty="0"/>
              <a:t>Present a full description of your protocol</a:t>
            </a:r>
          </a:p>
          <a:p>
            <a:pPr lvl="2"/>
            <a:r>
              <a:rPr lang="en-US" dirty="0"/>
              <a:t>Motivating hypothesis</a:t>
            </a:r>
          </a:p>
          <a:p>
            <a:pPr lvl="2"/>
            <a:r>
              <a:rPr lang="en-US" dirty="0"/>
              <a:t>Procedure as a draft of your Methods section</a:t>
            </a:r>
          </a:p>
          <a:p>
            <a:pPr lvl="1"/>
            <a:r>
              <a:rPr lang="en-US" dirty="0"/>
              <a:t>All stimuli to be used</a:t>
            </a:r>
          </a:p>
          <a:p>
            <a:pPr lvl="2"/>
            <a:r>
              <a:rPr lang="en-US" dirty="0"/>
              <a:t>Working version of an online survey including all conditions</a:t>
            </a:r>
          </a:p>
          <a:p>
            <a:pPr lvl="2"/>
            <a:endParaRPr lang="en-US" dirty="0"/>
          </a:p>
          <a:p>
            <a:r>
              <a:rPr lang="en-US" dirty="0"/>
              <a:t>No data collection until explicit approval</a:t>
            </a:r>
          </a:p>
          <a:p>
            <a:pPr lvl="1"/>
            <a:r>
              <a:rPr lang="en-US" dirty="0"/>
              <a:t>Once approved, go as quickly as possible</a:t>
            </a:r>
          </a:p>
        </p:txBody>
      </p:sp>
    </p:spTree>
    <p:extLst>
      <p:ext uri="{BB962C8B-B14F-4D97-AF65-F5344CB8AC3E}">
        <p14:creationId xmlns:p14="http://schemas.microsoft.com/office/powerpoint/2010/main" val="3469857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6579-B976-D5D7-D16B-4E26D215B21B}"/>
              </a:ext>
            </a:extLst>
          </p:cNvPr>
          <p:cNvSpPr>
            <a:spLocks noGrp="1"/>
          </p:cNvSpPr>
          <p:nvPr>
            <p:ph type="title"/>
          </p:nvPr>
        </p:nvSpPr>
        <p:spPr/>
        <p:txBody>
          <a:bodyPr/>
          <a:lstStyle/>
          <a:p>
            <a:r>
              <a:rPr lang="en-US" dirty="0"/>
              <a:t>For Wed, Nov 2</a:t>
            </a:r>
          </a:p>
        </p:txBody>
      </p:sp>
      <p:sp>
        <p:nvSpPr>
          <p:cNvPr id="3" name="Content Placeholder 2">
            <a:extLst>
              <a:ext uri="{FF2B5EF4-FFF2-40B4-BE49-F238E27FC236}">
                <a16:creationId xmlns:a16="http://schemas.microsoft.com/office/drawing/2014/main" id="{0FEA0E68-EFFE-3925-8B90-8CCD42B9E61D}"/>
              </a:ext>
            </a:extLst>
          </p:cNvPr>
          <p:cNvSpPr>
            <a:spLocks noGrp="1"/>
          </p:cNvSpPr>
          <p:nvPr>
            <p:ph idx="1"/>
          </p:nvPr>
        </p:nvSpPr>
        <p:spPr/>
        <p:txBody>
          <a:bodyPr>
            <a:normAutofit fontScale="92500" lnSpcReduction="10000"/>
          </a:bodyPr>
          <a:lstStyle/>
          <a:p>
            <a:r>
              <a:rPr lang="en-US" dirty="0"/>
              <a:t>Chapter 14: Non-experimental design</a:t>
            </a:r>
          </a:p>
          <a:p>
            <a:pPr lvl="1"/>
            <a:r>
              <a:rPr lang="en-US" dirty="0"/>
              <a:t>15: Surveys and instrument design</a:t>
            </a:r>
          </a:p>
          <a:p>
            <a:pPr lvl="1"/>
            <a:r>
              <a:rPr lang="en-US" dirty="0"/>
              <a:t>16: Statistics 3, Correlation and Chi2</a:t>
            </a:r>
          </a:p>
          <a:p>
            <a:pPr lvl="1"/>
            <a:r>
              <a:rPr lang="en-US" dirty="0"/>
              <a:t>17: Field research</a:t>
            </a:r>
          </a:p>
          <a:p>
            <a:pPr lvl="1"/>
            <a:r>
              <a:rPr lang="en-US" dirty="0"/>
              <a:t>18: Ethics 2, Responsible Conduct of Research</a:t>
            </a:r>
          </a:p>
          <a:p>
            <a:pPr lvl="1"/>
            <a:r>
              <a:rPr lang="en-US" dirty="0"/>
              <a:t>19: Intervention research design</a:t>
            </a:r>
          </a:p>
          <a:p>
            <a:pPr lvl="1"/>
            <a:r>
              <a:rPr lang="en-US" dirty="0"/>
              <a:t>20: Special topics, Development and Neuropsychology</a:t>
            </a:r>
          </a:p>
          <a:p>
            <a:r>
              <a:rPr lang="en-US" dirty="0"/>
              <a:t>Final project timeline</a:t>
            </a:r>
          </a:p>
          <a:p>
            <a:pPr lvl="1"/>
            <a:r>
              <a:rPr lang="en-US" dirty="0"/>
              <a:t>Groups &amp; ideas, 11/4</a:t>
            </a:r>
          </a:p>
          <a:p>
            <a:pPr lvl="1"/>
            <a:r>
              <a:rPr lang="en-US" dirty="0"/>
              <a:t>Full proposal, 11/9</a:t>
            </a:r>
          </a:p>
          <a:p>
            <a:pPr lvl="1"/>
            <a:r>
              <a:rPr lang="en-US" dirty="0"/>
              <a:t>Class presentations: 11/21 &amp; 11/23 (Remotely on zoom)</a:t>
            </a:r>
          </a:p>
          <a:p>
            <a:pPr lvl="1"/>
            <a:r>
              <a:rPr lang="en-US" dirty="0"/>
              <a:t>Writeup due, 12/9</a:t>
            </a:r>
          </a:p>
        </p:txBody>
      </p:sp>
    </p:spTree>
    <p:extLst>
      <p:ext uri="{BB962C8B-B14F-4D97-AF65-F5344CB8AC3E}">
        <p14:creationId xmlns:p14="http://schemas.microsoft.com/office/powerpoint/2010/main" val="298059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B4042-4B2B-5D18-8C2D-38A61FE57FD9}"/>
              </a:ext>
            </a:extLst>
          </p:cNvPr>
          <p:cNvSpPr>
            <a:spLocks noGrp="1"/>
          </p:cNvSpPr>
          <p:nvPr>
            <p:ph type="title"/>
          </p:nvPr>
        </p:nvSpPr>
        <p:spPr/>
        <p:txBody>
          <a:bodyPr/>
          <a:lstStyle/>
          <a:p>
            <a:r>
              <a:rPr lang="en-US" dirty="0"/>
              <a:t>Swearing and Pain</a:t>
            </a:r>
          </a:p>
        </p:txBody>
      </p:sp>
      <p:sp>
        <p:nvSpPr>
          <p:cNvPr id="3" name="Content Placeholder 2">
            <a:extLst>
              <a:ext uri="{FF2B5EF4-FFF2-40B4-BE49-F238E27FC236}">
                <a16:creationId xmlns:a16="http://schemas.microsoft.com/office/drawing/2014/main" id="{9F75ADEF-B48C-C710-36CF-EEADBF08A1A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5364049-BAC3-014A-8EC7-E28D89EF26B3}"/>
              </a:ext>
            </a:extLst>
          </p:cNvPr>
          <p:cNvPicPr>
            <a:picLocks noChangeAspect="1"/>
          </p:cNvPicPr>
          <p:nvPr/>
        </p:nvPicPr>
        <p:blipFill>
          <a:blip r:embed="rId2"/>
          <a:stretch>
            <a:fillRect/>
          </a:stretch>
        </p:blipFill>
        <p:spPr>
          <a:xfrm>
            <a:off x="667703" y="1613354"/>
            <a:ext cx="7180898" cy="3631292"/>
          </a:xfrm>
          <a:prstGeom prst="rect">
            <a:avLst/>
          </a:prstGeom>
        </p:spPr>
      </p:pic>
      <p:pic>
        <p:nvPicPr>
          <p:cNvPr id="7" name="Picture 6">
            <a:extLst>
              <a:ext uri="{FF2B5EF4-FFF2-40B4-BE49-F238E27FC236}">
                <a16:creationId xmlns:a16="http://schemas.microsoft.com/office/drawing/2014/main" id="{EEA8260E-D186-53BD-0B0D-8C719E1F15EB}"/>
              </a:ext>
            </a:extLst>
          </p:cNvPr>
          <p:cNvPicPr>
            <a:picLocks noChangeAspect="1"/>
          </p:cNvPicPr>
          <p:nvPr/>
        </p:nvPicPr>
        <p:blipFill>
          <a:blip r:embed="rId3"/>
          <a:stretch>
            <a:fillRect/>
          </a:stretch>
        </p:blipFill>
        <p:spPr>
          <a:xfrm>
            <a:off x="7848601" y="2159567"/>
            <a:ext cx="4054835" cy="3551237"/>
          </a:xfrm>
          <a:prstGeom prst="rect">
            <a:avLst/>
          </a:prstGeom>
        </p:spPr>
      </p:pic>
    </p:spTree>
    <p:extLst>
      <p:ext uri="{BB962C8B-B14F-4D97-AF65-F5344CB8AC3E}">
        <p14:creationId xmlns:p14="http://schemas.microsoft.com/office/powerpoint/2010/main" val="2622769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B589-8BB0-12A0-3C8A-16EB567D49C8}"/>
              </a:ext>
            </a:extLst>
          </p:cNvPr>
          <p:cNvSpPr>
            <a:spLocks noGrp="1"/>
          </p:cNvSpPr>
          <p:nvPr>
            <p:ph type="title"/>
          </p:nvPr>
        </p:nvSpPr>
        <p:spPr/>
        <p:txBody>
          <a:bodyPr/>
          <a:lstStyle/>
          <a:p>
            <a:r>
              <a:rPr lang="en-US" dirty="0"/>
              <a:t>Operational Definitions</a:t>
            </a:r>
          </a:p>
        </p:txBody>
      </p:sp>
      <p:sp>
        <p:nvSpPr>
          <p:cNvPr id="3" name="Content Placeholder 2">
            <a:extLst>
              <a:ext uri="{FF2B5EF4-FFF2-40B4-BE49-F238E27FC236}">
                <a16:creationId xmlns:a16="http://schemas.microsoft.com/office/drawing/2014/main" id="{C7AD8855-8E02-6F31-3016-44C317116284}"/>
              </a:ext>
            </a:extLst>
          </p:cNvPr>
          <p:cNvSpPr>
            <a:spLocks noGrp="1"/>
          </p:cNvSpPr>
          <p:nvPr>
            <p:ph idx="1"/>
          </p:nvPr>
        </p:nvSpPr>
        <p:spPr/>
        <p:txBody>
          <a:bodyPr>
            <a:normAutofit/>
          </a:bodyPr>
          <a:lstStyle/>
          <a:p>
            <a:r>
              <a:rPr lang="en-US" b="0" i="0" dirty="0">
                <a:solidFill>
                  <a:srgbClr val="2D3B45"/>
                </a:solidFill>
                <a:effectLst/>
                <a:latin typeface="Lato Extended"/>
              </a:rPr>
              <a:t>Q2.  What are the levels of the within-participants factor?</a:t>
            </a:r>
          </a:p>
          <a:p>
            <a:r>
              <a:rPr lang="en-US" dirty="0"/>
              <a:t>Swearing</a:t>
            </a:r>
          </a:p>
          <a:p>
            <a:pPr lvl="1"/>
            <a:r>
              <a:rPr lang="en-US" dirty="0"/>
              <a:t>Participants were asked for ‘five words you might use after hitting yourself on the thumb with a hammer’ and used the first swear word on the list. As a control they were asked for ‘five words to describe a table’ and used the word whose position corresponded with the swear word.</a:t>
            </a:r>
          </a:p>
          <a:p>
            <a:pPr lvl="1"/>
            <a:r>
              <a:rPr lang="en-US" dirty="0"/>
              <a:t>Participants were asked to maintain a similar pace and volume of word recital across conditions.</a:t>
            </a:r>
          </a:p>
          <a:p>
            <a:pPr lvl="1"/>
            <a:r>
              <a:rPr lang="en-US" dirty="0"/>
              <a:t>One participant was excluded because none of their suggested words were swear words</a:t>
            </a:r>
          </a:p>
        </p:txBody>
      </p:sp>
    </p:spTree>
    <p:extLst>
      <p:ext uri="{BB962C8B-B14F-4D97-AF65-F5344CB8AC3E}">
        <p14:creationId xmlns:p14="http://schemas.microsoft.com/office/powerpoint/2010/main" val="365305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FC3B-1D25-A4CD-E7D4-DBA2A5DF0AB6}"/>
              </a:ext>
            </a:extLst>
          </p:cNvPr>
          <p:cNvSpPr>
            <a:spLocks noGrp="1"/>
          </p:cNvSpPr>
          <p:nvPr>
            <p:ph type="title"/>
          </p:nvPr>
        </p:nvSpPr>
        <p:spPr/>
        <p:txBody>
          <a:bodyPr/>
          <a:lstStyle/>
          <a:p>
            <a:r>
              <a:rPr lang="en-US" dirty="0"/>
              <a:t>Assignment questions</a:t>
            </a:r>
          </a:p>
        </p:txBody>
      </p:sp>
      <p:sp>
        <p:nvSpPr>
          <p:cNvPr id="3" name="Content Placeholder 2">
            <a:extLst>
              <a:ext uri="{FF2B5EF4-FFF2-40B4-BE49-F238E27FC236}">
                <a16:creationId xmlns:a16="http://schemas.microsoft.com/office/drawing/2014/main" id="{236B3C62-AA53-063C-D2DA-6AB5F6DA6A95}"/>
              </a:ext>
            </a:extLst>
          </p:cNvPr>
          <p:cNvSpPr>
            <a:spLocks noGrp="1"/>
          </p:cNvSpPr>
          <p:nvPr>
            <p:ph idx="1"/>
          </p:nvPr>
        </p:nvSpPr>
        <p:spPr/>
        <p:txBody>
          <a:bodyPr/>
          <a:lstStyle/>
          <a:p>
            <a:r>
              <a:rPr lang="en-US" b="0" i="0" dirty="0">
                <a:solidFill>
                  <a:srgbClr val="2D3B45"/>
                </a:solidFill>
                <a:effectLst/>
                <a:latin typeface="Lato Extended"/>
              </a:rPr>
              <a:t>Q1. What are the levels of the between-participants factor?</a:t>
            </a:r>
          </a:p>
          <a:p>
            <a:endParaRPr lang="en-US" b="0" i="0" dirty="0">
              <a:solidFill>
                <a:srgbClr val="2D3B45"/>
              </a:solidFill>
              <a:effectLst/>
              <a:latin typeface="Lato Extended"/>
            </a:endParaRPr>
          </a:p>
          <a:p>
            <a:r>
              <a:rPr lang="en-US" b="0" i="0" dirty="0">
                <a:solidFill>
                  <a:srgbClr val="2D3B45"/>
                </a:solidFill>
                <a:effectLst/>
                <a:latin typeface="Lato Extended"/>
              </a:rPr>
              <a:t>Q3. What is the measured operational definition of ‘pain’ used in this study?</a:t>
            </a:r>
          </a:p>
          <a:p>
            <a:endParaRPr lang="en-US" dirty="0"/>
          </a:p>
        </p:txBody>
      </p:sp>
    </p:spTree>
    <p:extLst>
      <p:ext uri="{BB962C8B-B14F-4D97-AF65-F5344CB8AC3E}">
        <p14:creationId xmlns:p14="http://schemas.microsoft.com/office/powerpoint/2010/main" val="4123042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887D-F0F0-BE63-304F-8EC433AA997F}"/>
              </a:ext>
            </a:extLst>
          </p:cNvPr>
          <p:cNvSpPr>
            <a:spLocks noGrp="1"/>
          </p:cNvSpPr>
          <p:nvPr>
            <p:ph type="title"/>
          </p:nvPr>
        </p:nvSpPr>
        <p:spPr/>
        <p:txBody>
          <a:bodyPr/>
          <a:lstStyle/>
          <a:p>
            <a:r>
              <a:rPr lang="en-US" dirty="0"/>
              <a:t>Operational Definitions</a:t>
            </a:r>
          </a:p>
        </p:txBody>
      </p:sp>
      <p:sp>
        <p:nvSpPr>
          <p:cNvPr id="3" name="Content Placeholder 2">
            <a:extLst>
              <a:ext uri="{FF2B5EF4-FFF2-40B4-BE49-F238E27FC236}">
                <a16:creationId xmlns:a16="http://schemas.microsoft.com/office/drawing/2014/main" id="{F9332DA7-D18A-6DF9-9161-6F817026E3AD}"/>
              </a:ext>
            </a:extLst>
          </p:cNvPr>
          <p:cNvSpPr>
            <a:spLocks noGrp="1"/>
          </p:cNvSpPr>
          <p:nvPr>
            <p:ph idx="1"/>
          </p:nvPr>
        </p:nvSpPr>
        <p:spPr/>
        <p:txBody>
          <a:bodyPr>
            <a:normAutofit/>
          </a:bodyPr>
          <a:lstStyle/>
          <a:p>
            <a:r>
              <a:rPr lang="en-US" dirty="0"/>
              <a:t>Pain</a:t>
            </a:r>
          </a:p>
          <a:p>
            <a:pPr lvl="1"/>
            <a:r>
              <a:rPr lang="en-US" dirty="0"/>
              <a:t>Participants submerged their nondominant hand in the room temperature water for 3 min before each cold pressor trial to create a standardized starting point. </a:t>
            </a:r>
          </a:p>
          <a:p>
            <a:pPr lvl="1"/>
            <a:r>
              <a:rPr lang="en-US" dirty="0"/>
              <a:t>Then the participants immersed the same hand in the cold water with the instruction that they should submerge their unclenched hand for as long as they could, while repeating their chosen word.</a:t>
            </a:r>
          </a:p>
          <a:p>
            <a:pPr lvl="1"/>
            <a:r>
              <a:rPr lang="en-US" dirty="0"/>
              <a:t>Timing began when the hand was fully immersed and stopped when the hand was fully removed from the water. A 5-min time limit was imposed; 10 participants reached this limit in one or both trials. </a:t>
            </a:r>
          </a:p>
          <a:p>
            <a:pPr lvl="1"/>
            <a:r>
              <a:rPr lang="en-US" dirty="0"/>
              <a:t>Participants immersed the hand in the room temperature bath before the second and final trial.</a:t>
            </a:r>
          </a:p>
        </p:txBody>
      </p:sp>
    </p:spTree>
    <p:extLst>
      <p:ext uri="{BB962C8B-B14F-4D97-AF65-F5344CB8AC3E}">
        <p14:creationId xmlns:p14="http://schemas.microsoft.com/office/powerpoint/2010/main" val="2775101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A55B-958A-FDBC-CC01-CDBAA1856C70}"/>
              </a:ext>
            </a:extLst>
          </p:cNvPr>
          <p:cNvSpPr>
            <a:spLocks noGrp="1"/>
          </p:cNvSpPr>
          <p:nvPr>
            <p:ph type="title"/>
          </p:nvPr>
        </p:nvSpPr>
        <p:spPr/>
        <p:txBody>
          <a:bodyPr/>
          <a:lstStyle/>
          <a:p>
            <a:r>
              <a:rPr lang="en-US" dirty="0"/>
              <a:t>Results</a:t>
            </a:r>
          </a:p>
        </p:txBody>
      </p:sp>
      <p:sp>
        <p:nvSpPr>
          <p:cNvPr id="4" name="Content Placeholder 3">
            <a:extLst>
              <a:ext uri="{FF2B5EF4-FFF2-40B4-BE49-F238E27FC236}">
                <a16:creationId xmlns:a16="http://schemas.microsoft.com/office/drawing/2014/main" id="{F5942D06-C727-B600-90FD-CCEC102D6C55}"/>
              </a:ext>
            </a:extLst>
          </p:cNvPr>
          <p:cNvSpPr>
            <a:spLocks noGrp="1"/>
          </p:cNvSpPr>
          <p:nvPr>
            <p:ph sz="half" idx="1"/>
          </p:nvPr>
        </p:nvSpPr>
        <p:spPr/>
        <p:txBody>
          <a:bodyPr/>
          <a:lstStyle/>
          <a:p>
            <a:r>
              <a:rPr lang="en-US" dirty="0"/>
              <a:t>Reporting the results of a series of 2x2 ANOVAs</a:t>
            </a:r>
          </a:p>
          <a:p>
            <a:pPr lvl="1"/>
            <a:r>
              <a:rPr lang="en-US" dirty="0"/>
              <a:t>Some information missing</a:t>
            </a:r>
          </a:p>
          <a:p>
            <a:pPr lvl="1"/>
            <a:r>
              <a:rPr lang="en-US" dirty="0"/>
              <a:t>Best practice is still always to report all main effects, then interactions</a:t>
            </a:r>
          </a:p>
          <a:p>
            <a:pPr lvl="1"/>
            <a:r>
              <a:rPr lang="en-US" dirty="0"/>
              <a:t>Support all statements with</a:t>
            </a:r>
            <a:br>
              <a:rPr lang="en-US" dirty="0"/>
            </a:br>
            <a:r>
              <a:rPr lang="en-US" dirty="0"/>
              <a:t>F-ratios and p-values</a:t>
            </a:r>
          </a:p>
        </p:txBody>
      </p:sp>
      <p:pic>
        <p:nvPicPr>
          <p:cNvPr id="7" name="Content Placeholder 6">
            <a:extLst>
              <a:ext uri="{FF2B5EF4-FFF2-40B4-BE49-F238E27FC236}">
                <a16:creationId xmlns:a16="http://schemas.microsoft.com/office/drawing/2014/main" id="{D515A5BA-A7F2-8060-CBCD-323D45A17A9B}"/>
              </a:ext>
            </a:extLst>
          </p:cNvPr>
          <p:cNvPicPr>
            <a:picLocks noGrp="1" noChangeAspect="1"/>
          </p:cNvPicPr>
          <p:nvPr>
            <p:ph sz="half" idx="2"/>
          </p:nvPr>
        </p:nvPicPr>
        <p:blipFill>
          <a:blip r:embed="rId2"/>
          <a:stretch>
            <a:fillRect/>
          </a:stretch>
        </p:blipFill>
        <p:spPr>
          <a:xfrm>
            <a:off x="6596062" y="1853406"/>
            <a:ext cx="4333875" cy="4295775"/>
          </a:xfrm>
        </p:spPr>
      </p:pic>
    </p:spTree>
    <p:extLst>
      <p:ext uri="{BB962C8B-B14F-4D97-AF65-F5344CB8AC3E}">
        <p14:creationId xmlns:p14="http://schemas.microsoft.com/office/powerpoint/2010/main" val="1122658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5938B-A602-ADE3-ED87-FC30E319A6D4}"/>
              </a:ext>
            </a:extLst>
          </p:cNvPr>
          <p:cNvSpPr>
            <a:spLocks noGrp="1"/>
          </p:cNvSpPr>
          <p:nvPr>
            <p:ph type="title"/>
          </p:nvPr>
        </p:nvSpPr>
        <p:spPr/>
        <p:txBody>
          <a:bodyPr/>
          <a:lstStyle/>
          <a:p>
            <a:r>
              <a:rPr lang="en-US" dirty="0"/>
              <a:t>2x2 Analysis</a:t>
            </a:r>
          </a:p>
        </p:txBody>
      </p:sp>
      <p:sp>
        <p:nvSpPr>
          <p:cNvPr id="3" name="Content Placeholder 2">
            <a:extLst>
              <a:ext uri="{FF2B5EF4-FFF2-40B4-BE49-F238E27FC236}">
                <a16:creationId xmlns:a16="http://schemas.microsoft.com/office/drawing/2014/main" id="{6763879C-497A-4336-8F93-ECC16A9C1BD8}"/>
              </a:ext>
            </a:extLst>
          </p:cNvPr>
          <p:cNvSpPr>
            <a:spLocks noGrp="1"/>
          </p:cNvSpPr>
          <p:nvPr>
            <p:ph idx="1"/>
          </p:nvPr>
        </p:nvSpPr>
        <p:spPr>
          <a:xfrm>
            <a:off x="838200" y="1825625"/>
            <a:ext cx="3983182" cy="4351338"/>
          </a:xfrm>
        </p:spPr>
        <p:txBody>
          <a:bodyPr/>
          <a:lstStyle/>
          <a:p>
            <a:r>
              <a:rPr lang="en-US" b="0" i="0" dirty="0">
                <a:solidFill>
                  <a:srgbClr val="2D3B45"/>
                </a:solidFill>
                <a:effectLst/>
                <a:latin typeface="Lato Extended"/>
              </a:rPr>
              <a:t>Q4. Describe the interaction observed between the factors on the Perceived pain scale score measure (Figure 1b).</a:t>
            </a:r>
          </a:p>
          <a:p>
            <a:endParaRPr lang="en-US" dirty="0"/>
          </a:p>
        </p:txBody>
      </p:sp>
      <p:pic>
        <p:nvPicPr>
          <p:cNvPr id="5" name="Picture 4">
            <a:extLst>
              <a:ext uri="{FF2B5EF4-FFF2-40B4-BE49-F238E27FC236}">
                <a16:creationId xmlns:a16="http://schemas.microsoft.com/office/drawing/2014/main" id="{7F304DE3-6FBC-868C-097A-554959C83F3A}"/>
              </a:ext>
            </a:extLst>
          </p:cNvPr>
          <p:cNvPicPr>
            <a:picLocks noChangeAspect="1"/>
          </p:cNvPicPr>
          <p:nvPr/>
        </p:nvPicPr>
        <p:blipFill>
          <a:blip r:embed="rId2"/>
          <a:stretch>
            <a:fillRect/>
          </a:stretch>
        </p:blipFill>
        <p:spPr>
          <a:xfrm>
            <a:off x="4999140" y="1966912"/>
            <a:ext cx="6924675" cy="2924175"/>
          </a:xfrm>
          <a:prstGeom prst="rect">
            <a:avLst/>
          </a:prstGeom>
        </p:spPr>
      </p:pic>
    </p:spTree>
    <p:extLst>
      <p:ext uri="{BB962C8B-B14F-4D97-AF65-F5344CB8AC3E}">
        <p14:creationId xmlns:p14="http://schemas.microsoft.com/office/powerpoint/2010/main" val="4202487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EEFB-B1A3-6E56-7C2A-44E1133A9837}"/>
              </a:ext>
            </a:extLst>
          </p:cNvPr>
          <p:cNvSpPr>
            <a:spLocks noGrp="1"/>
          </p:cNvSpPr>
          <p:nvPr>
            <p:ph type="title"/>
          </p:nvPr>
        </p:nvSpPr>
        <p:spPr/>
        <p:txBody>
          <a:bodyPr/>
          <a:lstStyle/>
          <a:p>
            <a:r>
              <a:rPr lang="en-US" dirty="0"/>
              <a:t>Non-best research practices</a:t>
            </a:r>
          </a:p>
        </p:txBody>
      </p:sp>
      <p:sp>
        <p:nvSpPr>
          <p:cNvPr id="3" name="Content Placeholder 2">
            <a:extLst>
              <a:ext uri="{FF2B5EF4-FFF2-40B4-BE49-F238E27FC236}">
                <a16:creationId xmlns:a16="http://schemas.microsoft.com/office/drawing/2014/main" id="{EF65E567-74D3-4A7D-D17A-9CA9D51CF38F}"/>
              </a:ext>
            </a:extLst>
          </p:cNvPr>
          <p:cNvSpPr>
            <a:spLocks noGrp="1"/>
          </p:cNvSpPr>
          <p:nvPr>
            <p:ph idx="1"/>
          </p:nvPr>
        </p:nvSpPr>
        <p:spPr/>
        <p:txBody>
          <a:bodyPr>
            <a:normAutofit/>
          </a:bodyPr>
          <a:lstStyle/>
          <a:p>
            <a:pPr algn="l"/>
            <a:r>
              <a:rPr lang="en-US" b="0" i="0" dirty="0">
                <a:solidFill>
                  <a:srgbClr val="2D3B45"/>
                </a:solidFill>
                <a:effectLst/>
                <a:latin typeface="Lato Extended"/>
              </a:rPr>
              <a:t>Q5. In the </a:t>
            </a:r>
            <a:r>
              <a:rPr lang="en-US" b="0" i="0" dirty="0" err="1">
                <a:solidFill>
                  <a:srgbClr val="2D3B45"/>
                </a:solidFill>
                <a:effectLst/>
                <a:latin typeface="Lato Extended"/>
              </a:rPr>
              <a:t>Mythbusters</a:t>
            </a:r>
            <a:r>
              <a:rPr lang="en-US" b="0" i="0" dirty="0">
                <a:solidFill>
                  <a:srgbClr val="2D3B45"/>
                </a:solidFill>
                <a:effectLst/>
                <a:latin typeface="Lato Extended"/>
              </a:rPr>
              <a:t> episode they did not counterbalance the order of the within-participants factor and additionally excluded participants who scored at the maximum value allowed on the paid measure (neither occurred in the original publication). </a:t>
            </a:r>
          </a:p>
          <a:p>
            <a:pPr algn="l"/>
            <a:r>
              <a:rPr lang="en-US" b="0" i="0" dirty="0">
                <a:solidFill>
                  <a:srgbClr val="2D3B45"/>
                </a:solidFill>
                <a:effectLst/>
                <a:latin typeface="Lato Extended"/>
              </a:rPr>
              <a:t>Explain how each of these reduces the internal validity of their version of the study.</a:t>
            </a:r>
          </a:p>
          <a:p>
            <a:endParaRPr lang="en-US" dirty="0"/>
          </a:p>
        </p:txBody>
      </p:sp>
    </p:spTree>
    <p:extLst>
      <p:ext uri="{BB962C8B-B14F-4D97-AF65-F5344CB8AC3E}">
        <p14:creationId xmlns:p14="http://schemas.microsoft.com/office/powerpoint/2010/main" val="2634760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3D27C-A7BC-9A2D-DA12-B08C4720B6F0}"/>
              </a:ext>
            </a:extLst>
          </p:cNvPr>
          <p:cNvSpPr>
            <a:spLocks noGrp="1"/>
          </p:cNvSpPr>
          <p:nvPr>
            <p:ph type="title"/>
          </p:nvPr>
        </p:nvSpPr>
        <p:spPr/>
        <p:txBody>
          <a:bodyPr/>
          <a:lstStyle/>
          <a:p>
            <a:r>
              <a:rPr lang="en-US" dirty="0"/>
              <a:t>Discussion</a:t>
            </a:r>
          </a:p>
        </p:txBody>
      </p:sp>
      <p:sp>
        <p:nvSpPr>
          <p:cNvPr id="4" name="Content Placeholder 3">
            <a:extLst>
              <a:ext uri="{FF2B5EF4-FFF2-40B4-BE49-F238E27FC236}">
                <a16:creationId xmlns:a16="http://schemas.microsoft.com/office/drawing/2014/main" id="{D767C3AC-584A-E7C3-5DDA-BA93BE7D313D}"/>
              </a:ext>
            </a:extLst>
          </p:cNvPr>
          <p:cNvSpPr>
            <a:spLocks noGrp="1"/>
          </p:cNvSpPr>
          <p:nvPr>
            <p:ph sz="half" idx="1"/>
          </p:nvPr>
        </p:nvSpPr>
        <p:spPr/>
        <p:txBody>
          <a:bodyPr>
            <a:normAutofit lnSpcReduction="10000"/>
          </a:bodyPr>
          <a:lstStyle/>
          <a:p>
            <a:r>
              <a:rPr lang="en-US" dirty="0"/>
              <a:t>Interpretation focuses on swearing effect</a:t>
            </a:r>
          </a:p>
          <a:p>
            <a:pPr lvl="1"/>
            <a:r>
              <a:rPr lang="en-US" dirty="0"/>
              <a:t>Brave enough to present as inconsistent with the original hypothesis</a:t>
            </a:r>
          </a:p>
          <a:p>
            <a:pPr lvl="1"/>
            <a:endParaRPr lang="en-US" dirty="0"/>
          </a:p>
          <a:p>
            <a:r>
              <a:rPr lang="en-US" dirty="0"/>
              <a:t>Sex effect was not consistent with all prior research</a:t>
            </a:r>
          </a:p>
          <a:p>
            <a:pPr lvl="1"/>
            <a:r>
              <a:rPr lang="en-US" dirty="0"/>
              <a:t>XX vs XY physiology</a:t>
            </a:r>
          </a:p>
          <a:p>
            <a:pPr lvl="1"/>
            <a:r>
              <a:rPr lang="en-US" dirty="0"/>
              <a:t>Cold pressor is affected by subdural fat deposition</a:t>
            </a:r>
            <a:br>
              <a:rPr lang="en-US" dirty="0"/>
            </a:br>
            <a:r>
              <a:rPr lang="en-US" dirty="0"/>
              <a:t>	</a:t>
            </a:r>
          </a:p>
        </p:txBody>
      </p:sp>
      <p:pic>
        <p:nvPicPr>
          <p:cNvPr id="7" name="Content Placeholder 6">
            <a:extLst>
              <a:ext uri="{FF2B5EF4-FFF2-40B4-BE49-F238E27FC236}">
                <a16:creationId xmlns:a16="http://schemas.microsoft.com/office/drawing/2014/main" id="{C517EE63-859F-C5A3-45E9-6AC41C53CF21}"/>
              </a:ext>
            </a:extLst>
          </p:cNvPr>
          <p:cNvPicPr>
            <a:picLocks noGrp="1" noChangeAspect="1"/>
          </p:cNvPicPr>
          <p:nvPr>
            <p:ph sz="half" idx="2"/>
          </p:nvPr>
        </p:nvPicPr>
        <p:blipFill>
          <a:blip r:embed="rId2"/>
          <a:stretch>
            <a:fillRect/>
          </a:stretch>
        </p:blipFill>
        <p:spPr>
          <a:xfrm>
            <a:off x="6281737" y="1825625"/>
            <a:ext cx="5197129" cy="3127375"/>
          </a:xfrm>
        </p:spPr>
      </p:pic>
    </p:spTree>
    <p:extLst>
      <p:ext uri="{BB962C8B-B14F-4D97-AF65-F5344CB8AC3E}">
        <p14:creationId xmlns:p14="http://schemas.microsoft.com/office/powerpoint/2010/main" val="1137334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TotalTime>
  <Words>804</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Lato Extended</vt:lpstr>
      <vt:lpstr>Office Theme</vt:lpstr>
      <vt:lpstr>205 Oct 31, Class 17</vt:lpstr>
      <vt:lpstr>Swearing and Pain</vt:lpstr>
      <vt:lpstr>Operational Definitions</vt:lpstr>
      <vt:lpstr>Assignment questions</vt:lpstr>
      <vt:lpstr>Operational Definitions</vt:lpstr>
      <vt:lpstr>Results</vt:lpstr>
      <vt:lpstr>2x2 Analysis</vt:lpstr>
      <vt:lpstr>Non-best research practices</vt:lpstr>
      <vt:lpstr>Discussion</vt:lpstr>
      <vt:lpstr>Preparing a Research Proposal</vt:lpstr>
      <vt:lpstr>Initial Proposal Outline</vt:lpstr>
      <vt:lpstr>Collaborative Research</vt:lpstr>
      <vt:lpstr>Practical points</vt:lpstr>
      <vt:lpstr>Planning for Final Proposal</vt:lpstr>
      <vt:lpstr>For Wed, Nov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31, Class 17</dc:title>
  <dc:creator>Paul Reber</dc:creator>
  <cp:lastModifiedBy>Paul Reber</cp:lastModifiedBy>
  <cp:revision>7</cp:revision>
  <cp:lastPrinted>2022-10-31T17:00:56Z</cp:lastPrinted>
  <dcterms:created xsi:type="dcterms:W3CDTF">2022-10-30T17:54:15Z</dcterms:created>
  <dcterms:modified xsi:type="dcterms:W3CDTF">2022-10-31T17:03:20Z</dcterms:modified>
</cp:coreProperties>
</file>