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80" r:id="rId5"/>
    <p:sldId id="257" r:id="rId6"/>
    <p:sldId id="261" r:id="rId7"/>
    <p:sldId id="281" r:id="rId8"/>
    <p:sldId id="260" r:id="rId9"/>
    <p:sldId id="282" r:id="rId10"/>
    <p:sldId id="283" r:id="rId11"/>
    <p:sldId id="284" r:id="rId12"/>
    <p:sldId id="285" r:id="rId13"/>
    <p:sldId id="286" r:id="rId14"/>
    <p:sldId id="258" r:id="rId1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4D5B-D15F-9423-C6A3-2067D995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5B286-583D-2A65-4A33-35D4C0E7D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7B64-533B-D9CF-BCED-A3B078C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BB07-CBCC-A21F-9CC3-215EE91D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7FEF-DDF3-5AC3-30C0-AE6660D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FA64-B29A-6906-DFE8-55AC5865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4A177-E938-9290-95E6-6DE0E899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1D5A-2403-599D-EFDE-E5153F7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F215-4477-E2CE-062F-2193DA36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4FDD-E118-75F8-B892-2E83A9A8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96DD2-8D57-2046-EFAC-E66F1DE57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798C7-D29D-1F7D-D452-E5031AD4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2B0D-4F77-57C6-673D-69CD3771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EE4C-B228-32EE-4570-8968634E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04DA-4761-F4E6-4DC4-D67EB2D9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C980-128F-051A-D70E-EC422E82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4B16-B282-C988-6541-A8486589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8D20-F076-2D01-BD95-C00F68CB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8E0D-3303-A7A3-D929-310074C4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930C-B406-CA54-B397-12756364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95FE-EC92-C866-3B6A-AC59403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C1B5-30F0-3371-2E91-4B646BEF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AFC5-647A-7398-6398-EC8F55B0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6FCC-A4D1-F804-231A-2E000CF6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D91E-4E1D-948B-DAD1-24E0DC55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3F89-EE09-507E-C6E9-3E6E96E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050-65C2-D2BA-1523-E88F114E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9DA3-1CCB-88D3-AAAE-277D4835B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62292-45B6-288E-E7FC-BEE10B20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13C9-17E6-50EF-46FE-A378D2B9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413E-D174-7450-BD74-6FDC2A7F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1158-D1E0-CC31-B89B-D2705BB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3B45-BBEF-A7A3-C17C-BB68BD27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BFCC-4EE8-66A8-C885-9B2B88724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7483A-B03E-A252-3326-E46852126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69E65-B651-FDD9-2F89-9E17A98CD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99991-BADE-F142-B656-8955F5B3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52FD-EEAE-8504-C6B8-F83139D4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653-B4F9-2830-B101-BD67CBB1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A249-F0C7-9BFE-B205-2ACC5704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9A0FF-153D-4670-0B7A-8DECB6AE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8315-80BD-7D3F-965C-8AAF965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07D1-5074-B563-70D6-D0EB66C4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C5CA-A20E-2BC8-DB09-3D82A89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33A0A-07C1-8EA9-0D3A-8EF0C4D7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5C186-835E-6C13-6922-19D21AE8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728C-5634-8CD1-0A87-E8AF6030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8866-6FBA-9D87-926A-D489863C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D9C7-9886-C26A-3984-8C64650A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E934-2547-1D1C-8469-A02A8600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3F87-42B6-9B9F-4084-A5DE2C5D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138CC-D5F5-77E2-DB5E-3CB68144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7C2-922E-095C-B39C-CE0EB2CE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F1215-5F4F-003B-C229-978C385C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0AA8A-59E0-7E3F-BF3A-C5A42A859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92B-A0D8-7422-1B72-DA3B9D9E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73EA-F70B-46F6-DA25-7D2FD977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6514-7FE5-005D-792F-D612433D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7ACF7-CA39-2097-39D9-76848D6D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2E99A-61EA-1D18-6762-88CA94EB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B5FD-BEC7-2615-0056-6E459E32D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C55F-4834-4336-AECA-0FA60B406C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B93F-06AE-22B8-6C64-E4396C268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D032-7A8E-7A0D-11DD-ACAE5D850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A2C-6055-4CFF-BC22-75167046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C2385-2436-D234-829C-B75EE3E4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Nov 2, Class 18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2CB189-4DCF-80A6-1CFE-E96EFFAB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Non-experimental designs</a:t>
            </a:r>
          </a:p>
          <a:p>
            <a:endParaRPr lang="en-US" dirty="0"/>
          </a:p>
          <a:p>
            <a:r>
              <a:rPr lang="en-US" dirty="0"/>
              <a:t>Final project planning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7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7610-BE3B-5BA7-858A-251DF9DE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B6C-D4A5-DB4A-0B3B-E145FA51C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5A43-BA6F-E099-CED2-54AE1BD92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184A5-FC49-978E-D454-28F4FD2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5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14E-9C5A-434B-D585-3F51C0B3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D00B-C6AC-6331-E616-4E17AA16F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D400-41BC-B48E-E9A6-3C1F3B739E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F7D80-2151-5A5F-388C-301975D5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7" y="904689"/>
            <a:ext cx="10910546" cy="50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1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A3B0-E8BA-F389-662B-38C0079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0010E-6F99-4BC5-6D92-A37227299B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031" y="1727676"/>
            <a:ext cx="5756612" cy="36520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5ABA31-031A-E8FD-3EAE-DF4979DCE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2237" y="1834356"/>
            <a:ext cx="5338763" cy="5005833"/>
          </a:xfrm>
        </p:spPr>
      </p:pic>
    </p:spTree>
    <p:extLst>
      <p:ext uri="{BB962C8B-B14F-4D97-AF65-F5344CB8AC3E}">
        <p14:creationId xmlns:p14="http://schemas.microsoft.com/office/powerpoint/2010/main" val="7070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5DC09-DC1A-52C9-0929-A9B9CEE6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Non-experimental designs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2E1AD-B80C-65E8-769E-FB81D8A5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in the real world outside the laboratory</a:t>
            </a:r>
          </a:p>
          <a:p>
            <a:pPr lvl="1"/>
            <a:r>
              <a:rPr lang="en-US" dirty="0"/>
              <a:t>Observation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Qualitative research</a:t>
            </a:r>
          </a:p>
          <a:p>
            <a:endParaRPr lang="en-US" dirty="0"/>
          </a:p>
          <a:p>
            <a:r>
              <a:rPr lang="en-US" dirty="0"/>
              <a:t>Lack of control = less internal validity</a:t>
            </a:r>
          </a:p>
          <a:p>
            <a:pPr lvl="1"/>
            <a:r>
              <a:rPr lang="en-US" dirty="0"/>
              <a:t>As little as none in some cases</a:t>
            </a:r>
          </a:p>
          <a:p>
            <a:r>
              <a:rPr lang="en-US" dirty="0"/>
              <a:t>Collecting data in context = greater external validity</a:t>
            </a:r>
          </a:p>
          <a:p>
            <a:pPr lvl="1"/>
            <a:r>
              <a:rPr lang="en-US" dirty="0"/>
              <a:t>Little concern about applying outside the lab</a:t>
            </a:r>
          </a:p>
        </p:txBody>
      </p:sp>
    </p:spTree>
    <p:extLst>
      <p:ext uri="{BB962C8B-B14F-4D97-AF65-F5344CB8AC3E}">
        <p14:creationId xmlns:p14="http://schemas.microsoft.com/office/powerpoint/2010/main" val="402488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7384-15AF-8DEA-E881-3DD7D365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Fri, Nov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4BC4-DC22-128B-31A5-7F56C284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proposals, initial outline</a:t>
            </a:r>
          </a:p>
          <a:p>
            <a:endParaRPr lang="en-US" dirty="0"/>
          </a:p>
          <a:p>
            <a:r>
              <a:rPr lang="en-US" dirty="0"/>
              <a:t>Read Plant et al. (2009), The Obama Effect</a:t>
            </a:r>
          </a:p>
          <a:p>
            <a:endParaRPr lang="en-US" dirty="0"/>
          </a:p>
          <a:p>
            <a:r>
              <a:rPr lang="en-US" dirty="0"/>
              <a:t>Chapter 15: Survey &amp; Instrument Design</a:t>
            </a:r>
          </a:p>
          <a:p>
            <a:pPr lvl="1"/>
            <a:r>
              <a:rPr lang="en-US" dirty="0"/>
              <a:t>“Instrument” here means a well-established questionnaire that is an accepted operational definition of an important construct</a:t>
            </a:r>
          </a:p>
        </p:txBody>
      </p:sp>
    </p:spTree>
    <p:extLst>
      <p:ext uri="{BB962C8B-B14F-4D97-AF65-F5344CB8AC3E}">
        <p14:creationId xmlns:p14="http://schemas.microsoft.com/office/powerpoint/2010/main" val="16150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0C2-964E-386B-BC83-D6603C93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54E3-F5C7-D2C4-2ADE-0C79CF01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Intervention research in child development has repeatedly produced a paradoxical conclusion: In correlational studies, parental assistance with children’s homework has been associated with lower academic achievement.  As a result, some psychologists have concluded in published reports that parents should not help their children with homework…</a:t>
            </a:r>
          </a:p>
        </p:txBody>
      </p:sp>
    </p:spTree>
    <p:extLst>
      <p:ext uri="{BB962C8B-B14F-4D97-AF65-F5344CB8AC3E}">
        <p14:creationId xmlns:p14="http://schemas.microsoft.com/office/powerpoint/2010/main" val="370170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A68A-B36C-5F6A-B759-5D002C20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CA4C-0BE3-A5DE-782D-11405A07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8901BD-6C70-C803-41E1-C18FD0BD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2" y="365124"/>
            <a:ext cx="10704616" cy="605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1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accounts consistent with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cars are safer than small cars</a:t>
            </a:r>
          </a:p>
          <a:p>
            <a:pPr lvl="1"/>
            <a:r>
              <a:rPr lang="en-US" dirty="0"/>
              <a:t>Small cars are more dangerous than large cars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61805"/>
            <a:ext cx="382604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53001" y="3314206"/>
            <a:ext cx="380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Safest cars</a:t>
            </a:r>
            <a:r>
              <a:rPr lang="en-US" dirty="0"/>
              <a:t>: Acura RX SUV, Acura RL sedan, Audi 4</a:t>
            </a:r>
          </a:p>
          <a:p>
            <a:r>
              <a:rPr lang="en-US" u="sng" dirty="0"/>
              <a:t>Most dangerous cars</a:t>
            </a:r>
            <a:r>
              <a:rPr lang="en-US" dirty="0"/>
              <a:t>: Chevy Cobalt, Ford Focus, Mazda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9D6-A739-B223-3298-AA43EF2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DE69-8D80-9634-3270-C23FC845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Q1. Why are experimental studies higher in internal validity?</a:t>
            </a:r>
          </a:p>
          <a:p>
            <a:pPr marL="0" marR="0" algn="l">
              <a:spcBef>
                <a:spcPts val="900"/>
              </a:spcBef>
              <a:spcAft>
                <a:spcPts val="900"/>
              </a:spcAft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marR="0"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Q2. Why are nonexperimental studies higher in external validity?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3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F8EF-FD4E-96EF-CB1D-67404950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4CCE-0D05-D63A-011A-A8FBF9DA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For each of the following 3 examples, indicate what kinds of non-experimental design would be used to study the phenomenon and also outline a 2-group experimental approach that could answer a question that might be inspired by the non-experimental work.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marR="0"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Q3. Pushing ahead in line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marR="0"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Q4. Locating the most popular painting in an art gallery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marR="0"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" panose="020F0502020204030203" pitchFamily="34" charset="0"/>
              </a:rPr>
              <a:t>Q5. Studiousness in college students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352B-2AE2-33D6-4F76-5B83DFB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Sugar and hyperactivity in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ECDB-5970-4809-995D-21102607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“Sugar rush”: candy, cake, etc., leads to high-activity behavior in children</a:t>
            </a:r>
          </a:p>
          <a:p>
            <a:endParaRPr lang="en-US" dirty="0"/>
          </a:p>
          <a:p>
            <a:r>
              <a:rPr lang="en-US" dirty="0"/>
              <a:t>Why do many people think this is true?</a:t>
            </a:r>
          </a:p>
          <a:p>
            <a:endParaRPr lang="en-US" dirty="0"/>
          </a:p>
          <a:p>
            <a:r>
              <a:rPr lang="en-US" dirty="0"/>
              <a:t>What is the role of experimental versus non-experimental data in this common belief?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BA56-67CC-7303-9008-090FFB70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Research on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5919-9E7F-E5C9-C2DB-1BC00956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design a study to refute this idea?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fundamental problem with our experimental approach?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7CEF8-B82F-52CE-5435-7DF322E8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18" y="4852988"/>
            <a:ext cx="8620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D6A543-6D08-DCFF-F28C-D44C29FA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233B34-3653-0DA6-2729-CB3C43C63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8536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Meta-analysis: combined re-analysis of a set of published research studies</a:t>
            </a:r>
          </a:p>
          <a:p>
            <a:r>
              <a:rPr lang="en-US" dirty="0"/>
              <a:t>Provides additional sensitivity to small effect sizes</a:t>
            </a:r>
          </a:p>
          <a:p>
            <a:r>
              <a:rPr lang="en-US" dirty="0"/>
              <a:t>Can be used to argue for effect size = 0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A7C3C2-3C63-451F-F07A-2413B5288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FFE49-1AE1-7A15-20A1-B91A2D3B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072"/>
            <a:ext cx="7184953" cy="2239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5BAF2-22C7-0C6F-BD86-05859A55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0" y="1974310"/>
            <a:ext cx="5608320" cy="43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386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Lato Extended</vt:lpstr>
      <vt:lpstr>Office Theme</vt:lpstr>
      <vt:lpstr>205 Nov 2, Class 18</vt:lpstr>
      <vt:lpstr>PowerPoint Presentation</vt:lpstr>
      <vt:lpstr>PowerPoint Presentation</vt:lpstr>
      <vt:lpstr>Multiple accounts consistent with the data</vt:lpstr>
      <vt:lpstr>Validity</vt:lpstr>
      <vt:lpstr>Non-experimental design</vt:lpstr>
      <vt:lpstr>Sugar and hyperactivity in children</vt:lpstr>
      <vt:lpstr>Experimental Research on Sugar</vt:lpstr>
      <vt:lpstr>PowerPoint Presentation</vt:lpstr>
      <vt:lpstr>PowerPoint Presentation</vt:lpstr>
      <vt:lpstr>PowerPoint Presentation</vt:lpstr>
      <vt:lpstr>Forest Plots</vt:lpstr>
      <vt:lpstr>Non-experimental designs</vt:lpstr>
      <vt:lpstr>For Fri, Nov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Nov 2, Class 18</dc:title>
  <dc:creator>Paul Reber</dc:creator>
  <cp:lastModifiedBy>Paul Reber</cp:lastModifiedBy>
  <cp:revision>8</cp:revision>
  <cp:lastPrinted>2022-11-02T17:41:49Z</cp:lastPrinted>
  <dcterms:created xsi:type="dcterms:W3CDTF">2022-10-31T14:41:49Z</dcterms:created>
  <dcterms:modified xsi:type="dcterms:W3CDTF">2022-11-02T18:06:24Z</dcterms:modified>
</cp:coreProperties>
</file>