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469" r:id="rId3"/>
    <p:sldId id="470" r:id="rId4"/>
    <p:sldId id="471" r:id="rId5"/>
    <p:sldId id="472" r:id="rId6"/>
    <p:sldId id="473" r:id="rId7"/>
    <p:sldId id="475" r:id="rId8"/>
    <p:sldId id="476" r:id="rId9"/>
    <p:sldId id="477" r:id="rId10"/>
    <p:sldId id="454" r:id="rId11"/>
    <p:sldId id="482" r:id="rId12"/>
    <p:sldId id="480" r:id="rId13"/>
    <p:sldId id="483" r:id="rId14"/>
    <p:sldId id="484" r:id="rId15"/>
    <p:sldId id="465" r:id="rId16"/>
    <p:sldId id="466" r:id="rId17"/>
    <p:sldId id="467" r:id="rId18"/>
    <p:sldId id="468" r:id="rId19"/>
    <p:sldId id="479" r:id="rId20"/>
    <p:sldId id="481" r:id="rId21"/>
    <p:sldId id="258" r:id="rId2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20637F1-4DE2-4332-B8DB-64E0862AC60E}" type="datetimeFigureOut">
              <a:rPr lang="en-US" smtClean="0"/>
              <a:t>11/4/2022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9DA5B8-3707-4800-B798-5565D886879B}" type="slidenum">
              <a:rPr lang="en-US" smtClean="0"/>
              <a:t>‹#›</a:t>
            </a:fld>
            <a:endParaRPr lang="en-US"/>
          </a:p>
        </p:txBody>
      </p:sp>
    </p:spTree>
    <p:extLst>
      <p:ext uri="{BB962C8B-B14F-4D97-AF65-F5344CB8AC3E}">
        <p14:creationId xmlns:p14="http://schemas.microsoft.com/office/powerpoint/2010/main" val="134094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56A2-03E6-5D3E-9D12-9D130D34C9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18C696-DC7E-649B-2B6D-9F0E7A704C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50662B-2F28-DA8D-3E9A-F599722B1E7F}"/>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5" name="Footer Placeholder 4">
            <a:extLst>
              <a:ext uri="{FF2B5EF4-FFF2-40B4-BE49-F238E27FC236}">
                <a16:creationId xmlns:a16="http://schemas.microsoft.com/office/drawing/2014/main" id="{D6BD7BFA-2613-EE2C-BB50-BA0EACA3D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A864E-607F-3D24-7752-BCD6B0AEF1E0}"/>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68917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A20F-973D-C76F-2F08-BD732127B6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E8555E-B659-A7C5-8BB7-CD5725BBA0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2B59F-D1A8-614B-E301-EE7BAD2C9E3A}"/>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5" name="Footer Placeholder 4">
            <a:extLst>
              <a:ext uri="{FF2B5EF4-FFF2-40B4-BE49-F238E27FC236}">
                <a16:creationId xmlns:a16="http://schemas.microsoft.com/office/drawing/2014/main" id="{4B531600-47DC-3B7E-C978-B93C3333B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AB243-56B3-818D-8643-4760F37ABECF}"/>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10117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206F4-5E4C-4BCA-04E2-4F7117FE92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34745-9E0A-6955-8430-E581A5350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9A45-BE59-B971-95AD-6CAFB1C23345}"/>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5" name="Footer Placeholder 4">
            <a:extLst>
              <a:ext uri="{FF2B5EF4-FFF2-40B4-BE49-F238E27FC236}">
                <a16:creationId xmlns:a16="http://schemas.microsoft.com/office/drawing/2014/main" id="{B6ACAC00-DAFA-C7EE-BFBD-99EFC0947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C8FCB-E33B-3572-D263-700F6C5B053F}"/>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39940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76CE-D5E8-3682-0BE4-09622ED90E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266CB-0056-2D59-5925-4B53D6459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5A551-D355-0D06-9976-BC16DF995630}"/>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5" name="Footer Placeholder 4">
            <a:extLst>
              <a:ext uri="{FF2B5EF4-FFF2-40B4-BE49-F238E27FC236}">
                <a16:creationId xmlns:a16="http://schemas.microsoft.com/office/drawing/2014/main" id="{403B8EA0-5F98-16DF-FC6A-F92841973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A03C0-DE9E-84DB-B23F-3FDF94E664CE}"/>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86238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D505-AE23-20B7-ACEA-ADCA5BEC1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A57A9B-5AF5-DD7F-C1C6-28900E97A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402E6-A483-1F0B-E0E5-D4E2DA9EBE28}"/>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5" name="Footer Placeholder 4">
            <a:extLst>
              <a:ext uri="{FF2B5EF4-FFF2-40B4-BE49-F238E27FC236}">
                <a16:creationId xmlns:a16="http://schemas.microsoft.com/office/drawing/2014/main" id="{D505B39C-E1AB-DD40-46BD-22CA0B66A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3E305-2743-7BE5-CC74-EB1D36D8CF61}"/>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302240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B424-170A-A849-AB68-CC5902F9A7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044C4-8B77-D7C9-6BE2-69D703370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8EB323-98E9-63F7-1456-53FBA46AB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ACB3C5-E582-3034-2842-82E1461BAACD}"/>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6" name="Footer Placeholder 5">
            <a:extLst>
              <a:ext uri="{FF2B5EF4-FFF2-40B4-BE49-F238E27FC236}">
                <a16:creationId xmlns:a16="http://schemas.microsoft.com/office/drawing/2014/main" id="{F90F08EC-E929-E351-99AC-8363C8F5D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2A821-8B71-21CF-8B12-EA7141DE0918}"/>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76609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FA5A-E47E-4801-5102-C1C965E63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3DBD9A-105C-2943-67D2-8DF5130BE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29792-CE45-CD6C-E52F-C3F5B9D99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E763D-8E90-71FA-441D-718D41D5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DE7D9-E323-D31B-4CAD-7CB298D7B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30FC90-93BB-4CB5-095F-6B09D27AEC51}"/>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8" name="Footer Placeholder 7">
            <a:extLst>
              <a:ext uri="{FF2B5EF4-FFF2-40B4-BE49-F238E27FC236}">
                <a16:creationId xmlns:a16="http://schemas.microsoft.com/office/drawing/2014/main" id="{6C9CCCA9-2858-A0E2-4034-664824937E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BBB3F-6190-6BDE-B901-8A8D1B3C9630}"/>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349541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D619-667E-461B-C06B-31DB4CC39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80A9C4-77D1-C8A7-E91D-675C98F86FCF}"/>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4" name="Footer Placeholder 3">
            <a:extLst>
              <a:ext uri="{FF2B5EF4-FFF2-40B4-BE49-F238E27FC236}">
                <a16:creationId xmlns:a16="http://schemas.microsoft.com/office/drawing/2014/main" id="{6DD75059-27DD-1FC4-6828-F448D2B8E3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6FB0B8-7458-D6CD-52FE-18E20B1C9868}"/>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13952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F3B40-5DE1-9506-D16E-7DA23DF0EAA3}"/>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3" name="Footer Placeholder 2">
            <a:extLst>
              <a:ext uri="{FF2B5EF4-FFF2-40B4-BE49-F238E27FC236}">
                <a16:creationId xmlns:a16="http://schemas.microsoft.com/office/drawing/2014/main" id="{E670AE0B-4374-6555-46BB-0238401F13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17858E-EDA5-0BAC-DA9E-D14CEC36B8D6}"/>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13185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58E3-2A08-A0F5-49F5-92AD9937D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2456E-3DCD-CC5C-0A58-1E3F9830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DA767-B7F4-F0D3-6AEA-8C1CF8FD7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1B1D5-53D2-7CA6-1C62-10F35BBEA3C0}"/>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6" name="Footer Placeholder 5">
            <a:extLst>
              <a:ext uri="{FF2B5EF4-FFF2-40B4-BE49-F238E27FC236}">
                <a16:creationId xmlns:a16="http://schemas.microsoft.com/office/drawing/2014/main" id="{D2CAE992-3179-CB81-4D93-AF80EFF48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DE75F-361B-5195-F154-2F2131EF533A}"/>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99103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BBFE-4F22-3346-3669-480D4AF1E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179461-832D-A5AA-9379-EF78C59CF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61FE3A-12AC-FBE6-2151-FACF11509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26B18-74E0-65F7-46C4-D4AAEFCA7E11}"/>
              </a:ext>
            </a:extLst>
          </p:cNvPr>
          <p:cNvSpPr>
            <a:spLocks noGrp="1"/>
          </p:cNvSpPr>
          <p:nvPr>
            <p:ph type="dt" sz="half" idx="10"/>
          </p:nvPr>
        </p:nvSpPr>
        <p:spPr/>
        <p:txBody>
          <a:bodyPr/>
          <a:lstStyle/>
          <a:p>
            <a:fld id="{D2A8EFA5-8421-4A95-940C-214B2CECF242}" type="datetimeFigureOut">
              <a:rPr lang="en-US" smtClean="0"/>
              <a:t>11/4/2022</a:t>
            </a:fld>
            <a:endParaRPr lang="en-US"/>
          </a:p>
        </p:txBody>
      </p:sp>
      <p:sp>
        <p:nvSpPr>
          <p:cNvPr id="6" name="Footer Placeholder 5">
            <a:extLst>
              <a:ext uri="{FF2B5EF4-FFF2-40B4-BE49-F238E27FC236}">
                <a16:creationId xmlns:a16="http://schemas.microsoft.com/office/drawing/2014/main" id="{E9D53A7C-8450-A8F8-6AF4-E5D44CDFC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D5A16-0570-1352-4E67-A731EB5666A1}"/>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81222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6F4C5-6623-7C48-5C01-297219583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7A5D95-C65F-008A-40C8-B96989D66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5F13C-A5C1-738A-006A-E395963E3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8EFA5-8421-4A95-940C-214B2CECF242}" type="datetimeFigureOut">
              <a:rPr lang="en-US" smtClean="0"/>
              <a:t>11/4/2022</a:t>
            </a:fld>
            <a:endParaRPr lang="en-US"/>
          </a:p>
        </p:txBody>
      </p:sp>
      <p:sp>
        <p:nvSpPr>
          <p:cNvPr id="5" name="Footer Placeholder 4">
            <a:extLst>
              <a:ext uri="{FF2B5EF4-FFF2-40B4-BE49-F238E27FC236}">
                <a16:creationId xmlns:a16="http://schemas.microsoft.com/office/drawing/2014/main" id="{4E8A25DC-BE7D-4F80-0E1C-EA0123BD9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919907-DDB8-93C4-8524-ECAF19E24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51BD9-19F0-4F08-B5BD-8E0D78F9D43F}" type="slidenum">
              <a:rPr lang="en-US" smtClean="0"/>
              <a:t>‹#›</a:t>
            </a:fld>
            <a:endParaRPr lang="en-US"/>
          </a:p>
        </p:txBody>
      </p:sp>
    </p:spTree>
    <p:extLst>
      <p:ext uri="{BB962C8B-B14F-4D97-AF65-F5344CB8AC3E}">
        <p14:creationId xmlns:p14="http://schemas.microsoft.com/office/powerpoint/2010/main" val="3970017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F300F-2339-DC46-3D78-30080386C97E}"/>
              </a:ext>
            </a:extLst>
          </p:cNvPr>
          <p:cNvSpPr>
            <a:spLocks noGrp="1"/>
          </p:cNvSpPr>
          <p:nvPr>
            <p:ph type="title"/>
          </p:nvPr>
        </p:nvSpPr>
        <p:spPr/>
        <p:txBody>
          <a:bodyPr/>
          <a:lstStyle/>
          <a:p>
            <a:r>
              <a:rPr lang="en-US" dirty="0"/>
              <a:t>205 Nov 4, Class 19</a:t>
            </a:r>
          </a:p>
        </p:txBody>
      </p:sp>
      <p:sp>
        <p:nvSpPr>
          <p:cNvPr id="5" name="Content Placeholder 4">
            <a:extLst>
              <a:ext uri="{FF2B5EF4-FFF2-40B4-BE49-F238E27FC236}">
                <a16:creationId xmlns:a16="http://schemas.microsoft.com/office/drawing/2014/main" id="{38B73460-479C-E872-7202-FEA38AB5931B}"/>
              </a:ext>
            </a:extLst>
          </p:cNvPr>
          <p:cNvSpPr>
            <a:spLocks noGrp="1"/>
          </p:cNvSpPr>
          <p:nvPr>
            <p:ph idx="1"/>
          </p:nvPr>
        </p:nvSpPr>
        <p:spPr/>
        <p:txBody>
          <a:bodyPr/>
          <a:lstStyle/>
          <a:p>
            <a:r>
              <a:rPr lang="en-US" dirty="0"/>
              <a:t>Plant et al. (2009), The Obama Effect</a:t>
            </a:r>
          </a:p>
          <a:p>
            <a:r>
              <a:rPr lang="en-US" dirty="0"/>
              <a:t>Chapter 15: Survey &amp; instrument design</a:t>
            </a:r>
          </a:p>
          <a:p>
            <a:endParaRPr lang="en-US" dirty="0"/>
          </a:p>
        </p:txBody>
      </p:sp>
    </p:spTree>
    <p:extLst>
      <p:ext uri="{BB962C8B-B14F-4D97-AF65-F5344CB8AC3E}">
        <p14:creationId xmlns:p14="http://schemas.microsoft.com/office/powerpoint/2010/main" val="154081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0FA6-6D41-4512-A5C2-FA96D1DBFF5C}"/>
              </a:ext>
            </a:extLst>
          </p:cNvPr>
          <p:cNvSpPr>
            <a:spLocks noGrp="1"/>
          </p:cNvSpPr>
          <p:nvPr>
            <p:ph type="title"/>
          </p:nvPr>
        </p:nvSpPr>
        <p:spPr/>
        <p:txBody>
          <a:bodyPr/>
          <a:lstStyle/>
          <a:p>
            <a:r>
              <a:rPr lang="en-US" dirty="0"/>
              <a:t>Bias</a:t>
            </a:r>
          </a:p>
        </p:txBody>
      </p:sp>
      <p:sp>
        <p:nvSpPr>
          <p:cNvPr id="3" name="Content Placeholder 2">
            <a:extLst>
              <a:ext uri="{FF2B5EF4-FFF2-40B4-BE49-F238E27FC236}">
                <a16:creationId xmlns:a16="http://schemas.microsoft.com/office/drawing/2014/main" id="{E00EA0B7-51BA-417B-B975-8800A2449A3C}"/>
              </a:ext>
            </a:extLst>
          </p:cNvPr>
          <p:cNvSpPr>
            <a:spLocks noGrp="1"/>
          </p:cNvSpPr>
          <p:nvPr>
            <p:ph idx="1"/>
          </p:nvPr>
        </p:nvSpPr>
        <p:spPr/>
        <p:txBody>
          <a:bodyPr>
            <a:normAutofit fontScale="92500" lnSpcReduction="20000"/>
          </a:bodyPr>
          <a:lstStyle/>
          <a:p>
            <a:r>
              <a:rPr lang="en-US" b="0" i="0" dirty="0">
                <a:solidFill>
                  <a:srgbClr val="2D3B45"/>
                </a:solidFill>
                <a:effectLst/>
                <a:latin typeface="Lato Extended"/>
              </a:rPr>
              <a:t>1. What is meant by “selection bias” in the context of survey research?</a:t>
            </a:r>
          </a:p>
          <a:p>
            <a:pPr lvl="1"/>
            <a:r>
              <a:rPr lang="en-US" b="0" i="0" dirty="0">
                <a:solidFill>
                  <a:srgbClr val="2D3B45"/>
                </a:solidFill>
                <a:effectLst/>
                <a:latin typeface="inherit"/>
              </a:rPr>
              <a:t>a. The survey participants are not randomly chosen from the population.</a:t>
            </a:r>
          </a:p>
          <a:p>
            <a:pPr lvl="1"/>
            <a:r>
              <a:rPr lang="en-US" b="0" i="0" dirty="0">
                <a:solidFill>
                  <a:srgbClr val="2D3B45"/>
                </a:solidFill>
                <a:effectLst/>
                <a:latin typeface="inherit"/>
              </a:rPr>
              <a:t>b. The survey participants are randomly chosen from the population.</a:t>
            </a:r>
          </a:p>
          <a:p>
            <a:pPr lvl="1"/>
            <a:r>
              <a:rPr lang="en-US" b="0" i="0" dirty="0">
                <a:solidFill>
                  <a:srgbClr val="2D3B45"/>
                </a:solidFill>
                <a:effectLst/>
                <a:latin typeface="inherit"/>
              </a:rPr>
              <a:t>c. The survey participants are not part of the population of interest.</a:t>
            </a:r>
          </a:p>
          <a:p>
            <a:pPr lvl="1"/>
            <a:r>
              <a:rPr lang="en-US" b="0" i="0" dirty="0">
                <a:solidFill>
                  <a:srgbClr val="2D3B45"/>
                </a:solidFill>
                <a:effectLst/>
                <a:latin typeface="inherit"/>
              </a:rPr>
              <a:t>d. The survey participants are a part of the population of interest.</a:t>
            </a:r>
          </a:p>
          <a:p>
            <a:r>
              <a:rPr lang="en-US" b="0" i="0" dirty="0">
                <a:solidFill>
                  <a:srgbClr val="2D3B45"/>
                </a:solidFill>
                <a:effectLst/>
                <a:latin typeface="Lato Extended"/>
              </a:rPr>
              <a:t>2. Which bias occurs when individuals who were contacted chose to complete the survey differ in some ways from others who were contacted but chose not to take the survey?</a:t>
            </a:r>
          </a:p>
          <a:p>
            <a:pPr lvl="1"/>
            <a:r>
              <a:rPr lang="en-US" b="0" i="0" dirty="0">
                <a:solidFill>
                  <a:srgbClr val="2D3B45"/>
                </a:solidFill>
                <a:effectLst/>
                <a:latin typeface="inherit"/>
              </a:rPr>
              <a:t>a. Response set</a:t>
            </a:r>
          </a:p>
          <a:p>
            <a:pPr lvl="1"/>
            <a:r>
              <a:rPr lang="en-US" b="0" i="0" dirty="0">
                <a:solidFill>
                  <a:srgbClr val="2D3B45"/>
                </a:solidFill>
                <a:effectLst/>
                <a:latin typeface="inherit"/>
              </a:rPr>
              <a:t>b. Non-response</a:t>
            </a:r>
          </a:p>
          <a:p>
            <a:pPr lvl="1"/>
            <a:r>
              <a:rPr lang="en-US" b="0" i="0" dirty="0">
                <a:solidFill>
                  <a:srgbClr val="2D3B45"/>
                </a:solidFill>
                <a:effectLst/>
                <a:latin typeface="inherit"/>
              </a:rPr>
              <a:t>c. Attrition</a:t>
            </a:r>
          </a:p>
          <a:p>
            <a:pPr lvl="1"/>
            <a:r>
              <a:rPr lang="en-US" b="0" i="0" dirty="0">
                <a:solidFill>
                  <a:srgbClr val="2D3B45"/>
                </a:solidFill>
                <a:effectLst/>
                <a:latin typeface="inherit"/>
              </a:rPr>
              <a:t>d. Motivated respondent</a:t>
            </a:r>
            <a:endParaRPr lang="en-US" dirty="0"/>
          </a:p>
          <a:p>
            <a:endParaRPr lang="en-US" dirty="0"/>
          </a:p>
        </p:txBody>
      </p:sp>
    </p:spTree>
    <p:extLst>
      <p:ext uri="{BB962C8B-B14F-4D97-AF65-F5344CB8AC3E}">
        <p14:creationId xmlns:p14="http://schemas.microsoft.com/office/powerpoint/2010/main" val="205237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F6E1-A6CD-F32E-C58E-73808AB930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E89D2A-E35A-149C-77B8-3A7902CE7ADC}"/>
              </a:ext>
            </a:extLst>
          </p:cNvPr>
          <p:cNvSpPr>
            <a:spLocks noGrp="1"/>
          </p:cNvSpPr>
          <p:nvPr>
            <p:ph idx="1"/>
          </p:nvPr>
        </p:nvSpPr>
        <p:spPr/>
        <p:txBody>
          <a:bodyPr/>
          <a:lstStyle/>
          <a:p>
            <a:r>
              <a:rPr lang="en-US" b="0" i="0" dirty="0">
                <a:solidFill>
                  <a:srgbClr val="2D3B45"/>
                </a:solidFill>
                <a:effectLst/>
                <a:latin typeface="Lato Extended"/>
              </a:rPr>
              <a:t>Explain how each of the following two questions are examples of “double-barreled” questions:</a:t>
            </a:r>
          </a:p>
          <a:p>
            <a:pPr lvl="1"/>
            <a:r>
              <a:rPr lang="en-US" b="0" i="0" dirty="0">
                <a:solidFill>
                  <a:srgbClr val="2D3B45"/>
                </a:solidFill>
                <a:effectLst/>
                <a:latin typeface="Lato Extended"/>
              </a:rPr>
              <a:t>Please agree or disagree with the following statement: Cars should be faster and safer.</a:t>
            </a:r>
          </a:p>
          <a:p>
            <a:pPr lvl="1"/>
            <a:r>
              <a:rPr lang="en-US" b="0" i="0" dirty="0">
                <a:solidFill>
                  <a:srgbClr val="2D3B45"/>
                </a:solidFill>
                <a:effectLst/>
                <a:latin typeface="Lato Extended"/>
              </a:rPr>
              <a:t>How satisfied are you with your pay and job conditions?</a:t>
            </a:r>
            <a:endParaRPr lang="en-US" dirty="0"/>
          </a:p>
        </p:txBody>
      </p:sp>
    </p:spTree>
    <p:extLst>
      <p:ext uri="{BB962C8B-B14F-4D97-AF65-F5344CB8AC3E}">
        <p14:creationId xmlns:p14="http://schemas.microsoft.com/office/powerpoint/2010/main" val="309119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186A-DBFF-34B6-99AC-9DD78B72FB11}"/>
              </a:ext>
            </a:extLst>
          </p:cNvPr>
          <p:cNvSpPr>
            <a:spLocks noGrp="1"/>
          </p:cNvSpPr>
          <p:nvPr>
            <p:ph type="title"/>
          </p:nvPr>
        </p:nvSpPr>
        <p:spPr/>
        <p:txBody>
          <a:bodyPr/>
          <a:lstStyle/>
          <a:p>
            <a:r>
              <a:rPr lang="en-US" dirty="0"/>
              <a:t>Instrument development</a:t>
            </a:r>
          </a:p>
        </p:txBody>
      </p:sp>
      <p:sp>
        <p:nvSpPr>
          <p:cNvPr id="3" name="Content Placeholder 2">
            <a:extLst>
              <a:ext uri="{FF2B5EF4-FFF2-40B4-BE49-F238E27FC236}">
                <a16:creationId xmlns:a16="http://schemas.microsoft.com/office/drawing/2014/main" id="{31829CBE-8553-DD48-08A5-164FE450FC56}"/>
              </a:ext>
            </a:extLst>
          </p:cNvPr>
          <p:cNvSpPr>
            <a:spLocks noGrp="1"/>
          </p:cNvSpPr>
          <p:nvPr>
            <p:ph idx="1"/>
          </p:nvPr>
        </p:nvSpPr>
        <p:spPr/>
        <p:txBody>
          <a:bodyPr/>
          <a:lstStyle/>
          <a:p>
            <a:r>
              <a:rPr lang="en-US" dirty="0"/>
              <a:t>Reliability measures</a:t>
            </a:r>
          </a:p>
          <a:p>
            <a:pPr lvl="1"/>
            <a:r>
              <a:rPr lang="en-US" dirty="0"/>
              <a:t>Test-retest reliability: for measures that are hypothesized to be stable over time</a:t>
            </a:r>
          </a:p>
          <a:p>
            <a:pPr lvl="1"/>
            <a:r>
              <a:rPr lang="en-US" dirty="0"/>
              <a:t>Inter-item reliability: statistical tools for assessing relationships among items supposed to tap the same constructs</a:t>
            </a:r>
          </a:p>
          <a:p>
            <a:pPr lvl="1"/>
            <a:endParaRPr lang="en-US" dirty="0"/>
          </a:p>
          <a:p>
            <a:r>
              <a:rPr lang="en-US" dirty="0"/>
              <a:t>Validity measures</a:t>
            </a:r>
          </a:p>
          <a:p>
            <a:pPr lvl="1"/>
            <a:r>
              <a:rPr lang="en-US" dirty="0"/>
              <a:t>Construct/Face validity</a:t>
            </a:r>
          </a:p>
          <a:p>
            <a:pPr lvl="1"/>
            <a:r>
              <a:rPr lang="en-US" dirty="0"/>
              <a:t>Convergent validity with existing measures</a:t>
            </a:r>
          </a:p>
          <a:p>
            <a:pPr lvl="1"/>
            <a:r>
              <a:rPr lang="en-US" dirty="0"/>
              <a:t>Discriminant validity versus existing measures</a:t>
            </a:r>
          </a:p>
          <a:p>
            <a:pPr lvl="1"/>
            <a:endParaRPr lang="en-US" dirty="0"/>
          </a:p>
        </p:txBody>
      </p:sp>
    </p:spTree>
    <p:extLst>
      <p:ext uri="{BB962C8B-B14F-4D97-AF65-F5344CB8AC3E}">
        <p14:creationId xmlns:p14="http://schemas.microsoft.com/office/powerpoint/2010/main" val="66024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2D91-196A-56AB-3452-8001EACA86F3}"/>
              </a:ext>
            </a:extLst>
          </p:cNvPr>
          <p:cNvSpPr>
            <a:spLocks noGrp="1"/>
          </p:cNvSpPr>
          <p:nvPr>
            <p:ph type="title"/>
          </p:nvPr>
        </p:nvSpPr>
        <p:spPr/>
        <p:txBody>
          <a:bodyPr/>
          <a:lstStyle/>
          <a:p>
            <a:r>
              <a:rPr lang="en-US" dirty="0"/>
              <a:t>How Happy Are You?</a:t>
            </a:r>
          </a:p>
        </p:txBody>
      </p:sp>
      <p:sp>
        <p:nvSpPr>
          <p:cNvPr id="3" name="Content Placeholder 2">
            <a:extLst>
              <a:ext uri="{FF2B5EF4-FFF2-40B4-BE49-F238E27FC236}">
                <a16:creationId xmlns:a16="http://schemas.microsoft.com/office/drawing/2014/main" id="{3DDE7FD9-05CE-D064-EC77-3F714C05E42E}"/>
              </a:ext>
            </a:extLst>
          </p:cNvPr>
          <p:cNvSpPr>
            <a:spLocks noGrp="1"/>
          </p:cNvSpPr>
          <p:nvPr>
            <p:ph idx="1"/>
          </p:nvPr>
        </p:nvSpPr>
        <p:spPr/>
        <p:txBody>
          <a:bodyPr/>
          <a:lstStyle/>
          <a:p>
            <a:r>
              <a:rPr lang="en-US" dirty="0"/>
              <a:t>How do we turn happiness into a number?</a:t>
            </a:r>
          </a:p>
          <a:p>
            <a:pPr lvl="1"/>
            <a:r>
              <a:rPr lang="en-US" dirty="0"/>
              <a:t>Operational definition</a:t>
            </a:r>
          </a:p>
          <a:p>
            <a:pPr lvl="1"/>
            <a:endParaRPr lang="en-US" dirty="0"/>
          </a:p>
          <a:p>
            <a:r>
              <a:rPr lang="en-US" dirty="0"/>
              <a:t>Online survey:</a:t>
            </a:r>
          </a:p>
          <a:p>
            <a:pPr lvl="1"/>
            <a:r>
              <a:rPr lang="en-US" dirty="0"/>
              <a:t>https://www.happiness-survey.com/</a:t>
            </a:r>
          </a:p>
        </p:txBody>
      </p:sp>
    </p:spTree>
    <p:extLst>
      <p:ext uri="{BB962C8B-B14F-4D97-AF65-F5344CB8AC3E}">
        <p14:creationId xmlns:p14="http://schemas.microsoft.com/office/powerpoint/2010/main" val="173818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1E08CB-6226-9082-50F2-A55B9BDE0E39}"/>
              </a:ext>
            </a:extLst>
          </p:cNvPr>
          <p:cNvSpPr>
            <a:spLocks noGrp="1"/>
          </p:cNvSpPr>
          <p:nvPr>
            <p:ph type="title"/>
          </p:nvPr>
        </p:nvSpPr>
        <p:spPr/>
        <p:txBody>
          <a:bodyPr/>
          <a:lstStyle/>
          <a:p>
            <a:r>
              <a:rPr lang="en-US" dirty="0"/>
              <a:t>OHQ online survey</a:t>
            </a:r>
          </a:p>
        </p:txBody>
      </p:sp>
      <p:pic>
        <p:nvPicPr>
          <p:cNvPr id="17" name="Content Placeholder 16">
            <a:extLst>
              <a:ext uri="{FF2B5EF4-FFF2-40B4-BE49-F238E27FC236}">
                <a16:creationId xmlns:a16="http://schemas.microsoft.com/office/drawing/2014/main" id="{EAED7444-1254-E48B-BEEB-73EB5D5A642E}"/>
              </a:ext>
            </a:extLst>
          </p:cNvPr>
          <p:cNvPicPr>
            <a:picLocks noGrp="1" noChangeAspect="1"/>
          </p:cNvPicPr>
          <p:nvPr>
            <p:ph sz="half" idx="1"/>
          </p:nvPr>
        </p:nvPicPr>
        <p:blipFill>
          <a:blip r:embed="rId2"/>
          <a:stretch>
            <a:fillRect/>
          </a:stretch>
        </p:blipFill>
        <p:spPr>
          <a:xfrm>
            <a:off x="838200" y="2453281"/>
            <a:ext cx="5181600" cy="3096026"/>
          </a:xfrm>
          <a:prstGeom prst="rect">
            <a:avLst/>
          </a:prstGeom>
        </p:spPr>
      </p:pic>
      <p:pic>
        <p:nvPicPr>
          <p:cNvPr id="23" name="Content Placeholder 22">
            <a:extLst>
              <a:ext uri="{FF2B5EF4-FFF2-40B4-BE49-F238E27FC236}">
                <a16:creationId xmlns:a16="http://schemas.microsoft.com/office/drawing/2014/main" id="{AFC25EE1-DFAE-8296-FA7C-7833CBCAA091}"/>
              </a:ext>
            </a:extLst>
          </p:cNvPr>
          <p:cNvPicPr>
            <a:picLocks noGrp="1" noChangeAspect="1"/>
          </p:cNvPicPr>
          <p:nvPr>
            <p:ph sz="half" idx="2"/>
          </p:nvPr>
        </p:nvPicPr>
        <p:blipFill>
          <a:blip r:embed="rId3"/>
          <a:stretch>
            <a:fillRect/>
          </a:stretch>
        </p:blipFill>
        <p:spPr>
          <a:xfrm>
            <a:off x="6172200" y="2475092"/>
            <a:ext cx="5181600" cy="3052403"/>
          </a:xfrm>
        </p:spPr>
      </p:pic>
    </p:spTree>
    <p:extLst>
      <p:ext uri="{BB962C8B-B14F-4D97-AF65-F5344CB8AC3E}">
        <p14:creationId xmlns:p14="http://schemas.microsoft.com/office/powerpoint/2010/main" val="106787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B78-1787-469C-A58B-9C7496C55BFF}"/>
              </a:ext>
            </a:extLst>
          </p:cNvPr>
          <p:cNvSpPr>
            <a:spLocks noGrp="1"/>
          </p:cNvSpPr>
          <p:nvPr>
            <p:ph type="title"/>
          </p:nvPr>
        </p:nvSpPr>
        <p:spPr/>
        <p:txBody>
          <a:bodyPr/>
          <a:lstStyle/>
          <a:p>
            <a:r>
              <a:rPr lang="en-US" dirty="0"/>
              <a:t>Oxford Happiness Questionnaire</a:t>
            </a:r>
          </a:p>
        </p:txBody>
      </p:sp>
      <p:sp>
        <p:nvSpPr>
          <p:cNvPr id="3" name="Content Placeholder 2">
            <a:extLst>
              <a:ext uri="{FF2B5EF4-FFF2-40B4-BE49-F238E27FC236}">
                <a16:creationId xmlns:a16="http://schemas.microsoft.com/office/drawing/2014/main" id="{77CDAEF2-5E9A-4C66-A586-AB5EBA6DBDB6}"/>
              </a:ext>
            </a:extLst>
          </p:cNvPr>
          <p:cNvSpPr>
            <a:spLocks noGrp="1"/>
          </p:cNvSpPr>
          <p:nvPr>
            <p:ph idx="1"/>
          </p:nvPr>
        </p:nvSpPr>
        <p:spPr/>
        <p:txBody>
          <a:bodyPr/>
          <a:lstStyle/>
          <a:p>
            <a:pPr algn="l"/>
            <a:r>
              <a:rPr lang="en-US" dirty="0">
                <a:solidFill>
                  <a:srgbClr val="2E2E2E"/>
                </a:solidFill>
                <a:latin typeface="NexusSerif"/>
              </a:rPr>
              <a:t>INSTRUCTIONS. Below are a number of statements about happiness. Would you please indicate how much you agree or disagree with each by entering a number alongside it according to the following code:</a:t>
            </a:r>
          </a:p>
          <a:p>
            <a:pPr algn="l"/>
            <a:r>
              <a:rPr lang="en-US" dirty="0">
                <a:solidFill>
                  <a:srgbClr val="2E2E2E"/>
                </a:solidFill>
                <a:latin typeface="NexusSerif"/>
              </a:rPr>
              <a:t>1=strongly disagree; 2=moderately disagree; 3=slightly disagree; 4=slightly agree; 5=moderately agree; 6=strongly agree.</a:t>
            </a:r>
          </a:p>
          <a:p>
            <a:pPr lvl="1"/>
            <a:r>
              <a:rPr lang="en-US" dirty="0">
                <a:solidFill>
                  <a:srgbClr val="2E2E2E"/>
                </a:solidFill>
                <a:latin typeface="NexusSerif"/>
              </a:rPr>
              <a:t>I feel that life is very rewarding</a:t>
            </a:r>
          </a:p>
          <a:p>
            <a:pPr lvl="1"/>
            <a:r>
              <a:rPr lang="en-US" dirty="0">
                <a:solidFill>
                  <a:srgbClr val="2E2E2E"/>
                </a:solidFill>
                <a:latin typeface="NexusSerif"/>
              </a:rPr>
              <a:t>I am well satisfied about everything in my life</a:t>
            </a:r>
          </a:p>
          <a:p>
            <a:pPr lvl="1"/>
            <a:r>
              <a:rPr lang="en-US" dirty="0">
                <a:solidFill>
                  <a:srgbClr val="2E2E2E"/>
                </a:solidFill>
                <a:latin typeface="NexusSerif"/>
              </a:rPr>
              <a:t>I don't feel particularly pleased with the way I am (−)</a:t>
            </a:r>
          </a:p>
          <a:p>
            <a:endParaRPr lang="en-US" dirty="0"/>
          </a:p>
        </p:txBody>
      </p:sp>
    </p:spTree>
    <p:extLst>
      <p:ext uri="{BB962C8B-B14F-4D97-AF65-F5344CB8AC3E}">
        <p14:creationId xmlns:p14="http://schemas.microsoft.com/office/powerpoint/2010/main" val="4284627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0AEC-1BD0-4FF4-BD98-A0D75234445F}"/>
              </a:ext>
            </a:extLst>
          </p:cNvPr>
          <p:cNvSpPr>
            <a:spLocks noGrp="1"/>
          </p:cNvSpPr>
          <p:nvPr>
            <p:ph type="title"/>
          </p:nvPr>
        </p:nvSpPr>
        <p:spPr/>
        <p:txBody>
          <a:bodyPr/>
          <a:lstStyle/>
          <a:p>
            <a:r>
              <a:rPr lang="en-US" dirty="0"/>
              <a:t>Using an existing scale</a:t>
            </a:r>
          </a:p>
        </p:txBody>
      </p:sp>
      <p:sp>
        <p:nvSpPr>
          <p:cNvPr id="3" name="Content Placeholder 2">
            <a:extLst>
              <a:ext uri="{FF2B5EF4-FFF2-40B4-BE49-F238E27FC236}">
                <a16:creationId xmlns:a16="http://schemas.microsoft.com/office/drawing/2014/main" id="{9503BB62-4DC6-4E49-9D2A-E2DEDBA8EED6}"/>
              </a:ext>
            </a:extLst>
          </p:cNvPr>
          <p:cNvSpPr>
            <a:spLocks noGrp="1"/>
          </p:cNvSpPr>
          <p:nvPr>
            <p:ph idx="1"/>
          </p:nvPr>
        </p:nvSpPr>
        <p:spPr/>
        <p:txBody>
          <a:bodyPr/>
          <a:lstStyle/>
          <a:p>
            <a:r>
              <a:rPr lang="en-US" dirty="0"/>
              <a:t>Follow the directions in the publication that describes and establishes scale validity</a:t>
            </a:r>
          </a:p>
          <a:p>
            <a:r>
              <a:rPr lang="en-US" dirty="0"/>
              <a:t>Note varieties: 29 items or 8 (short form)</a:t>
            </a:r>
          </a:p>
          <a:p>
            <a:r>
              <a:rPr lang="en-US" dirty="0"/>
              <a:t>Use all items in form selected</a:t>
            </a:r>
          </a:p>
          <a:p>
            <a:pPr lvl="1"/>
            <a:r>
              <a:rPr lang="en-US" dirty="0"/>
              <a:t>Following scoring procedure</a:t>
            </a:r>
          </a:p>
          <a:p>
            <a:pPr lvl="1"/>
            <a:r>
              <a:rPr lang="en-US" dirty="0"/>
              <a:t>Flip reverse items</a:t>
            </a:r>
          </a:p>
          <a:p>
            <a:pPr lvl="1"/>
            <a:r>
              <a:rPr lang="en-US" dirty="0"/>
              <a:t>Usually sum, sometimes weighting</a:t>
            </a:r>
          </a:p>
          <a:p>
            <a:pPr lvl="1"/>
            <a:endParaRPr lang="en-US" dirty="0"/>
          </a:p>
          <a:p>
            <a:r>
              <a:rPr lang="en-US" sz="1800" dirty="0">
                <a:solidFill>
                  <a:srgbClr val="222222"/>
                </a:solidFill>
                <a:latin typeface="Arial" panose="020B0604020202020204" pitchFamily="34" charset="0"/>
              </a:rPr>
              <a:t>Hills, P., &amp; Argyle, M. (2002). The Oxford Happiness Questionnaire: a compact scale for the measurement of psychological well-being. </a:t>
            </a:r>
            <a:r>
              <a:rPr lang="en-US" sz="1800" i="1" dirty="0">
                <a:solidFill>
                  <a:srgbClr val="222222"/>
                </a:solidFill>
                <a:latin typeface="Arial" panose="020B0604020202020204" pitchFamily="34" charset="0"/>
              </a:rPr>
              <a:t>Personality and individual differences</a:t>
            </a:r>
            <a:r>
              <a:rPr lang="en-US" sz="1800" dirty="0">
                <a:solidFill>
                  <a:srgbClr val="222222"/>
                </a:solidFill>
                <a:latin typeface="Arial" panose="020B0604020202020204" pitchFamily="34" charset="0"/>
              </a:rPr>
              <a:t>, </a:t>
            </a:r>
            <a:r>
              <a:rPr lang="en-US" sz="1800" i="1" dirty="0">
                <a:solidFill>
                  <a:srgbClr val="222222"/>
                </a:solidFill>
                <a:latin typeface="Arial" panose="020B0604020202020204" pitchFamily="34" charset="0"/>
              </a:rPr>
              <a:t>33</a:t>
            </a:r>
            <a:r>
              <a:rPr lang="en-US" sz="1800" dirty="0">
                <a:solidFill>
                  <a:srgbClr val="222222"/>
                </a:solidFill>
                <a:latin typeface="Arial" panose="020B0604020202020204" pitchFamily="34" charset="0"/>
              </a:rPr>
              <a:t>(7), 1073-1082.</a:t>
            </a:r>
            <a:endParaRPr lang="en-US" sz="1800" dirty="0"/>
          </a:p>
        </p:txBody>
      </p:sp>
    </p:spTree>
    <p:extLst>
      <p:ext uri="{BB962C8B-B14F-4D97-AF65-F5344CB8AC3E}">
        <p14:creationId xmlns:p14="http://schemas.microsoft.com/office/powerpoint/2010/main" val="677221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A9DD-7958-4CEE-84E8-8C583D28E7E7}"/>
              </a:ext>
            </a:extLst>
          </p:cNvPr>
          <p:cNvSpPr>
            <a:spLocks noGrp="1"/>
          </p:cNvSpPr>
          <p:nvPr>
            <p:ph type="title"/>
          </p:nvPr>
        </p:nvSpPr>
        <p:spPr/>
        <p:txBody>
          <a:bodyPr/>
          <a:lstStyle/>
          <a:p>
            <a:r>
              <a:rPr lang="en-US" dirty="0"/>
              <a:t>Scale versus Item</a:t>
            </a:r>
          </a:p>
        </p:txBody>
      </p:sp>
      <p:sp>
        <p:nvSpPr>
          <p:cNvPr id="3" name="Content Placeholder 2">
            <a:extLst>
              <a:ext uri="{FF2B5EF4-FFF2-40B4-BE49-F238E27FC236}">
                <a16:creationId xmlns:a16="http://schemas.microsoft.com/office/drawing/2014/main" id="{D4772838-7DCB-424E-87F1-02CE6AE0C150}"/>
              </a:ext>
            </a:extLst>
          </p:cNvPr>
          <p:cNvSpPr>
            <a:spLocks noGrp="1"/>
          </p:cNvSpPr>
          <p:nvPr>
            <p:ph idx="1"/>
          </p:nvPr>
        </p:nvSpPr>
        <p:spPr/>
        <p:txBody>
          <a:bodyPr/>
          <a:lstStyle/>
          <a:p>
            <a:r>
              <a:rPr lang="en-US" dirty="0">
                <a:solidFill>
                  <a:srgbClr val="666666"/>
                </a:solidFill>
                <a:latin typeface="OpenSans"/>
              </a:rPr>
              <a:t>General Social Survey</a:t>
            </a:r>
          </a:p>
          <a:p>
            <a:pPr lvl="1"/>
            <a:r>
              <a:rPr lang="en-US" dirty="0">
                <a:solidFill>
                  <a:srgbClr val="666666"/>
                </a:solidFill>
                <a:latin typeface="OpenSans"/>
              </a:rPr>
              <a:t>Nationally representative survey of adults in the US since 1972</a:t>
            </a:r>
          </a:p>
          <a:p>
            <a:pPr lvl="1"/>
            <a:r>
              <a:rPr lang="en-US" dirty="0">
                <a:solidFill>
                  <a:srgbClr val="666666"/>
                </a:solidFill>
                <a:latin typeface="OpenSans"/>
              </a:rPr>
              <a:t>Several thousand households, several hundred questions</a:t>
            </a:r>
          </a:p>
          <a:p>
            <a:endParaRPr lang="en-US" dirty="0">
              <a:solidFill>
                <a:srgbClr val="666666"/>
              </a:solidFill>
              <a:latin typeface="OpenSans"/>
            </a:endParaRPr>
          </a:p>
          <a:p>
            <a:pPr lvl="1"/>
            <a:r>
              <a:rPr lang="en-US" dirty="0">
                <a:solidFill>
                  <a:srgbClr val="666666"/>
                </a:solidFill>
                <a:latin typeface="OpenSans"/>
              </a:rPr>
              <a:t>“Taken all together, how would you say things are these days--would you say that you are very happy, pretty happy, or not too happy?”</a:t>
            </a:r>
            <a:endParaRPr lang="en-US" dirty="0"/>
          </a:p>
          <a:p>
            <a:endParaRPr lang="en-US" dirty="0"/>
          </a:p>
          <a:p>
            <a:r>
              <a:rPr lang="en-US" dirty="0"/>
              <a:t>General note: Multi-item scales are preferable</a:t>
            </a:r>
          </a:p>
          <a:p>
            <a:pPr lvl="1"/>
            <a:r>
              <a:rPr lang="en-US" dirty="0"/>
              <a:t>More reliable, less measurement error</a:t>
            </a:r>
          </a:p>
          <a:p>
            <a:pPr lvl="1"/>
            <a:r>
              <a:rPr lang="en-US" dirty="0"/>
              <a:t>Take longer to complete</a:t>
            </a:r>
          </a:p>
        </p:txBody>
      </p:sp>
    </p:spTree>
    <p:extLst>
      <p:ext uri="{BB962C8B-B14F-4D97-AF65-F5344CB8AC3E}">
        <p14:creationId xmlns:p14="http://schemas.microsoft.com/office/powerpoint/2010/main" val="380499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5EEE-BBD1-4A4B-B385-EE01B78C041A}"/>
              </a:ext>
            </a:extLst>
          </p:cNvPr>
          <p:cNvSpPr>
            <a:spLocks noGrp="1"/>
          </p:cNvSpPr>
          <p:nvPr>
            <p:ph type="title"/>
          </p:nvPr>
        </p:nvSpPr>
        <p:spPr/>
        <p:txBody>
          <a:bodyPr/>
          <a:lstStyle/>
          <a:p>
            <a:r>
              <a:rPr lang="en-US" dirty="0"/>
              <a:t>GSS: Happiness</a:t>
            </a:r>
          </a:p>
        </p:txBody>
      </p:sp>
      <p:sp>
        <p:nvSpPr>
          <p:cNvPr id="3" name="Content Placeholder 2">
            <a:extLst>
              <a:ext uri="{FF2B5EF4-FFF2-40B4-BE49-F238E27FC236}">
                <a16:creationId xmlns:a16="http://schemas.microsoft.com/office/drawing/2014/main" id="{BF3CCDA3-B052-465D-B6A8-6A7323D537B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8E7E853-37B7-4D9B-BE7E-A476461301A8}"/>
              </a:ext>
            </a:extLst>
          </p:cNvPr>
          <p:cNvPicPr>
            <a:picLocks noChangeAspect="1"/>
          </p:cNvPicPr>
          <p:nvPr/>
        </p:nvPicPr>
        <p:blipFill>
          <a:blip r:embed="rId2"/>
          <a:stretch>
            <a:fillRect/>
          </a:stretch>
        </p:blipFill>
        <p:spPr>
          <a:xfrm>
            <a:off x="1866901" y="2163762"/>
            <a:ext cx="6157913" cy="3319438"/>
          </a:xfrm>
          <a:prstGeom prst="rect">
            <a:avLst/>
          </a:prstGeom>
        </p:spPr>
      </p:pic>
      <p:pic>
        <p:nvPicPr>
          <p:cNvPr id="5" name="Picture 4">
            <a:extLst>
              <a:ext uri="{FF2B5EF4-FFF2-40B4-BE49-F238E27FC236}">
                <a16:creationId xmlns:a16="http://schemas.microsoft.com/office/drawing/2014/main" id="{468BC407-B3A7-421C-B1DB-DAE99D22AA1D}"/>
              </a:ext>
            </a:extLst>
          </p:cNvPr>
          <p:cNvPicPr>
            <a:picLocks noChangeAspect="1"/>
          </p:cNvPicPr>
          <p:nvPr/>
        </p:nvPicPr>
        <p:blipFill>
          <a:blip r:embed="rId3"/>
          <a:stretch>
            <a:fillRect/>
          </a:stretch>
        </p:blipFill>
        <p:spPr>
          <a:xfrm>
            <a:off x="6096001" y="1981201"/>
            <a:ext cx="4314825" cy="1209675"/>
          </a:xfrm>
          <a:prstGeom prst="rect">
            <a:avLst/>
          </a:prstGeom>
        </p:spPr>
      </p:pic>
    </p:spTree>
    <p:extLst>
      <p:ext uri="{BB962C8B-B14F-4D97-AF65-F5344CB8AC3E}">
        <p14:creationId xmlns:p14="http://schemas.microsoft.com/office/powerpoint/2010/main" val="401347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92B1-007E-9CA0-CCD8-4E00D73F4B2A}"/>
              </a:ext>
            </a:extLst>
          </p:cNvPr>
          <p:cNvSpPr>
            <a:spLocks noGrp="1"/>
          </p:cNvSpPr>
          <p:nvPr>
            <p:ph type="title"/>
          </p:nvPr>
        </p:nvSpPr>
        <p:spPr/>
        <p:txBody>
          <a:bodyPr/>
          <a:lstStyle/>
          <a:p>
            <a:r>
              <a:rPr lang="en-US" dirty="0"/>
              <a:t>Polling</a:t>
            </a:r>
          </a:p>
        </p:txBody>
      </p:sp>
      <p:sp>
        <p:nvSpPr>
          <p:cNvPr id="3" name="Content Placeholder 2">
            <a:extLst>
              <a:ext uri="{FF2B5EF4-FFF2-40B4-BE49-F238E27FC236}">
                <a16:creationId xmlns:a16="http://schemas.microsoft.com/office/drawing/2014/main" id="{8A1D07AD-B08C-B2E2-3AC6-4BB777E69FCD}"/>
              </a:ext>
            </a:extLst>
          </p:cNvPr>
          <p:cNvSpPr>
            <a:spLocks noGrp="1"/>
          </p:cNvSpPr>
          <p:nvPr>
            <p:ph idx="1"/>
          </p:nvPr>
        </p:nvSpPr>
        <p:spPr/>
        <p:txBody>
          <a:bodyPr/>
          <a:lstStyle/>
          <a:p>
            <a:r>
              <a:rPr lang="en-US" dirty="0"/>
              <a:t>In the hours after President Clinton's November 27, 1995, speech announcing that 20,000 U.S. troops would be sent to Bosnia as part of a NATO peace-keeping mission, three major news organizations took reaction polls.</a:t>
            </a:r>
          </a:p>
          <a:p>
            <a:pPr lvl="1"/>
            <a:r>
              <a:rPr lang="en-US" dirty="0"/>
              <a:t>CBS found that only 33% in favor, 58% opposed </a:t>
            </a:r>
          </a:p>
          <a:p>
            <a:pPr lvl="1"/>
            <a:r>
              <a:rPr lang="en-US" dirty="0"/>
              <a:t>ABC reported 39% in favor, 57% opposed</a:t>
            </a:r>
          </a:p>
          <a:p>
            <a:pPr lvl="1"/>
            <a:r>
              <a:rPr lang="en-US" dirty="0"/>
              <a:t>CNN/USA Today/Gallup found 46% in favor, 40% opposed</a:t>
            </a:r>
          </a:p>
          <a:p>
            <a:r>
              <a:rPr lang="en-US" dirty="0"/>
              <a:t>Did the US population support the initiative?</a:t>
            </a:r>
          </a:p>
          <a:p>
            <a:r>
              <a:rPr lang="en-US" dirty="0"/>
              <a:t>CNN/USA Today/Gallup didn’t mention the number of troops</a:t>
            </a:r>
          </a:p>
          <a:p>
            <a:r>
              <a:rPr lang="en-US" dirty="0"/>
              <a:t>ABC used the phrase “enforcing the peace agreement”</a:t>
            </a:r>
          </a:p>
          <a:p>
            <a:endParaRPr lang="en-US" dirty="0"/>
          </a:p>
          <a:p>
            <a:endParaRPr lang="en-US" dirty="0"/>
          </a:p>
          <a:p>
            <a:endParaRPr lang="en-US" dirty="0"/>
          </a:p>
        </p:txBody>
      </p:sp>
    </p:spTree>
    <p:extLst>
      <p:ext uri="{BB962C8B-B14F-4D97-AF65-F5344CB8AC3E}">
        <p14:creationId xmlns:p14="http://schemas.microsoft.com/office/powerpoint/2010/main" val="2205396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D6CC-ED60-43C8-98A3-906D533B855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DE4533C-71AB-44D6-94A6-6F0FC8E39651}"/>
              </a:ext>
            </a:extLst>
          </p:cNvPr>
          <p:cNvPicPr>
            <a:picLocks noGrp="1" noChangeAspect="1"/>
          </p:cNvPicPr>
          <p:nvPr>
            <p:ph idx="1"/>
          </p:nvPr>
        </p:nvPicPr>
        <p:blipFill>
          <a:blip r:embed="rId2"/>
          <a:stretch>
            <a:fillRect/>
          </a:stretch>
        </p:blipFill>
        <p:spPr>
          <a:xfrm>
            <a:off x="641269" y="365125"/>
            <a:ext cx="10980754" cy="5145026"/>
          </a:xfrm>
          <a:prstGeom prst="rect">
            <a:avLst/>
          </a:prstGeom>
        </p:spPr>
      </p:pic>
    </p:spTree>
    <p:extLst>
      <p:ext uri="{BB962C8B-B14F-4D97-AF65-F5344CB8AC3E}">
        <p14:creationId xmlns:p14="http://schemas.microsoft.com/office/powerpoint/2010/main" val="135215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08DB-3E95-5C78-72F2-0B8B6385EFC1}"/>
              </a:ext>
            </a:extLst>
          </p:cNvPr>
          <p:cNvSpPr>
            <a:spLocks noGrp="1"/>
          </p:cNvSpPr>
          <p:nvPr>
            <p:ph type="title"/>
          </p:nvPr>
        </p:nvSpPr>
        <p:spPr/>
        <p:txBody>
          <a:bodyPr/>
          <a:lstStyle/>
          <a:p>
            <a:r>
              <a:rPr lang="en-US" dirty="0"/>
              <a:t>Challenges of Accurate Polling</a:t>
            </a:r>
          </a:p>
        </p:txBody>
      </p:sp>
      <p:sp>
        <p:nvSpPr>
          <p:cNvPr id="3" name="Content Placeholder 2">
            <a:extLst>
              <a:ext uri="{FF2B5EF4-FFF2-40B4-BE49-F238E27FC236}">
                <a16:creationId xmlns:a16="http://schemas.microsoft.com/office/drawing/2014/main" id="{50258775-DDD2-3B86-3CC4-23232EEE541E}"/>
              </a:ext>
            </a:extLst>
          </p:cNvPr>
          <p:cNvSpPr>
            <a:spLocks noGrp="1"/>
          </p:cNvSpPr>
          <p:nvPr>
            <p:ph idx="1"/>
          </p:nvPr>
        </p:nvSpPr>
        <p:spPr/>
        <p:txBody>
          <a:bodyPr/>
          <a:lstStyle/>
          <a:p>
            <a:r>
              <a:rPr lang="en-US" dirty="0"/>
              <a:t>Reaching your sample</a:t>
            </a:r>
          </a:p>
          <a:p>
            <a:pPr lvl="1"/>
            <a:r>
              <a:rPr lang="en-US" dirty="0"/>
              <a:t>Landlines versus cellphones versus online surveys</a:t>
            </a:r>
          </a:p>
          <a:p>
            <a:r>
              <a:rPr lang="en-US" dirty="0"/>
              <a:t>Matching the population</a:t>
            </a:r>
          </a:p>
          <a:p>
            <a:pPr lvl="1"/>
            <a:r>
              <a:rPr lang="en-US" dirty="0"/>
              <a:t>Assessing demographics of sample</a:t>
            </a:r>
          </a:p>
          <a:p>
            <a:pPr lvl="1"/>
            <a:r>
              <a:rPr lang="en-US" dirty="0"/>
              <a:t>Assessing demographics of population (voters)</a:t>
            </a:r>
          </a:p>
          <a:p>
            <a:pPr lvl="1"/>
            <a:r>
              <a:rPr lang="en-US" dirty="0"/>
              <a:t>Quantitative adjustment to match</a:t>
            </a:r>
          </a:p>
          <a:p>
            <a:r>
              <a:rPr lang="en-US" dirty="0"/>
              <a:t>Biased/unbiased questions</a:t>
            </a:r>
          </a:p>
          <a:p>
            <a:pPr lvl="1"/>
            <a:r>
              <a:rPr lang="en-US" dirty="0"/>
              <a:t>“Push-polling” as a technique to influence voters</a:t>
            </a:r>
          </a:p>
          <a:p>
            <a:pPr lvl="1"/>
            <a:r>
              <a:rPr lang="en-US" dirty="0"/>
              <a:t>Difficulty of wording related to reproductive choice</a:t>
            </a:r>
          </a:p>
        </p:txBody>
      </p:sp>
    </p:spTree>
    <p:extLst>
      <p:ext uri="{BB962C8B-B14F-4D97-AF65-F5344CB8AC3E}">
        <p14:creationId xmlns:p14="http://schemas.microsoft.com/office/powerpoint/2010/main" val="210497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B901-C021-662C-A9A5-096C5A3B159E}"/>
              </a:ext>
            </a:extLst>
          </p:cNvPr>
          <p:cNvSpPr>
            <a:spLocks noGrp="1"/>
          </p:cNvSpPr>
          <p:nvPr>
            <p:ph type="title"/>
          </p:nvPr>
        </p:nvSpPr>
        <p:spPr/>
        <p:txBody>
          <a:bodyPr/>
          <a:lstStyle/>
          <a:p>
            <a:r>
              <a:rPr lang="en-US" dirty="0"/>
              <a:t>For Mon 11/7</a:t>
            </a:r>
          </a:p>
        </p:txBody>
      </p:sp>
      <p:sp>
        <p:nvSpPr>
          <p:cNvPr id="3" name="Content Placeholder 2">
            <a:extLst>
              <a:ext uri="{FF2B5EF4-FFF2-40B4-BE49-F238E27FC236}">
                <a16:creationId xmlns:a16="http://schemas.microsoft.com/office/drawing/2014/main" id="{52AE30D9-94FD-B997-A817-033EECD6F4C8}"/>
              </a:ext>
            </a:extLst>
          </p:cNvPr>
          <p:cNvSpPr>
            <a:spLocks noGrp="1"/>
          </p:cNvSpPr>
          <p:nvPr>
            <p:ph idx="1"/>
          </p:nvPr>
        </p:nvSpPr>
        <p:spPr/>
        <p:txBody>
          <a:bodyPr/>
          <a:lstStyle/>
          <a:p>
            <a:r>
              <a:rPr lang="en-US" dirty="0"/>
              <a:t>Chapter 16: Statistics, Correlation and Chi-squared</a:t>
            </a:r>
          </a:p>
        </p:txBody>
      </p:sp>
    </p:spTree>
    <p:extLst>
      <p:ext uri="{BB962C8B-B14F-4D97-AF65-F5344CB8AC3E}">
        <p14:creationId xmlns:p14="http://schemas.microsoft.com/office/powerpoint/2010/main" val="324874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7077-DA28-4E3B-8C9C-7B6378F95C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3115A3-28E5-4B25-8953-A298ECF1F10B}"/>
              </a:ext>
            </a:extLst>
          </p:cNvPr>
          <p:cNvSpPr>
            <a:spLocks noGrp="1"/>
          </p:cNvSpPr>
          <p:nvPr>
            <p:ph idx="1"/>
          </p:nvPr>
        </p:nvSpPr>
        <p:spPr/>
        <p:txBody>
          <a:bodyPr/>
          <a:lstStyle/>
          <a:p>
            <a:pPr algn="l"/>
            <a:r>
              <a:rPr lang="en-US" sz="2000" b="1" dirty="0">
                <a:solidFill>
                  <a:srgbClr val="2D3B45"/>
                </a:solidFill>
                <a:latin typeface="Lato Extended"/>
              </a:rPr>
              <a:t>Evaluative IAT</a:t>
            </a:r>
            <a:r>
              <a:rPr lang="en-US" sz="2000" dirty="0">
                <a:solidFill>
                  <a:srgbClr val="2D3B45"/>
                </a:solidFill>
                <a:latin typeface="Lato Extended"/>
              </a:rPr>
              <a:t>. The IAT is a dual categorization task in which participants categorize words as pleasant or unpleasant and faces as either Black or White by pressing one of two keys on the computer keyboard. Stimuli consisted of pleasant and unpleasant words as used by Greenwald et al. (1998) and pictures of White and Black male faces displaying neutral expressions (</a:t>
            </a:r>
            <a:r>
              <a:rPr lang="en-US" sz="2000" dirty="0" err="1">
                <a:solidFill>
                  <a:srgbClr val="2D3B45"/>
                </a:solidFill>
                <a:latin typeface="Lato Extended"/>
              </a:rPr>
              <a:t>Malpass</a:t>
            </a:r>
            <a:r>
              <a:rPr lang="en-US" sz="2000" dirty="0">
                <a:solidFill>
                  <a:srgbClr val="2D3B45"/>
                </a:solidFill>
                <a:latin typeface="Lato Extended"/>
              </a:rPr>
              <a:t>, </a:t>
            </a:r>
            <a:r>
              <a:rPr lang="en-US" sz="2000" dirty="0" err="1">
                <a:solidFill>
                  <a:srgbClr val="2D3B45"/>
                </a:solidFill>
                <a:latin typeface="Lato Extended"/>
              </a:rPr>
              <a:t>Lavigueur</a:t>
            </a:r>
            <a:r>
              <a:rPr lang="en-US" sz="2000" dirty="0">
                <a:solidFill>
                  <a:srgbClr val="2D3B45"/>
                </a:solidFill>
                <a:latin typeface="Lato Extended"/>
              </a:rPr>
              <a:t>, &amp; Weldon, 1973) as used by Devine, Plant, </a:t>
            </a:r>
            <a:r>
              <a:rPr lang="en-US" sz="2000" dirty="0" err="1">
                <a:solidFill>
                  <a:srgbClr val="2D3B45"/>
                </a:solidFill>
                <a:latin typeface="Lato Extended"/>
              </a:rPr>
              <a:t>Amodio</a:t>
            </a:r>
            <a:r>
              <a:rPr lang="en-US" sz="2000" dirty="0">
                <a:solidFill>
                  <a:srgbClr val="2D3B45"/>
                </a:solidFill>
                <a:latin typeface="Lato Extended"/>
              </a:rPr>
              <a:t>, Harmon-Jones, and Vance (2002; Study 3). Pleasant words included honor, lucky, diamond, loyal, freedom, rainbow, love, honest, peace, and heaven. Unpleasant words included evil, cancer, sickness, disaster, poverty, vomit, bomb, rotten, abuse, and murder</a:t>
            </a:r>
          </a:p>
          <a:p>
            <a:pPr algn="l"/>
            <a:endParaRPr lang="en-US" sz="2000" dirty="0">
              <a:solidFill>
                <a:srgbClr val="2D3B45"/>
              </a:solidFill>
              <a:latin typeface="Lato Extended"/>
            </a:endParaRPr>
          </a:p>
          <a:p>
            <a:endParaRPr lang="en-US" sz="2000" dirty="0"/>
          </a:p>
        </p:txBody>
      </p:sp>
    </p:spTree>
    <p:extLst>
      <p:ext uri="{BB962C8B-B14F-4D97-AF65-F5344CB8AC3E}">
        <p14:creationId xmlns:p14="http://schemas.microsoft.com/office/powerpoint/2010/main" val="411967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09A7-E7B6-4F52-B583-7BF59C106EC3}"/>
              </a:ext>
            </a:extLst>
          </p:cNvPr>
          <p:cNvSpPr>
            <a:spLocks noGrp="1"/>
          </p:cNvSpPr>
          <p:nvPr>
            <p:ph type="title"/>
          </p:nvPr>
        </p:nvSpPr>
        <p:spPr/>
        <p:txBody>
          <a:bodyPr/>
          <a:lstStyle/>
          <a:p>
            <a:r>
              <a:rPr lang="en-US" dirty="0"/>
              <a:t>IAT</a:t>
            </a:r>
          </a:p>
        </p:txBody>
      </p:sp>
      <p:sp>
        <p:nvSpPr>
          <p:cNvPr id="3" name="Content Placeholder 2">
            <a:extLst>
              <a:ext uri="{FF2B5EF4-FFF2-40B4-BE49-F238E27FC236}">
                <a16:creationId xmlns:a16="http://schemas.microsoft.com/office/drawing/2014/main" id="{85D22B6B-F740-4E2A-9447-4A8B097AE891}"/>
              </a:ext>
            </a:extLst>
          </p:cNvPr>
          <p:cNvSpPr>
            <a:spLocks noGrp="1"/>
          </p:cNvSpPr>
          <p:nvPr>
            <p:ph idx="1"/>
          </p:nvPr>
        </p:nvSpPr>
        <p:spPr/>
        <p:txBody>
          <a:bodyPr/>
          <a:lstStyle/>
          <a:p>
            <a:r>
              <a:rPr lang="en-US" dirty="0"/>
              <a:t>Block 1: Is this word good or bad?</a:t>
            </a:r>
          </a:p>
          <a:p>
            <a:r>
              <a:rPr lang="en-US" dirty="0"/>
              <a:t>Block 2: Is this face black or white?</a:t>
            </a:r>
          </a:p>
          <a:p>
            <a:r>
              <a:rPr lang="en-US" dirty="0"/>
              <a:t>Blocks 3-4: Mixed together, compatible</a:t>
            </a:r>
          </a:p>
          <a:p>
            <a:pPr lvl="1"/>
            <a:r>
              <a:rPr lang="en-US" dirty="0"/>
              <a:t>Same hand for good/white, bad/black</a:t>
            </a:r>
          </a:p>
          <a:p>
            <a:r>
              <a:rPr lang="en-US" dirty="0"/>
              <a:t>Block 5: Mixed, incompatible</a:t>
            </a:r>
          </a:p>
          <a:p>
            <a:endParaRPr lang="en-US" dirty="0"/>
          </a:p>
          <a:p>
            <a:r>
              <a:rPr lang="en-US" dirty="0"/>
              <a:t>DV = RT on block 5 – average on 3 &amp; 4</a:t>
            </a:r>
          </a:p>
        </p:txBody>
      </p:sp>
    </p:spTree>
    <p:extLst>
      <p:ext uri="{BB962C8B-B14F-4D97-AF65-F5344CB8AC3E}">
        <p14:creationId xmlns:p14="http://schemas.microsoft.com/office/powerpoint/2010/main" val="283658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738C-9CA8-4F16-BFC1-DBA08185EB21}"/>
              </a:ext>
            </a:extLst>
          </p:cNvPr>
          <p:cNvSpPr>
            <a:spLocks noGrp="1"/>
          </p:cNvSpPr>
          <p:nvPr>
            <p:ph type="title"/>
          </p:nvPr>
        </p:nvSpPr>
        <p:spPr/>
        <p:txBody>
          <a:bodyPr/>
          <a:lstStyle/>
          <a:p>
            <a:r>
              <a:rPr lang="en-US" dirty="0"/>
              <a:t>IAT Design</a:t>
            </a:r>
          </a:p>
        </p:txBody>
      </p:sp>
      <p:sp>
        <p:nvSpPr>
          <p:cNvPr id="3" name="Content Placeholder 2">
            <a:extLst>
              <a:ext uri="{FF2B5EF4-FFF2-40B4-BE49-F238E27FC236}">
                <a16:creationId xmlns:a16="http://schemas.microsoft.com/office/drawing/2014/main" id="{22B4DDC7-5CBF-4C02-923D-357C17776682}"/>
              </a:ext>
            </a:extLst>
          </p:cNvPr>
          <p:cNvSpPr>
            <a:spLocks noGrp="1"/>
          </p:cNvSpPr>
          <p:nvPr>
            <p:ph idx="1"/>
          </p:nvPr>
        </p:nvSpPr>
        <p:spPr/>
        <p:txBody>
          <a:bodyPr/>
          <a:lstStyle/>
          <a:p>
            <a:r>
              <a:rPr lang="en-US" dirty="0"/>
              <a:t>Aimed at overcoming response bias inherent in asking about racial stereotype/attitudes</a:t>
            </a:r>
          </a:p>
          <a:p>
            <a:pPr lvl="1"/>
            <a:r>
              <a:rPr lang="en-US" dirty="0"/>
              <a:t>Surveys can produce inaccurate data</a:t>
            </a:r>
          </a:p>
          <a:p>
            <a:r>
              <a:rPr lang="en-US" dirty="0"/>
              <a:t>Demonstrates the concept of ‘implicit’ elements of cognition</a:t>
            </a:r>
          </a:p>
          <a:p>
            <a:pPr lvl="1"/>
            <a:r>
              <a:rPr lang="en-US" dirty="0"/>
              <a:t>Unintentional bias</a:t>
            </a:r>
          </a:p>
          <a:p>
            <a:r>
              <a:rPr lang="en-US" dirty="0"/>
              <a:t>DV is fairly noisy</a:t>
            </a:r>
          </a:p>
          <a:p>
            <a:pPr lvl="1"/>
            <a:r>
              <a:rPr lang="en-US" dirty="0"/>
              <a:t>Can exhibit poor test-retest reliability</a:t>
            </a:r>
          </a:p>
        </p:txBody>
      </p:sp>
    </p:spTree>
    <p:extLst>
      <p:ext uri="{BB962C8B-B14F-4D97-AF65-F5344CB8AC3E}">
        <p14:creationId xmlns:p14="http://schemas.microsoft.com/office/powerpoint/2010/main" val="35556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646B-995D-4AEF-9180-FB3425FD05A7}"/>
              </a:ext>
            </a:extLst>
          </p:cNvPr>
          <p:cNvSpPr>
            <a:spLocks noGrp="1"/>
          </p:cNvSpPr>
          <p:nvPr>
            <p:ph type="title"/>
          </p:nvPr>
        </p:nvSpPr>
        <p:spPr/>
        <p:txBody>
          <a:bodyPr/>
          <a:lstStyle/>
          <a:p>
            <a:r>
              <a:rPr lang="en-US" dirty="0"/>
              <a:t>Non-experimental research</a:t>
            </a:r>
          </a:p>
        </p:txBody>
      </p:sp>
      <p:sp>
        <p:nvSpPr>
          <p:cNvPr id="3" name="Content Placeholder 2">
            <a:extLst>
              <a:ext uri="{FF2B5EF4-FFF2-40B4-BE49-F238E27FC236}">
                <a16:creationId xmlns:a16="http://schemas.microsoft.com/office/drawing/2014/main" id="{CEE8DB60-A934-4FC5-9AFC-47A38C8814B4}"/>
              </a:ext>
            </a:extLst>
          </p:cNvPr>
          <p:cNvSpPr>
            <a:spLocks noGrp="1"/>
          </p:cNvSpPr>
          <p:nvPr>
            <p:ph idx="1"/>
          </p:nvPr>
        </p:nvSpPr>
        <p:spPr/>
        <p:txBody>
          <a:bodyPr/>
          <a:lstStyle/>
          <a:p>
            <a:pPr algn="l"/>
            <a:r>
              <a:rPr lang="en-US" sz="2400" dirty="0">
                <a:solidFill>
                  <a:srgbClr val="2D3B45"/>
                </a:solidFill>
                <a:latin typeface="Lato Extended"/>
              </a:rPr>
              <a:t>“The goal of this project was to explore whether Obama’s historic presidential campaign and the resulting high levels of exposure to a positive, counter-stereotypic Black exemplar led to reduced racial prejudice and stereotyping.”</a:t>
            </a:r>
          </a:p>
          <a:p>
            <a:pPr algn="l"/>
            <a:r>
              <a:rPr lang="en-US" sz="2400" dirty="0">
                <a:solidFill>
                  <a:srgbClr val="2D3B45"/>
                </a:solidFill>
                <a:latin typeface="Lato Extended"/>
              </a:rPr>
              <a:t>Q1. Can we be confident about the causal direction here?  Why or why not?</a:t>
            </a:r>
          </a:p>
          <a:p>
            <a:pPr algn="l"/>
            <a:r>
              <a:rPr lang="en-US" sz="2400" dirty="0">
                <a:solidFill>
                  <a:srgbClr val="2D3B45"/>
                </a:solidFill>
                <a:latin typeface="Lato Extended"/>
              </a:rPr>
              <a:t>Q2. Give an alternate interpretation of the data.  The interpretation must be with the data as observed (not an alternate outcome) but is a different inference.</a:t>
            </a:r>
            <a:endParaRPr lang="en-US" sz="2400" dirty="0"/>
          </a:p>
        </p:txBody>
      </p:sp>
    </p:spTree>
    <p:extLst>
      <p:ext uri="{BB962C8B-B14F-4D97-AF65-F5344CB8AC3E}">
        <p14:creationId xmlns:p14="http://schemas.microsoft.com/office/powerpoint/2010/main" val="69685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A01D-F606-4BA8-B0E6-093997DD57E1}"/>
              </a:ext>
            </a:extLst>
          </p:cNvPr>
          <p:cNvSpPr>
            <a:spLocks noGrp="1"/>
          </p:cNvSpPr>
          <p:nvPr>
            <p:ph type="title"/>
          </p:nvPr>
        </p:nvSpPr>
        <p:spPr/>
        <p:txBody>
          <a:bodyPr/>
          <a:lstStyle/>
          <a:p>
            <a:r>
              <a:rPr lang="en-US" dirty="0"/>
              <a:t>Additional questions</a:t>
            </a:r>
          </a:p>
        </p:txBody>
      </p:sp>
      <p:sp>
        <p:nvSpPr>
          <p:cNvPr id="3" name="Content Placeholder 2">
            <a:extLst>
              <a:ext uri="{FF2B5EF4-FFF2-40B4-BE49-F238E27FC236}">
                <a16:creationId xmlns:a16="http://schemas.microsoft.com/office/drawing/2014/main" id="{E6CB0025-57CF-47A6-9B03-78664B127F3D}"/>
              </a:ext>
            </a:extLst>
          </p:cNvPr>
          <p:cNvSpPr>
            <a:spLocks noGrp="1"/>
          </p:cNvSpPr>
          <p:nvPr>
            <p:ph idx="1"/>
          </p:nvPr>
        </p:nvSpPr>
        <p:spPr/>
        <p:txBody>
          <a:bodyPr/>
          <a:lstStyle/>
          <a:p>
            <a:r>
              <a:rPr lang="en-US" b="0" i="0" dirty="0">
                <a:solidFill>
                  <a:srgbClr val="2D3B45"/>
                </a:solidFill>
                <a:effectLst/>
                <a:latin typeface="Lato Extended"/>
              </a:rPr>
              <a:t>Why could this research only be done non-experimentally?</a:t>
            </a:r>
          </a:p>
          <a:p>
            <a:endParaRPr lang="en-US" dirty="0">
              <a:solidFill>
                <a:srgbClr val="2D3B45"/>
              </a:solidFill>
              <a:latin typeface="Lato Extended"/>
            </a:endParaRPr>
          </a:p>
          <a:p>
            <a:r>
              <a:rPr lang="en-US" b="0" i="0" dirty="0">
                <a:solidFill>
                  <a:srgbClr val="2D3B45"/>
                </a:solidFill>
                <a:effectLst/>
                <a:latin typeface="Lato Extended"/>
              </a:rPr>
              <a:t>If the authors interpretation of the effect is correct, what subsequent recent historic events might we see as having similar types of effects and what might these be?</a:t>
            </a:r>
          </a:p>
          <a:p>
            <a:endParaRPr lang="en-US" dirty="0">
              <a:solidFill>
                <a:srgbClr val="2D3B45"/>
              </a:solidFill>
              <a:latin typeface="Lato Extended"/>
            </a:endParaRPr>
          </a:p>
          <a:p>
            <a:r>
              <a:rPr lang="en-US" dirty="0">
                <a:solidFill>
                  <a:srgbClr val="2D3B45"/>
                </a:solidFill>
                <a:latin typeface="Lato Extended"/>
              </a:rPr>
              <a:t>What principle of survey question design is implicit in the procedure of the IAT?</a:t>
            </a:r>
            <a:endParaRPr lang="en-US" dirty="0"/>
          </a:p>
        </p:txBody>
      </p:sp>
    </p:spTree>
    <p:extLst>
      <p:ext uri="{BB962C8B-B14F-4D97-AF65-F5344CB8AC3E}">
        <p14:creationId xmlns:p14="http://schemas.microsoft.com/office/powerpoint/2010/main" val="137709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CF19-352E-1326-D726-3A8F1349E544}"/>
              </a:ext>
            </a:extLst>
          </p:cNvPr>
          <p:cNvSpPr>
            <a:spLocks noGrp="1"/>
          </p:cNvSpPr>
          <p:nvPr>
            <p:ph type="title"/>
          </p:nvPr>
        </p:nvSpPr>
        <p:spPr/>
        <p:txBody>
          <a:bodyPr/>
          <a:lstStyle/>
          <a:p>
            <a:r>
              <a:rPr lang="en-US" dirty="0"/>
              <a:t>Surveys &amp; Instrument Design</a:t>
            </a:r>
          </a:p>
        </p:txBody>
      </p:sp>
      <p:sp>
        <p:nvSpPr>
          <p:cNvPr id="3" name="Content Placeholder 2">
            <a:extLst>
              <a:ext uri="{FF2B5EF4-FFF2-40B4-BE49-F238E27FC236}">
                <a16:creationId xmlns:a16="http://schemas.microsoft.com/office/drawing/2014/main" id="{B78D3617-C527-C569-409C-8631F90C864F}"/>
              </a:ext>
            </a:extLst>
          </p:cNvPr>
          <p:cNvSpPr>
            <a:spLocks noGrp="1"/>
          </p:cNvSpPr>
          <p:nvPr>
            <p:ph idx="1"/>
          </p:nvPr>
        </p:nvSpPr>
        <p:spPr/>
        <p:txBody>
          <a:bodyPr/>
          <a:lstStyle/>
          <a:p>
            <a:r>
              <a:rPr lang="en-US" dirty="0"/>
              <a:t>Survey</a:t>
            </a:r>
          </a:p>
          <a:p>
            <a:pPr lvl="1"/>
            <a:r>
              <a:rPr lang="en-US" dirty="0"/>
              <a:t>Series of questions, often with a simple numerical response scale</a:t>
            </a:r>
          </a:p>
          <a:p>
            <a:pPr lvl="1"/>
            <a:r>
              <a:rPr lang="en-US" dirty="0"/>
              <a:t>Often used in non-experimental research</a:t>
            </a:r>
          </a:p>
          <a:p>
            <a:pPr lvl="1"/>
            <a:r>
              <a:rPr lang="en-US" dirty="0"/>
              <a:t>Relationships among responses used for sociology, economics, epidemiology</a:t>
            </a:r>
          </a:p>
          <a:p>
            <a:r>
              <a:rPr lang="en-US" dirty="0"/>
              <a:t>Instrument</a:t>
            </a:r>
          </a:p>
          <a:p>
            <a:pPr lvl="1"/>
            <a:r>
              <a:rPr lang="en-US" dirty="0"/>
              <a:t>Established series of questions to quantify a construct</a:t>
            </a:r>
          </a:p>
          <a:p>
            <a:pPr lvl="1"/>
            <a:r>
              <a:rPr lang="en-US" dirty="0"/>
              <a:t>Operational definitions</a:t>
            </a:r>
          </a:p>
          <a:p>
            <a:pPr lvl="2"/>
            <a:r>
              <a:rPr lang="en-US" dirty="0"/>
              <a:t>Happiness, depression</a:t>
            </a:r>
          </a:p>
          <a:p>
            <a:pPr lvl="2"/>
            <a:r>
              <a:rPr lang="en-US" dirty="0"/>
              <a:t>Personality measures</a:t>
            </a:r>
          </a:p>
          <a:p>
            <a:pPr lvl="2"/>
            <a:r>
              <a:rPr lang="en-US" dirty="0"/>
              <a:t>IQ</a:t>
            </a:r>
          </a:p>
          <a:p>
            <a:pPr lvl="2"/>
            <a:endParaRPr lang="en-US" dirty="0"/>
          </a:p>
        </p:txBody>
      </p:sp>
    </p:spTree>
    <p:extLst>
      <p:ext uri="{BB962C8B-B14F-4D97-AF65-F5344CB8AC3E}">
        <p14:creationId xmlns:p14="http://schemas.microsoft.com/office/powerpoint/2010/main" val="77933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3285-7CD8-E8A1-56E4-48B7914DD411}"/>
              </a:ext>
            </a:extLst>
          </p:cNvPr>
          <p:cNvSpPr>
            <a:spLocks noGrp="1"/>
          </p:cNvSpPr>
          <p:nvPr>
            <p:ph type="title"/>
          </p:nvPr>
        </p:nvSpPr>
        <p:spPr/>
        <p:txBody>
          <a:bodyPr/>
          <a:lstStyle/>
          <a:p>
            <a:r>
              <a:rPr lang="en-US" dirty="0"/>
              <a:t>Survey research</a:t>
            </a:r>
          </a:p>
        </p:txBody>
      </p:sp>
      <p:sp>
        <p:nvSpPr>
          <p:cNvPr id="3" name="Content Placeholder 2">
            <a:extLst>
              <a:ext uri="{FF2B5EF4-FFF2-40B4-BE49-F238E27FC236}">
                <a16:creationId xmlns:a16="http://schemas.microsoft.com/office/drawing/2014/main" id="{801E7B12-8413-10A3-36B8-4E5FB1835114}"/>
              </a:ext>
            </a:extLst>
          </p:cNvPr>
          <p:cNvSpPr>
            <a:spLocks noGrp="1"/>
          </p:cNvSpPr>
          <p:nvPr>
            <p:ph idx="1"/>
          </p:nvPr>
        </p:nvSpPr>
        <p:spPr/>
        <p:txBody>
          <a:bodyPr/>
          <a:lstStyle/>
          <a:p>
            <a:r>
              <a:rPr lang="en-US" dirty="0"/>
              <a:t>Quality and effectiveness of questions</a:t>
            </a:r>
          </a:p>
          <a:p>
            <a:pPr lvl="1"/>
            <a:r>
              <a:rPr lang="en-US" dirty="0"/>
              <a:t>Demand characteristics</a:t>
            </a:r>
          </a:p>
          <a:p>
            <a:pPr lvl="1"/>
            <a:r>
              <a:rPr lang="en-US" dirty="0"/>
              <a:t>Complex or double-barreled questions</a:t>
            </a:r>
          </a:p>
          <a:p>
            <a:endParaRPr lang="en-US" dirty="0"/>
          </a:p>
          <a:p>
            <a:r>
              <a:rPr lang="en-US" dirty="0"/>
              <a:t>Sampling methodology</a:t>
            </a:r>
          </a:p>
          <a:p>
            <a:pPr lvl="1"/>
            <a:r>
              <a:rPr lang="en-US" dirty="0"/>
              <a:t>Recruiting bias</a:t>
            </a:r>
          </a:p>
          <a:p>
            <a:pPr lvl="1"/>
            <a:r>
              <a:rPr lang="en-US" dirty="0"/>
              <a:t>Participation/Non-response bias</a:t>
            </a:r>
          </a:p>
          <a:p>
            <a:pPr lvl="1"/>
            <a:r>
              <a:rPr lang="en-US" dirty="0"/>
              <a:t>Inaccurate responses</a:t>
            </a:r>
          </a:p>
          <a:p>
            <a:pPr lvl="1"/>
            <a:endParaRPr lang="en-US" dirty="0"/>
          </a:p>
        </p:txBody>
      </p:sp>
    </p:spTree>
    <p:extLst>
      <p:ext uri="{BB962C8B-B14F-4D97-AF65-F5344CB8AC3E}">
        <p14:creationId xmlns:p14="http://schemas.microsoft.com/office/powerpoint/2010/main" val="2489943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1135</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inherit</vt:lpstr>
      <vt:lpstr>Lato Extended</vt:lpstr>
      <vt:lpstr>NexusSerif</vt:lpstr>
      <vt:lpstr>OpenSans</vt:lpstr>
      <vt:lpstr>Office Theme</vt:lpstr>
      <vt:lpstr>205 Nov 4, Class 19</vt:lpstr>
      <vt:lpstr>PowerPoint Presentation</vt:lpstr>
      <vt:lpstr>PowerPoint Presentation</vt:lpstr>
      <vt:lpstr>IAT</vt:lpstr>
      <vt:lpstr>IAT Design</vt:lpstr>
      <vt:lpstr>Non-experimental research</vt:lpstr>
      <vt:lpstr>Additional questions</vt:lpstr>
      <vt:lpstr>Surveys &amp; Instrument Design</vt:lpstr>
      <vt:lpstr>Survey research</vt:lpstr>
      <vt:lpstr>Bias</vt:lpstr>
      <vt:lpstr>PowerPoint Presentation</vt:lpstr>
      <vt:lpstr>Instrument development</vt:lpstr>
      <vt:lpstr>How Happy Are You?</vt:lpstr>
      <vt:lpstr>OHQ online survey</vt:lpstr>
      <vt:lpstr>Oxford Happiness Questionnaire</vt:lpstr>
      <vt:lpstr>Using an existing scale</vt:lpstr>
      <vt:lpstr>Scale versus Item</vt:lpstr>
      <vt:lpstr>GSS: Happiness</vt:lpstr>
      <vt:lpstr>Polling</vt:lpstr>
      <vt:lpstr>Challenges of Accurate Polling</vt:lpstr>
      <vt:lpstr>For Mon 11/7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4, Class 19</dc:title>
  <dc:creator>Paul Reber</dc:creator>
  <cp:lastModifiedBy>Paul Reber</cp:lastModifiedBy>
  <cp:revision>11</cp:revision>
  <cp:lastPrinted>2022-11-04T14:19:01Z</cp:lastPrinted>
  <dcterms:created xsi:type="dcterms:W3CDTF">2022-11-02T13:45:19Z</dcterms:created>
  <dcterms:modified xsi:type="dcterms:W3CDTF">2022-11-04T14:19:53Z</dcterms:modified>
</cp:coreProperties>
</file>