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76" r:id="rId5"/>
    <p:sldId id="275" r:id="rId6"/>
    <p:sldId id="265" r:id="rId7"/>
    <p:sldId id="277" r:id="rId8"/>
    <p:sldId id="278" r:id="rId9"/>
    <p:sldId id="279" r:id="rId10"/>
    <p:sldId id="257" r:id="rId11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6012E65-6D00-4874-A141-BBD0C6DF8AA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62A5A6A-2CB2-4CD8-9084-9281734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1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BEF2E-AD43-41B4-9A60-042ABDBFFEB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D7B6-746E-FA8D-8936-AC29A254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1D84D-2617-1596-ADDF-607A11A7E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2CD23-061C-00B5-423D-4776A976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06CE-EDC2-889A-01DD-45BEA87E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4006-6D52-FE26-EB96-F0075578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4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007B-D6B4-5AE3-7FAA-A492944E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4ED14-72D7-F9A1-D675-7C5EBAB3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6C19A-17F3-85AB-575D-15607681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F79E-D4C0-7F2D-9C08-6931666E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BC79-13A9-B2D2-3C33-5FEEDF4B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6B897-6BDB-D466-2912-87DD126EB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CD824-F194-971F-A1E5-C01388A3D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E49A-CB95-68F6-3BB8-A1FF7813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C803-B84A-C823-A896-370E6A19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6598-269E-B17D-7945-409F5020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1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79297-9F36-4E22-8C7D-0FB7E9718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2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823F-15A6-54EB-F871-252FF34C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42E0-19D8-C03F-0609-C9236DA0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0708-928A-0C98-C047-501C7284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C092-E5A5-5160-418F-62923251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F156-3FE8-3F48-D662-274A8FAA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1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62C5-9037-0DC6-B288-777BC2A2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DB9C-5806-82F6-EC35-7B108E45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40C5-7453-9D42-5594-9EA4F7BD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D675-AEDA-5740-A829-A6540896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4EDB-9226-FAF1-E694-6100E386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2623-18F3-B53D-C1B9-2844D9D0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C3E8-1F70-ED32-6DA6-CBEB215CD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C5459-FA4D-A695-6E40-C6F21212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68CB-2EBC-BBC0-86CD-6A17571C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34B8-2D08-8659-F202-48C60860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264F3-F436-0154-C363-9D53954C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5996-16C6-C7BB-712D-A6C7535C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BC44E-919D-9D05-E629-60A82B17E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E72BD-C7C2-D4F7-7330-24047A8C0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B6307-9DA0-465B-BA92-C2AFEB983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DF0DD-245D-F4E1-2DFD-6274A263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AA4C5-AEA9-B229-2427-101E08F8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1F22C-B520-B8BF-0E92-850C844A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E0BB0-A686-CA4B-DFBC-E92A4C22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20F8-8164-33E9-F662-97530666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DA240-92FC-3052-BB58-BF14AD2A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F1430-0F74-18B3-AEC2-7D16DBA5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5D15D-36BA-DAE8-D09E-FB2FD9BC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1F953-507C-6DEA-4180-CEB80468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330F2-2262-F920-922B-D6B02FC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86CB1-848E-37EB-D432-DFF409C7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CC4C-0CED-0A6E-3B2D-E38F8DD5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9E6C-EB1D-CD33-BE3D-DC434AEE7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5F298-4D69-6A38-92C1-D35A5D29B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3974B-EDA1-22F7-5988-9894D8A3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882F-1820-C281-79E8-E882FB1A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397EF-98AF-243A-3701-DF6881EE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8499-7D8B-A1AE-9CD5-0FB015C1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CC761-7341-AF4D-DDCB-2DB185D5C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1D4EC-3C0D-60C8-E722-B9A72A530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9EE59-7564-2FF1-0934-30553BB2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14D3-B357-4D03-A6FB-3E0AE5AFB5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D305D-9073-C189-BFAB-249948F9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EA2BA-E03F-A58F-0855-33E4709F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4FAE8-7737-7540-9D17-F7066829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FAD24-B910-24F0-3B4E-23981946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D7FA-BF53-8FF7-1F3D-4097A965B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14D3-B357-4D03-A6FB-3E0AE5AFB55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94DA8-61EE-B4C1-1306-E34AFAE5F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EFF31-410D-2876-C623-D8D66F1A8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55EF-5846-499E-942F-3956EF3A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4F961-0757-D2B8-842E-86DF2976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Sep 23, Class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6ADE8-E432-6D03-421D-EF4369AD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1: Basics of Experimentation</a:t>
            </a:r>
          </a:p>
          <a:p>
            <a:pPr lvl="1"/>
            <a:r>
              <a:rPr lang="en-US" dirty="0"/>
              <a:t>Errors of experimentation</a:t>
            </a:r>
          </a:p>
          <a:p>
            <a:pPr lvl="1"/>
            <a:endParaRPr lang="en-US" dirty="0"/>
          </a:p>
          <a:p>
            <a:r>
              <a:rPr lang="en-US" dirty="0"/>
              <a:t>Craik &amp; Lockhart (1972)</a:t>
            </a:r>
          </a:p>
          <a:p>
            <a:pPr lvl="1"/>
            <a:r>
              <a:rPr lang="en-US" dirty="0"/>
              <a:t>Theoretical ideas behind “depths of processing”</a:t>
            </a:r>
          </a:p>
        </p:txBody>
      </p:sp>
    </p:spTree>
    <p:extLst>
      <p:ext uri="{BB962C8B-B14F-4D97-AF65-F5344CB8AC3E}">
        <p14:creationId xmlns:p14="http://schemas.microsoft.com/office/powerpoint/2010/main" val="166506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FC9F-AABC-09B6-CFF1-EAF57465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Monday 9/26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AF73-295C-5F19-27A9-C705D568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2, Measurement</a:t>
            </a:r>
          </a:p>
          <a:p>
            <a:r>
              <a:rPr lang="en-US" dirty="0"/>
              <a:t>HW2 (on Canvas):</a:t>
            </a:r>
          </a:p>
          <a:p>
            <a:pPr lvl="1"/>
            <a:r>
              <a:rPr lang="en-US" dirty="0"/>
              <a:t>Experimental design of aphorisms: suggest an IV and a DV for each example, explain how the IV </a:t>
            </a:r>
            <a:r>
              <a:rPr lang="en-US"/>
              <a:t>affects the DV</a:t>
            </a:r>
            <a:endParaRPr lang="en-US" dirty="0"/>
          </a:p>
          <a:p>
            <a:pPr lvl="2"/>
            <a:r>
              <a:rPr lang="en-US" dirty="0"/>
              <a:t>People feel sadder in blue rooms than in pink rooms</a:t>
            </a:r>
          </a:p>
          <a:p>
            <a:pPr lvl="2"/>
            <a:r>
              <a:rPr lang="en-US" dirty="0"/>
              <a:t>It takes longer to recognize a person in a photograph seen upside down</a:t>
            </a:r>
          </a:p>
          <a:p>
            <a:pPr lvl="2"/>
            <a:r>
              <a:rPr lang="en-US" dirty="0"/>
              <a:t>Absence makes the heart grow fonder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9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Nightlights and myopia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0076" y="1417638"/>
            <a:ext cx="10087098" cy="4525963"/>
          </a:xfrm>
        </p:spPr>
        <p:txBody>
          <a:bodyPr/>
          <a:lstStyle/>
          <a:p>
            <a:pPr eaLnBrk="1" hangingPunct="1"/>
            <a:r>
              <a:rPr lang="en-US" dirty="0"/>
              <a:t>Quinn et al (1999)</a:t>
            </a:r>
          </a:p>
          <a:p>
            <a:pPr lvl="1" eaLnBrk="1" hangingPunct="1"/>
            <a:r>
              <a:rPr lang="en-US" dirty="0"/>
              <a:t>Data on vision &amp; nightlights in 479 children (age 2-16, mean = 8)</a:t>
            </a:r>
          </a:p>
        </p:txBody>
      </p:sp>
      <p:graphicFrame>
        <p:nvGraphicFramePr>
          <p:cNvPr id="14473" name="Group 1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5894436"/>
              </p:ext>
            </p:extLst>
          </p:nvPr>
        </p:nvGraphicFramePr>
        <p:xfrm>
          <a:off x="850076" y="3078012"/>
          <a:ext cx="8610600" cy="3048152"/>
        </p:xfrm>
        <a:graphic>
          <a:graphicData uri="http://schemas.openxmlformats.org/drawingml/2006/table">
            <a:tbl>
              <a:tblPr/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Lighting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Hyperopia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Emmetropia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Myopic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 Myopic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Darkness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9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Nightlight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9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Room light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9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932C1B-AF86-6649-7F9B-9C8BAC3A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 from experimentation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844EC-ED04-BF62-9C5B-8ADFD76C5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Statistics: the IV affected the DV, e.g., p&lt;.05</a:t>
            </a:r>
          </a:p>
          <a:p>
            <a:pPr lvl="1"/>
            <a:r>
              <a:rPr lang="en-US" dirty="0"/>
              <a:t>Technically the probability is the “chance of obtaining these data under the null hypothesis”</a:t>
            </a:r>
          </a:p>
          <a:p>
            <a:pPr lvl="2"/>
            <a:r>
              <a:rPr lang="en-US" dirty="0"/>
              <a:t>Null = IV does not affect the DV</a:t>
            </a:r>
          </a:p>
          <a:p>
            <a:pPr lvl="1"/>
            <a:r>
              <a:rPr lang="en-US" dirty="0"/>
              <a:t>Reliability really should mean the probability that the experiment is reproducible</a:t>
            </a:r>
          </a:p>
          <a:p>
            <a:r>
              <a:rPr lang="en-US" dirty="0"/>
              <a:t>Validity</a:t>
            </a:r>
          </a:p>
          <a:p>
            <a:pPr lvl="1"/>
            <a:r>
              <a:rPr lang="en-US" dirty="0"/>
              <a:t>The experiment means what we say it means</a:t>
            </a:r>
          </a:p>
          <a:p>
            <a:pPr lvl="1"/>
            <a:r>
              <a:rPr lang="en-US" dirty="0"/>
              <a:t>Operational definition problems (measurement)</a:t>
            </a:r>
          </a:p>
          <a:p>
            <a:pPr lvl="1"/>
            <a:r>
              <a:rPr lang="en-US" dirty="0"/>
              <a:t>Confounds and alternate explanations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0367-9B98-E229-6962-0F38CEB6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02AC-2805-8F8A-AC8A-623D77C6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  <a:p>
            <a:pPr lvl="1"/>
            <a:r>
              <a:rPr lang="en-US" dirty="0"/>
              <a:t>False positive, incorrectly claiming the IV affects the DV</a:t>
            </a:r>
          </a:p>
          <a:p>
            <a:pPr lvl="1"/>
            <a:r>
              <a:rPr lang="en-US" dirty="0"/>
              <a:t>Operational definition problem: IV does not reflect the construct</a:t>
            </a:r>
          </a:p>
          <a:p>
            <a:pPr lvl="1"/>
            <a:r>
              <a:rPr lang="en-US" dirty="0"/>
              <a:t>Alternate explanation: another variable explains the data</a:t>
            </a:r>
          </a:p>
          <a:p>
            <a:pPr lvl="1"/>
            <a:endParaRPr lang="en-US" dirty="0"/>
          </a:p>
          <a:p>
            <a:r>
              <a:rPr lang="en-US" dirty="0"/>
              <a:t>Type 2 error</a:t>
            </a:r>
          </a:p>
          <a:p>
            <a:pPr lvl="1"/>
            <a:r>
              <a:rPr lang="en-US" dirty="0"/>
              <a:t>False negative, incorrectly thinking the IV did not affect the DV</a:t>
            </a:r>
          </a:p>
          <a:p>
            <a:pPr lvl="1"/>
            <a:r>
              <a:rPr lang="en-US" dirty="0"/>
              <a:t>Experimental control problem: too much noise/variance</a:t>
            </a:r>
          </a:p>
          <a:p>
            <a:pPr lvl="1"/>
            <a:r>
              <a:rPr lang="en-US" dirty="0"/>
              <a:t>Power problem: insufficient data (participants)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2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F68A-AC5C-8C82-B26F-9CBB16B0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F4B6-6872-40B6-FBB8-A8CD1397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</a:t>
            </a:r>
          </a:p>
          <a:p>
            <a:r>
              <a:rPr lang="en-US" dirty="0"/>
              <a:t>Operational definitions: IV, DV</a:t>
            </a:r>
          </a:p>
          <a:p>
            <a:pPr lvl="1"/>
            <a:r>
              <a:rPr lang="en-US" dirty="0"/>
              <a:t>Implementing a procedure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Statement about how/if IV affected DV</a:t>
            </a:r>
          </a:p>
          <a:p>
            <a:r>
              <a:rPr lang="en-US" dirty="0"/>
              <a:t>Inference about results</a:t>
            </a:r>
          </a:p>
          <a:p>
            <a:pPr lvl="1"/>
            <a:r>
              <a:rPr lang="en-US" dirty="0"/>
              <a:t>Statement about relationship among constructs</a:t>
            </a:r>
          </a:p>
        </p:txBody>
      </p:sp>
    </p:spTree>
    <p:extLst>
      <p:ext uri="{BB962C8B-B14F-4D97-AF65-F5344CB8AC3E}">
        <p14:creationId xmlns:p14="http://schemas.microsoft.com/office/powerpoint/2010/main" val="322978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9338-4AAD-2586-B8C1-A78F55F1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Craik &amp; Lockhart (1972): Depth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1CBE-6AD3-153A-910D-BA1D82A6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Memory background</a:t>
            </a:r>
          </a:p>
          <a:p>
            <a:pPr lvl="1"/>
            <a:r>
              <a:rPr lang="en-US" dirty="0"/>
              <a:t>Somewhat archaic terms (STS, LTS)</a:t>
            </a:r>
          </a:p>
          <a:p>
            <a:pPr lvl="1"/>
            <a:r>
              <a:rPr lang="en-US" dirty="0"/>
              <a:t>Modern framework has similar structure (Multistore)</a:t>
            </a:r>
          </a:p>
          <a:p>
            <a:pPr lvl="2"/>
            <a:r>
              <a:rPr lang="en-US" dirty="0"/>
              <a:t>Working memory (from perception): capacity-limited, rapidly fading</a:t>
            </a:r>
          </a:p>
          <a:p>
            <a:pPr lvl="2"/>
            <a:r>
              <a:rPr lang="en-US" dirty="0"/>
              <a:t>Long-term memory: large capacity, highly persistent</a:t>
            </a:r>
          </a:p>
          <a:p>
            <a:pPr lvl="1"/>
            <a:r>
              <a:rPr lang="en-US" dirty="0"/>
              <a:t>LTM is all stored knowledge</a:t>
            </a:r>
          </a:p>
          <a:p>
            <a:pPr lvl="2"/>
            <a:r>
              <a:rPr lang="en-US" dirty="0"/>
              <a:t>Knowledge of general facts = Semantic</a:t>
            </a:r>
          </a:p>
          <a:p>
            <a:pPr lvl="2"/>
            <a:r>
              <a:rPr lang="en-US" dirty="0"/>
              <a:t>Knowledge of personal experiences = Episodic</a:t>
            </a:r>
          </a:p>
          <a:p>
            <a:r>
              <a:rPr lang="en-US" dirty="0"/>
              <a:t>Semantic memory includes knowing what a word means </a:t>
            </a:r>
          </a:p>
          <a:p>
            <a:r>
              <a:rPr lang="en-US" dirty="0"/>
              <a:t>Episodic memory refers to the event of encountering that word during the study phase</a:t>
            </a:r>
          </a:p>
        </p:txBody>
      </p:sp>
    </p:spTree>
    <p:extLst>
      <p:ext uri="{BB962C8B-B14F-4D97-AF65-F5344CB8AC3E}">
        <p14:creationId xmlns:p14="http://schemas.microsoft.com/office/powerpoint/2010/main" val="166750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D9B8-570D-6B5E-75CF-0462B341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CL1972 HW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4B38-329E-EB87-7E86-C2451FC09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What is 'depth of processing' and why might it lead to better memory?</a:t>
            </a:r>
          </a:p>
          <a:p>
            <a:endParaRPr lang="en-US" dirty="0"/>
          </a:p>
          <a:p>
            <a:r>
              <a:rPr lang="en-US" dirty="0"/>
              <a:t>2. In our study, what was the operational definition of 'deep encoding'?</a:t>
            </a:r>
          </a:p>
          <a:p>
            <a:endParaRPr lang="en-US" dirty="0"/>
          </a:p>
          <a:p>
            <a:r>
              <a:rPr lang="en-US" dirty="0"/>
              <a:t>3  In our study, what was the operational definition of 'shallow encoding'?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0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7523-D22D-AF49-F20A-CB470593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CL1972 HW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EA49-11E6-F0A1-B93D-31123644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From the prior work cited (e.g., p 677), give another example of how researchers have implemented a different procedure to create shallow encoding.</a:t>
            </a:r>
          </a:p>
          <a:p>
            <a:endParaRPr lang="en-US" dirty="0"/>
          </a:p>
          <a:p>
            <a:r>
              <a:rPr lang="en-US" dirty="0"/>
              <a:t>5. Give another example of deep encoding from the briefly reviewed prior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1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EF1-5864-CD56-0FC6-B87C63FD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1B81-2D19-4DEA-4441-BC4255BB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process of carrying out the deep encoding instructions takes longer than shallow encoding?</a:t>
            </a:r>
          </a:p>
          <a:p>
            <a:pPr lvl="1"/>
            <a:r>
              <a:rPr lang="en-US" dirty="0"/>
              <a:t>Suppose it takes ~2 seconds to rate liking but &lt;1s to count vowels</a:t>
            </a:r>
          </a:p>
          <a:p>
            <a:endParaRPr lang="en-US" dirty="0"/>
          </a:p>
          <a:p>
            <a:r>
              <a:rPr lang="en-US" dirty="0"/>
              <a:t>What is an </a:t>
            </a:r>
            <a:r>
              <a:rPr lang="en-US" u="sng" dirty="0"/>
              <a:t>alternate explanation</a:t>
            </a:r>
            <a:r>
              <a:rPr lang="en-US" dirty="0"/>
              <a:t> for the finding that “deep encoding leads to better memory than shallow encoding”?</a:t>
            </a:r>
          </a:p>
          <a:p>
            <a:pPr lvl="1"/>
            <a:r>
              <a:rPr lang="en-US" dirty="0"/>
              <a:t>An alternate explanation does not change the data</a:t>
            </a:r>
          </a:p>
          <a:p>
            <a:pPr lvl="2"/>
            <a:r>
              <a:rPr lang="en-US" dirty="0"/>
              <a:t>Liking group still out-scores the vowel counting group</a:t>
            </a:r>
          </a:p>
          <a:p>
            <a:pPr lvl="1"/>
            <a:r>
              <a:rPr lang="en-US" dirty="0"/>
              <a:t>Provides a characterization of the data that is inconsistent with the theoretical aspect of the conclusion.</a:t>
            </a:r>
          </a:p>
        </p:txBody>
      </p:sp>
    </p:spTree>
    <p:extLst>
      <p:ext uri="{BB962C8B-B14F-4D97-AF65-F5344CB8AC3E}">
        <p14:creationId xmlns:p14="http://schemas.microsoft.com/office/powerpoint/2010/main" val="285993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8264</TotalTime>
  <Words>579</Words>
  <Application>Microsoft Office PowerPoint</Application>
  <PresentationFormat>Widescreen</PresentationFormat>
  <Paragraphs>95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205 Sep 23, Class 2</vt:lpstr>
      <vt:lpstr>Nightlights and myopia</vt:lpstr>
      <vt:lpstr>Inferences from experimentation</vt:lpstr>
      <vt:lpstr>Experimental Error</vt:lpstr>
      <vt:lpstr>Experimental Design Overview</vt:lpstr>
      <vt:lpstr>Craik &amp; Lockhart (1972): Depth of processing</vt:lpstr>
      <vt:lpstr>CL1972 HW Questions</vt:lpstr>
      <vt:lpstr>CL1972 HW Questions</vt:lpstr>
      <vt:lpstr>Experimental control</vt:lpstr>
      <vt:lpstr>For Monday 9/26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Sep 23, Class 2</dc:title>
  <dc:creator>Paul Reber</dc:creator>
  <cp:lastModifiedBy>Paul Reber</cp:lastModifiedBy>
  <cp:revision>10</cp:revision>
  <cp:lastPrinted>2022-09-23T17:25:37Z</cp:lastPrinted>
  <dcterms:created xsi:type="dcterms:W3CDTF">2022-09-13T14:04:12Z</dcterms:created>
  <dcterms:modified xsi:type="dcterms:W3CDTF">2022-09-23T17:36:56Z</dcterms:modified>
</cp:coreProperties>
</file>