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7" r:id="rId4"/>
    <p:sldId id="262" r:id="rId5"/>
    <p:sldId id="263" r:id="rId6"/>
    <p:sldId id="264" r:id="rId7"/>
    <p:sldId id="265" r:id="rId8"/>
    <p:sldId id="484" r:id="rId9"/>
    <p:sldId id="486" r:id="rId10"/>
    <p:sldId id="272" r:id="rId11"/>
    <p:sldId id="273" r:id="rId12"/>
    <p:sldId id="274" r:id="rId13"/>
    <p:sldId id="275" r:id="rId14"/>
    <p:sldId id="276" r:id="rId15"/>
    <p:sldId id="277" r:id="rId16"/>
    <p:sldId id="278" r:id="rId17"/>
    <p:sldId id="279" r:id="rId18"/>
    <p:sldId id="280" r:id="rId19"/>
    <p:sldId id="281" r:id="rId20"/>
    <p:sldId id="485"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5895C0F-0B69-4CF9-8748-D8C97CC97B53}" type="datetimeFigureOut">
              <a:rPr lang="en-US" smtClean="0"/>
              <a:t>11/5/2022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58A3BBF-4875-442B-AC97-5C1C1136366C}" type="slidenum">
              <a:rPr lang="en-US" smtClean="0"/>
              <a:t>‹#›</a:t>
            </a:fld>
            <a:endParaRPr lang="en-US"/>
          </a:p>
        </p:txBody>
      </p:sp>
    </p:spTree>
    <p:extLst>
      <p:ext uri="{BB962C8B-B14F-4D97-AF65-F5344CB8AC3E}">
        <p14:creationId xmlns:p14="http://schemas.microsoft.com/office/powerpoint/2010/main" val="60959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97747-BA47-43C8-B4E7-8730FB6602D9}" type="slidenum">
              <a:rPr lang="en-US"/>
              <a:pPr/>
              <a:t>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9035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55EE81-59AA-4E85-8DFB-72ACE748AF16}" type="slidenum">
              <a:rPr lang="en-US"/>
              <a:pPr fontAlgn="base">
                <a:spcBef>
                  <a:spcPct val="0"/>
                </a:spcBef>
                <a:spcAft>
                  <a:spcPct val="0"/>
                </a:spcAft>
              </a:pPr>
              <a:t>13</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6C3B9C-D4A0-479D-BA31-5987DF11C311}" type="slidenum">
              <a:rPr lang="en-US"/>
              <a:pPr fontAlgn="base">
                <a:spcBef>
                  <a:spcPct val="0"/>
                </a:spcBef>
                <a:spcAft>
                  <a:spcPct val="0"/>
                </a:spcAft>
              </a:pPr>
              <a:t>14</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F4F38E6-41A1-4A6C-8D90-84F6A9263B7D}" type="slidenum">
              <a:rPr lang="en-US"/>
              <a:pPr fontAlgn="base">
                <a:spcBef>
                  <a:spcPct val="0"/>
                </a:spcBef>
                <a:spcAft>
                  <a:spcPct val="0"/>
                </a:spcAft>
              </a:pPr>
              <a:t>15</a:t>
            </a:fld>
            <a:endParaRPr 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39B0F8-DE4F-4332-A049-AA9BC2D32F97}" type="slidenum">
              <a:rPr lang="en-US"/>
              <a:pPr fontAlgn="base">
                <a:spcBef>
                  <a:spcPct val="0"/>
                </a:spcBef>
                <a:spcAft>
                  <a:spcPct val="0"/>
                </a:spcAft>
              </a:pPr>
              <a:t>16</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FF85F2-14E9-437D-8D60-16EFB84F3239}" type="slidenum">
              <a:rPr lang="en-US"/>
              <a:pPr fontAlgn="base">
                <a:spcBef>
                  <a:spcPct val="0"/>
                </a:spcBef>
                <a:spcAft>
                  <a:spcPct val="0"/>
                </a:spcAft>
              </a:pPr>
              <a:t>17</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4C18D7-E0B3-43D9-9B9E-4E92376361CB}" type="slidenum">
              <a:rPr lang="en-US"/>
              <a:pPr fontAlgn="base">
                <a:spcBef>
                  <a:spcPct val="0"/>
                </a:spcBef>
                <a:spcAft>
                  <a:spcPct val="0"/>
                </a:spcAft>
              </a:pPr>
              <a:t>18</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EEBEC8-B6E7-4970-BFDC-E5CBEF429749}" type="slidenum">
              <a:rPr lang="en-US"/>
              <a:pPr fontAlgn="base">
                <a:spcBef>
                  <a:spcPct val="0"/>
                </a:spcBef>
                <a:spcAft>
                  <a:spcPct val="0"/>
                </a:spcAft>
              </a:pPr>
              <a:t>19</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6C2F71-C129-4CB8-A80B-5EA1E0B7DEB7}"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253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4C2D3B0-5DCE-49A6-A032-804865AB10D7}" type="slidenum">
              <a:rPr lang="en-US"/>
              <a:pPr/>
              <a:t>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431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55A0DA7-5B0A-413A-BBC8-25E1961701E9}" type="slidenum">
              <a:rPr lang="en-US"/>
              <a:pPr/>
              <a:t>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055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4B389AB-96E1-4100-B742-EE49E1C387BB}" type="slidenum">
              <a:rPr lang="en-US"/>
              <a:pPr/>
              <a:t>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4F99CF8-2F3A-4343-AEA7-372EBBDF8021}" type="slidenum">
              <a:rPr lang="en-US"/>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61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49F13-2E6B-4880-B839-28964111EA68}" type="slidenum">
              <a:rPr lang="en-US"/>
              <a:pPr fontAlgn="base">
                <a:spcBef>
                  <a:spcPct val="0"/>
                </a:spcBef>
                <a:spcAft>
                  <a:spcPct val="0"/>
                </a:spcAft>
              </a:pPr>
              <a:t>10</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FF50F7-9025-4FD5-BD75-D8973CF93AD7}" type="slidenum">
              <a:rPr lang="en-US"/>
              <a:pPr fontAlgn="base">
                <a:spcBef>
                  <a:spcPct val="0"/>
                </a:spcBef>
                <a:spcAft>
                  <a:spcPct val="0"/>
                </a:spcAft>
              </a:pPr>
              <a:t>11</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58300D-C19C-40E1-BE67-C6D9DC467B2C}" type="slidenum">
              <a:rPr lang="en-US"/>
              <a:pPr fontAlgn="base">
                <a:spcBef>
                  <a:spcPct val="0"/>
                </a:spcBef>
                <a:spcAft>
                  <a:spcPct val="0"/>
                </a:spcAft>
              </a:pPr>
              <a:t>12</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AF9E-A713-B324-EF5C-9353FAC0C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92294-FC79-4B99-F41D-80DE422E5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EAEA76-F56D-2315-8B95-AAEE68028E0D}"/>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19F8CD70-9B9B-5780-F5F5-85664B13B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CB09-1E3F-4DBD-71AD-454E1722329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56643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D3B1-96D4-C6CC-E1A9-49C765223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706AA-5CFD-FC8E-8E31-73039AB4E8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37B93-20B9-16B8-7B1F-11EA6AE446B1}"/>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6E74972E-DAE8-7EAC-3CD5-092CCA423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12019-BF15-437D-8439-F141B647566D}"/>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1951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0DE4B-5177-70C6-7159-D8E5BB7FB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FCCC9-95FF-BE97-2704-6C100735D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4124-F5B0-54B1-C365-EB995357E1E6}"/>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BE360B3A-8A99-53F5-06F6-64F3487BA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57128-D25E-947F-5CA4-8435B5797A0E}"/>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78386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DAE5DEA-9ED0-43AA-B69F-D98F1C863A54}" type="slidenum">
              <a:rPr lang="en-US"/>
              <a:pPr>
                <a:defRPr/>
              </a:pPr>
              <a:t>‹#›</a:t>
            </a:fld>
            <a:endParaRPr lang="en-US"/>
          </a:p>
        </p:txBody>
      </p:sp>
    </p:spTree>
    <p:extLst>
      <p:ext uri="{BB962C8B-B14F-4D97-AF65-F5344CB8AC3E}">
        <p14:creationId xmlns:p14="http://schemas.microsoft.com/office/powerpoint/2010/main" val="41748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smtClean="0"/>
            </a:lvl1pPr>
          </a:lstStyle>
          <a:p>
            <a:pPr>
              <a:defRPr/>
            </a:pPr>
            <a:fld id="{51E8C451-0ADB-48E4-89A4-291FF75E592A}" type="slidenum">
              <a:rPr lang="en-US"/>
              <a:pPr>
                <a:defRPr/>
              </a:pPr>
              <a:t>‹#›</a:t>
            </a:fld>
            <a:endParaRPr lang="en-US"/>
          </a:p>
        </p:txBody>
      </p:sp>
    </p:spTree>
    <p:extLst>
      <p:ext uri="{BB962C8B-B14F-4D97-AF65-F5344CB8AC3E}">
        <p14:creationId xmlns:p14="http://schemas.microsoft.com/office/powerpoint/2010/main" val="3619891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A37A6E72-9F7C-4D56-8287-09D3E9DF2D62}" type="slidenum">
              <a:rPr lang="en-US"/>
              <a:pPr>
                <a:defRPr/>
              </a:pPr>
              <a:t>‹#›</a:t>
            </a:fld>
            <a:endParaRPr lang="en-US"/>
          </a:p>
        </p:txBody>
      </p:sp>
    </p:spTree>
    <p:extLst>
      <p:ext uri="{BB962C8B-B14F-4D97-AF65-F5344CB8AC3E}">
        <p14:creationId xmlns:p14="http://schemas.microsoft.com/office/powerpoint/2010/main" val="2969539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E9B0AE8B-FB0A-49C5-92F1-9DF51FC22C01}" type="slidenum">
              <a:rPr lang="en-US"/>
              <a:pPr>
                <a:defRPr/>
              </a:pPr>
              <a:t>‹#›</a:t>
            </a:fld>
            <a:endParaRPr lang="en-US"/>
          </a:p>
        </p:txBody>
      </p:sp>
    </p:spTree>
    <p:extLst>
      <p:ext uri="{BB962C8B-B14F-4D97-AF65-F5344CB8AC3E}">
        <p14:creationId xmlns:p14="http://schemas.microsoft.com/office/powerpoint/2010/main" val="140858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6449-41FB-3805-7521-F94AD4BC7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EB7D5B-5123-9BB1-9956-238CBD96FA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DF926-79FF-7B2B-F2F5-6596B0D5EAC7}"/>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1EBC17BB-481D-EF6A-9ED3-5EB92356C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C679-006F-F977-115D-39B4D14E54E2}"/>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24986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7484-D503-B21C-3F68-4ADC14143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FDAF7-CE0D-7E53-573B-6D79F833E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C29AD-2F64-9A6C-06D0-391F573590F3}"/>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39A12B5F-085F-672A-FDC4-1B20D6573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A04B7-4EEF-935C-2E41-9AD33C2748A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3023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E35B-A408-DBE7-982E-586096904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E1F5D-D8E3-0A4A-888C-FF65A19A1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0B84C-88B3-2329-D7E1-2E94D0A5D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BBC5D-6205-C5DD-FFDB-4D1DDF198C3C}"/>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6" name="Footer Placeholder 5">
            <a:extLst>
              <a:ext uri="{FF2B5EF4-FFF2-40B4-BE49-F238E27FC236}">
                <a16:creationId xmlns:a16="http://schemas.microsoft.com/office/drawing/2014/main" id="{17CF2E3D-C73C-3DEC-5CF6-64EE855C7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71D09-18E9-4CCA-01C6-3FDB35956A1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853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E32-CDB5-0C84-4109-B1F3E25B5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4C1FB-4E68-A4E4-A883-89DDE597D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74CEC-07F2-A5ED-DCD4-BC0B6005F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A1A8E-8D3E-C138-A5B3-94A1C3B9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873EA-2AAF-51A6-DA72-57752811A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5397B-D146-9D11-3DAE-7F052884BCC8}"/>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8" name="Footer Placeholder 7">
            <a:extLst>
              <a:ext uri="{FF2B5EF4-FFF2-40B4-BE49-F238E27FC236}">
                <a16:creationId xmlns:a16="http://schemas.microsoft.com/office/drawing/2014/main" id="{BDB293A0-C39C-BD00-8B3A-FC69FED2A6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4BD09-8037-BB7B-76A5-C38774217B4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79123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69E8-2DA5-A957-6825-AAE403498F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2AB32-CDC8-4B56-B2C0-868C1BBA42F9}"/>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4" name="Footer Placeholder 3">
            <a:extLst>
              <a:ext uri="{FF2B5EF4-FFF2-40B4-BE49-F238E27FC236}">
                <a16:creationId xmlns:a16="http://schemas.microsoft.com/office/drawing/2014/main" id="{758BCA5A-3682-CD92-B758-933EC1D9FF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E16C5-3A34-8004-D820-F36EB9CA36C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2596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5CAC-3041-5393-DC64-CFC6DD648EDB}"/>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3" name="Footer Placeholder 2">
            <a:extLst>
              <a:ext uri="{FF2B5EF4-FFF2-40B4-BE49-F238E27FC236}">
                <a16:creationId xmlns:a16="http://schemas.microsoft.com/office/drawing/2014/main" id="{D70E1B97-29E2-222E-71C0-2E20E9C89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0BF94-3166-19FF-9AC7-3B5685838597}"/>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36123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F013-AF8C-49D8-A97F-92E6E0687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04FEA-67AB-1F61-6B9D-DA713B65D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A6400-EC9E-2446-71DD-4CB5BE21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259C1-5908-140A-8C69-000691CB84C8}"/>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6" name="Footer Placeholder 5">
            <a:extLst>
              <a:ext uri="{FF2B5EF4-FFF2-40B4-BE49-F238E27FC236}">
                <a16:creationId xmlns:a16="http://schemas.microsoft.com/office/drawing/2014/main" id="{BF47647B-EEB2-CB29-3381-714EC7C2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0B0B1-B2BF-08A0-F69D-75845CCC007B}"/>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329746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4F48-ED0F-9533-5126-8F77CC6DB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F3694-6B70-9CF8-5415-413343DF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FC429C-3380-8047-11B0-42D353EAE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D36FB-AD0A-FF8C-C4DD-76B474C1DBF8}"/>
              </a:ext>
            </a:extLst>
          </p:cNvPr>
          <p:cNvSpPr>
            <a:spLocks noGrp="1"/>
          </p:cNvSpPr>
          <p:nvPr>
            <p:ph type="dt" sz="half" idx="10"/>
          </p:nvPr>
        </p:nvSpPr>
        <p:spPr/>
        <p:txBody>
          <a:bodyPr/>
          <a:lstStyle/>
          <a:p>
            <a:fld id="{E2079159-2AE6-4966-8700-B913E8558492}" type="datetimeFigureOut">
              <a:rPr lang="en-US" smtClean="0"/>
              <a:t>11/5/2022</a:t>
            </a:fld>
            <a:endParaRPr lang="en-US"/>
          </a:p>
        </p:txBody>
      </p:sp>
      <p:sp>
        <p:nvSpPr>
          <p:cNvPr id="6" name="Footer Placeholder 5">
            <a:extLst>
              <a:ext uri="{FF2B5EF4-FFF2-40B4-BE49-F238E27FC236}">
                <a16:creationId xmlns:a16="http://schemas.microsoft.com/office/drawing/2014/main" id="{80756BF8-C131-CDFB-0FF0-45D6EAF8E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51D91-180D-8911-5842-FD439B173359}"/>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0135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7CF6F-35F9-6366-704F-AA11BA4A9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86796-E878-3371-8330-56EA891B1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48B34-43EE-39C3-3569-07FC682D7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9159-2AE6-4966-8700-B913E8558492}" type="datetimeFigureOut">
              <a:rPr lang="en-US" smtClean="0"/>
              <a:t>11/5/2022</a:t>
            </a:fld>
            <a:endParaRPr lang="en-US"/>
          </a:p>
        </p:txBody>
      </p:sp>
      <p:sp>
        <p:nvSpPr>
          <p:cNvPr id="5" name="Footer Placeholder 4">
            <a:extLst>
              <a:ext uri="{FF2B5EF4-FFF2-40B4-BE49-F238E27FC236}">
                <a16:creationId xmlns:a16="http://schemas.microsoft.com/office/drawing/2014/main" id="{B9F64D0F-DAE2-9746-A363-5AC0058F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3AB7B-1886-E0FD-9500-DBBB536DE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8E92D-0BFF-44AD-AC6D-620650181601}" type="slidenum">
              <a:rPr lang="en-US" smtClean="0"/>
              <a:t>‹#›</a:t>
            </a:fld>
            <a:endParaRPr lang="en-US"/>
          </a:p>
        </p:txBody>
      </p:sp>
    </p:spTree>
    <p:extLst>
      <p:ext uri="{BB962C8B-B14F-4D97-AF65-F5344CB8AC3E}">
        <p14:creationId xmlns:p14="http://schemas.microsoft.com/office/powerpoint/2010/main" val="125535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8BDA5-8267-F2FD-D789-32EBE6D5E7B5}"/>
              </a:ext>
            </a:extLst>
          </p:cNvPr>
          <p:cNvSpPr>
            <a:spLocks noGrp="1"/>
          </p:cNvSpPr>
          <p:nvPr>
            <p:ph type="title"/>
          </p:nvPr>
        </p:nvSpPr>
        <p:spPr/>
        <p:txBody>
          <a:bodyPr/>
          <a:lstStyle/>
          <a:p>
            <a:r>
              <a:rPr lang="en-US" dirty="0"/>
              <a:t>205, Nov 7, Class 20</a:t>
            </a:r>
          </a:p>
        </p:txBody>
      </p:sp>
      <p:sp>
        <p:nvSpPr>
          <p:cNvPr id="5" name="Content Placeholder 4">
            <a:extLst>
              <a:ext uri="{FF2B5EF4-FFF2-40B4-BE49-F238E27FC236}">
                <a16:creationId xmlns:a16="http://schemas.microsoft.com/office/drawing/2014/main" id="{9CAE2EB3-E18A-89D3-5EE2-FD5D5F0A8C88}"/>
              </a:ext>
            </a:extLst>
          </p:cNvPr>
          <p:cNvSpPr>
            <a:spLocks noGrp="1"/>
          </p:cNvSpPr>
          <p:nvPr>
            <p:ph idx="1"/>
          </p:nvPr>
        </p:nvSpPr>
        <p:spPr/>
        <p:txBody>
          <a:bodyPr/>
          <a:lstStyle/>
          <a:p>
            <a:r>
              <a:rPr lang="en-US" dirty="0"/>
              <a:t>Final Projects</a:t>
            </a:r>
          </a:p>
          <a:p>
            <a:endParaRPr lang="en-US" dirty="0"/>
          </a:p>
          <a:p>
            <a:r>
              <a:rPr lang="en-US" dirty="0"/>
              <a:t>Statistics 3:</a:t>
            </a:r>
          </a:p>
          <a:p>
            <a:pPr lvl="1"/>
            <a:r>
              <a:rPr lang="en-US" dirty="0"/>
              <a:t>Correlation</a:t>
            </a:r>
          </a:p>
          <a:p>
            <a:pPr lvl="1"/>
            <a:r>
              <a:rPr lang="en-US" dirty="0"/>
              <a:t>X</a:t>
            </a:r>
            <a:r>
              <a:rPr lang="en-US" baseline="30000" dirty="0"/>
              <a:t>2</a:t>
            </a:r>
          </a:p>
        </p:txBody>
      </p:sp>
    </p:spTree>
    <p:extLst>
      <p:ext uri="{BB962C8B-B14F-4D97-AF65-F5344CB8AC3E}">
        <p14:creationId xmlns:p14="http://schemas.microsoft.com/office/powerpoint/2010/main" val="202663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Mum effect</a:t>
            </a:r>
          </a:p>
        </p:txBody>
      </p:sp>
      <p:sp>
        <p:nvSpPr>
          <p:cNvPr id="5123" name="Rectangle 3"/>
          <p:cNvSpPr>
            <a:spLocks noGrp="1" noChangeArrowheads="1"/>
          </p:cNvSpPr>
          <p:nvPr>
            <p:ph type="body" idx="1"/>
          </p:nvPr>
        </p:nvSpPr>
        <p:spPr>
          <a:xfrm>
            <a:off x="838200" y="1371600"/>
            <a:ext cx="9372600" cy="5105400"/>
          </a:xfrm>
        </p:spPr>
        <p:txBody>
          <a:bodyPr>
            <a:normAutofit fontScale="92500"/>
          </a:bodyPr>
          <a:lstStyle/>
          <a:p>
            <a:pPr>
              <a:lnSpc>
                <a:spcPct val="80000"/>
              </a:lnSpc>
            </a:pPr>
            <a:r>
              <a:rPr lang="en-US" sz="2400" dirty="0"/>
              <a:t>A “lost postcard” technique was employed to examine attitudes towards informing people of their romantic partner’s apparent infidelity.  Stamped and addressed postcards were left on the windshields of 180 cars parked near mailboxes, with an accompanying handwritten note reading “Found this by your car – is it yours?”</a:t>
            </a:r>
          </a:p>
          <a:p>
            <a:pPr>
              <a:lnSpc>
                <a:spcPct val="80000"/>
              </a:lnSpc>
            </a:pPr>
            <a:r>
              <a:rPr lang="en-US" sz="2400" dirty="0"/>
              <a:t>One-third (60) of the cards had a neutral/good news (control) message, “Glad to hear you’ve working things out.  We’re getting along better too.  Keep in touch.”  Thirty of these were addressed to a male, 30 to a female.</a:t>
            </a:r>
          </a:p>
          <a:p>
            <a:pPr>
              <a:lnSpc>
                <a:spcPct val="80000"/>
              </a:lnSpc>
            </a:pPr>
            <a:r>
              <a:rPr lang="en-US" sz="2400" dirty="0"/>
              <a:t>The other 120 cards, equally divided by gender, informed the addressee of his (her) girlfriend’s (boyfriend’s) apparent infidelity, in the following message: “Dear Bob [Judy], I hate to be the one to tell you this, but I think I saw you girlfriend Ann [boyfriend Bob] coming out of the Travelodge off El Cajon Blvd with another guy (woman) on Thursday.  It might not be important, but I didn’t know how to tell you in person – Barry [Beth]”</a:t>
            </a:r>
          </a:p>
          <a:p>
            <a:pPr lvl="1">
              <a:lnSpc>
                <a:spcPct val="80000"/>
              </a:lnSpc>
            </a:pPr>
            <a:r>
              <a:rPr lang="en-US" dirty="0"/>
              <a:t>35 good news postcards were returned</a:t>
            </a:r>
          </a:p>
          <a:p>
            <a:pPr lvl="1">
              <a:lnSpc>
                <a:spcPct val="80000"/>
              </a:lnSpc>
            </a:pPr>
            <a:r>
              <a:rPr lang="en-US" dirty="0"/>
              <a:t>23 bad news postcards were returned: </a:t>
            </a:r>
          </a:p>
          <a:p>
            <a:pPr lvl="1">
              <a:lnSpc>
                <a:spcPct val="80000"/>
              </a:lnSpc>
            </a:pPr>
            <a:r>
              <a:rPr lang="en-US" dirty="0"/>
              <a:t>19 to addressed to Bob, 4 to Judy</a:t>
            </a:r>
          </a:p>
        </p:txBody>
      </p:sp>
    </p:spTree>
    <p:extLst>
      <p:ext uri="{BB962C8B-B14F-4D97-AF65-F5344CB8AC3E}">
        <p14:creationId xmlns:p14="http://schemas.microsoft.com/office/powerpoint/2010/main" val="354297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Chi</a:t>
            </a:r>
            <a:r>
              <a:rPr lang="en-US" baseline="30000"/>
              <a:t>2</a:t>
            </a:r>
          </a:p>
        </p:txBody>
      </p:sp>
      <p:sp>
        <p:nvSpPr>
          <p:cNvPr id="6147" name="Rectangle 3"/>
          <p:cNvSpPr>
            <a:spLocks noGrp="1" noChangeArrowheads="1"/>
          </p:cNvSpPr>
          <p:nvPr>
            <p:ph type="body" idx="1"/>
          </p:nvPr>
        </p:nvSpPr>
        <p:spPr/>
        <p:txBody>
          <a:bodyPr>
            <a:normAutofit/>
          </a:bodyPr>
          <a:lstStyle/>
          <a:p>
            <a:r>
              <a:rPr lang="en-US" sz="3600" dirty="0"/>
              <a:t>Doing a Chi</a:t>
            </a:r>
            <a:r>
              <a:rPr lang="en-US" sz="3600" baseline="30000" dirty="0"/>
              <a:t>2</a:t>
            </a:r>
            <a:r>
              <a:rPr lang="en-US" sz="3600" dirty="0"/>
              <a:t> Analysis: </a:t>
            </a:r>
          </a:p>
          <a:p>
            <a:pPr lvl="1"/>
            <a:r>
              <a:rPr lang="en-US" sz="3200" dirty="0"/>
              <a:t>Step 1: Contingency table</a:t>
            </a:r>
          </a:p>
          <a:p>
            <a:pPr lvl="2"/>
            <a:r>
              <a:rPr lang="en-US" sz="2800" dirty="0"/>
              <a:t>Calculate rates</a:t>
            </a:r>
          </a:p>
          <a:p>
            <a:pPr lvl="1"/>
            <a:r>
              <a:rPr lang="en-US" sz="3200" dirty="0"/>
              <a:t>Step 2: Test hypotheses</a:t>
            </a:r>
          </a:p>
          <a:p>
            <a:pPr lvl="2"/>
            <a:r>
              <a:rPr lang="en-US" sz="2800" dirty="0"/>
              <a:t>Do the rates differ across conditions?</a:t>
            </a:r>
          </a:p>
        </p:txBody>
      </p:sp>
    </p:spTree>
    <p:extLst>
      <p:ext uri="{BB962C8B-B14F-4D97-AF65-F5344CB8AC3E}">
        <p14:creationId xmlns:p14="http://schemas.microsoft.com/office/powerpoint/2010/main" val="107799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Contingency Table with Rates</a:t>
            </a:r>
          </a:p>
        </p:txBody>
      </p:sp>
      <p:graphicFrame>
        <p:nvGraphicFramePr>
          <p:cNvPr id="9219" name="Group 3"/>
          <p:cNvGraphicFramePr>
            <a:graphicFrameLocks noGrp="1"/>
          </p:cNvGraphicFramePr>
          <p:nvPr>
            <p:ph idx="1"/>
            <p:extLst>
              <p:ext uri="{D42A27DB-BD31-4B8C-83A1-F6EECF244321}">
                <p14:modId xmlns:p14="http://schemas.microsoft.com/office/powerpoint/2010/main" val="1630321716"/>
              </p:ext>
            </p:extLst>
          </p:nvPr>
        </p:nvGraphicFramePr>
        <p:xfrm>
          <a:off x="1981199" y="1600201"/>
          <a:ext cx="7744691" cy="3826821"/>
        </p:xfrm>
        <a:graphic>
          <a:graphicData uri="http://schemas.openxmlformats.org/drawingml/2006/table">
            <a:tbl>
              <a:tblPr/>
              <a:tblGrid>
                <a:gridCol w="1566342">
                  <a:extLst>
                    <a:ext uri="{9D8B030D-6E8A-4147-A177-3AD203B41FA5}">
                      <a16:colId xmlns:a16="http://schemas.microsoft.com/office/drawing/2014/main" val="20000"/>
                    </a:ext>
                  </a:extLst>
                </a:gridCol>
                <a:gridCol w="2175475">
                  <a:extLst>
                    <a:ext uri="{9D8B030D-6E8A-4147-A177-3AD203B41FA5}">
                      <a16:colId xmlns:a16="http://schemas.microsoft.com/office/drawing/2014/main" val="20001"/>
                    </a:ext>
                  </a:extLst>
                </a:gridCol>
                <a:gridCol w="2349513">
                  <a:extLst>
                    <a:ext uri="{9D8B030D-6E8A-4147-A177-3AD203B41FA5}">
                      <a16:colId xmlns:a16="http://schemas.microsoft.com/office/drawing/2014/main" val="20002"/>
                    </a:ext>
                  </a:extLst>
                </a:gridCol>
                <a:gridCol w="1653361">
                  <a:extLst>
                    <a:ext uri="{9D8B030D-6E8A-4147-A177-3AD203B41FA5}">
                      <a16:colId xmlns:a16="http://schemas.microsoft.com/office/drawing/2014/main" val="20003"/>
                    </a:ext>
                  </a:extLst>
                </a:gridCol>
              </a:tblGrid>
              <a:tr h="77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Good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Bad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(.678)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180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98" name="Text Box 30"/>
          <p:cNvSpPr txBox="1">
            <a:spLocks noChangeArrowheads="1"/>
          </p:cNvSpPr>
          <p:nvPr/>
        </p:nvSpPr>
        <p:spPr bwMode="auto">
          <a:xfrm>
            <a:off x="1981200" y="4876801"/>
            <a:ext cx="8077200" cy="366713"/>
          </a:xfrm>
          <a:prstGeom prst="rect">
            <a:avLst/>
          </a:prstGeom>
          <a:noFill/>
          <a:ln w="9525">
            <a:noFill/>
            <a:miter lim="800000"/>
            <a:headEnd/>
            <a:tailEnd/>
          </a:ln>
        </p:spPr>
        <p:txBody>
          <a:bodyPr>
            <a:spAutoFit/>
          </a:bodyPr>
          <a:lstStyle/>
          <a:p>
            <a:endParaRPr lang="en-US">
              <a:latin typeface="Calibri" pitchFamily="34" charset="0"/>
            </a:endParaRPr>
          </a:p>
        </p:txBody>
      </p:sp>
    </p:spTree>
    <p:extLst>
      <p:ext uri="{BB962C8B-B14F-4D97-AF65-F5344CB8AC3E}">
        <p14:creationId xmlns:p14="http://schemas.microsoft.com/office/powerpoint/2010/main" val="229328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normAutofit/>
          </a:bodyPr>
          <a:lstStyle/>
          <a:p>
            <a:pPr>
              <a:lnSpc>
                <a:spcPct val="90000"/>
              </a:lnSpc>
            </a:pPr>
            <a:r>
              <a:rPr lang="en-US" dirty="0"/>
              <a:t>If Good news=Bad news, then expected return rate for both good news and bad news should be the same </a:t>
            </a:r>
          </a:p>
          <a:p>
            <a:pPr lvl="1">
              <a:lnSpc>
                <a:spcPct val="90000"/>
              </a:lnSpc>
            </a:pPr>
            <a:r>
              <a:rPr lang="en-US" dirty="0"/>
              <a:t>.322 (58/180) </a:t>
            </a:r>
          </a:p>
          <a:p>
            <a:pPr lvl="1">
              <a:lnSpc>
                <a:spcPct val="90000"/>
              </a:lnSpc>
            </a:pPr>
            <a:r>
              <a:rPr lang="en-US" dirty="0"/>
              <a:t>19.3 for Good news (of 60)</a:t>
            </a:r>
          </a:p>
          <a:p>
            <a:pPr lvl="1">
              <a:lnSpc>
                <a:spcPct val="90000"/>
              </a:lnSpc>
            </a:pPr>
            <a:r>
              <a:rPr lang="en-US" dirty="0"/>
              <a:t>38.6 for Bad news (of 120)</a:t>
            </a:r>
          </a:p>
          <a:p>
            <a:pPr>
              <a:lnSpc>
                <a:spcPct val="90000"/>
              </a:lnSpc>
            </a:pPr>
            <a:r>
              <a:rPr lang="en-US" dirty="0"/>
              <a:t>Х</a:t>
            </a:r>
            <a:r>
              <a:rPr lang="en-US" baseline="30000" dirty="0"/>
              <a:t>2</a:t>
            </a:r>
            <a:r>
              <a:rPr lang="en-US" dirty="0"/>
              <a:t> is calculated from the difference between the observed rates and the expected rates.</a:t>
            </a:r>
          </a:p>
          <a:p>
            <a:pPr>
              <a:lnSpc>
                <a:spcPct val="90000"/>
              </a:lnSpc>
            </a:pPr>
            <a:r>
              <a:rPr lang="en-US" dirty="0"/>
              <a:t>Actual return rates are much different, Х</a:t>
            </a:r>
            <a:r>
              <a:rPr lang="en-US" baseline="30000" dirty="0"/>
              <a:t>2</a:t>
            </a:r>
            <a:r>
              <a:rPr lang="en-US" dirty="0"/>
              <a:t>=28.1, p&lt;0.001</a:t>
            </a:r>
          </a:p>
          <a:p>
            <a:pPr>
              <a:lnSpc>
                <a:spcPct val="90000"/>
              </a:lnSpc>
            </a:pPr>
            <a:r>
              <a:rPr lang="en-US" dirty="0"/>
              <a:t>“Postcards reporting good news were returned at a higher rate than postcards reporting bad news, X</a:t>
            </a:r>
            <a:r>
              <a:rPr lang="en-US" baseline="30000" dirty="0"/>
              <a:t>2</a:t>
            </a:r>
            <a:r>
              <a:rPr lang="en-US" dirty="0"/>
              <a:t>=28.1, p&lt;.001.” </a:t>
            </a:r>
          </a:p>
        </p:txBody>
      </p:sp>
    </p:spTree>
    <p:extLst>
      <p:ext uri="{BB962C8B-B14F-4D97-AF65-F5344CB8AC3E}">
        <p14:creationId xmlns:p14="http://schemas.microsoft.com/office/powerpoint/2010/main" val="164169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sz="half" idx="1"/>
          </p:nvPr>
        </p:nvSpPr>
        <p:spPr/>
        <p:txBody>
          <a:bodyPr/>
          <a:lstStyle/>
          <a:p>
            <a:r>
              <a:rPr lang="en-US"/>
              <a:t>Was there a difference in the rate of “bad news” cards being returned addressed to men (Bob) or women (Judy)? </a:t>
            </a:r>
          </a:p>
        </p:txBody>
      </p:sp>
      <p:graphicFrame>
        <p:nvGraphicFramePr>
          <p:cNvPr id="13316" name="Group 4"/>
          <p:cNvGraphicFramePr>
            <a:graphicFrameLocks noGrp="1"/>
          </p:cNvGraphicFramePr>
          <p:nvPr>
            <p:ph sz="half" idx="2"/>
            <p:extLst>
              <p:ext uri="{D42A27DB-BD31-4B8C-83A1-F6EECF244321}">
                <p14:modId xmlns:p14="http://schemas.microsoft.com/office/powerpoint/2010/main" val="3430162044"/>
              </p:ext>
            </p:extLst>
          </p:nvPr>
        </p:nvGraphicFramePr>
        <p:xfrm>
          <a:off x="1672442" y="2822308"/>
          <a:ext cx="8229600" cy="3352800"/>
        </p:xfrm>
        <a:graphic>
          <a:graphicData uri="http://schemas.openxmlformats.org/drawingml/2006/table">
            <a:tbl>
              <a:tblPr/>
              <a:tblGrid>
                <a:gridCol w="1341438">
                  <a:extLst>
                    <a:ext uri="{9D8B030D-6E8A-4147-A177-3AD203B41FA5}">
                      <a16:colId xmlns:a16="http://schemas.microsoft.com/office/drawing/2014/main" val="20000"/>
                    </a:ext>
                  </a:extLst>
                </a:gridCol>
                <a:gridCol w="2295525">
                  <a:extLst>
                    <a:ext uri="{9D8B030D-6E8A-4147-A177-3AD203B41FA5}">
                      <a16:colId xmlns:a16="http://schemas.microsoft.com/office/drawing/2014/main" val="20001"/>
                    </a:ext>
                  </a:extLst>
                </a:gridCol>
                <a:gridCol w="2297112">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Women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97</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56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Chi</a:t>
            </a:r>
            <a:r>
              <a:rPr lang="en-US" baseline="30000" dirty="0"/>
              <a:t>2</a:t>
            </a:r>
            <a:r>
              <a:rPr lang="en-US" dirty="0"/>
              <a:t> Example Part 2</a:t>
            </a:r>
          </a:p>
        </p:txBody>
      </p:sp>
      <p:sp>
        <p:nvSpPr>
          <p:cNvPr id="10243" name="Rectangle 3"/>
          <p:cNvSpPr>
            <a:spLocks noGrp="1" noChangeArrowheads="1"/>
          </p:cNvSpPr>
          <p:nvPr>
            <p:ph type="body" idx="1"/>
          </p:nvPr>
        </p:nvSpPr>
        <p:spPr/>
        <p:txBody>
          <a:bodyPr>
            <a:normAutofit/>
          </a:bodyPr>
          <a:lstStyle/>
          <a:p>
            <a:r>
              <a:rPr lang="en-US" sz="3200" dirty="0"/>
              <a:t>If return rates for men=women, the overall return rate should be .192 </a:t>
            </a:r>
          </a:p>
          <a:p>
            <a:pPr lvl="1"/>
            <a:r>
              <a:rPr lang="en-US" sz="2800" dirty="0"/>
              <a:t>11.5 cards returned for both Men and Women.</a:t>
            </a:r>
          </a:p>
          <a:p>
            <a:pPr lvl="1"/>
            <a:r>
              <a:rPr lang="en-US" sz="2800" dirty="0"/>
              <a:t>The return rate was much higher than expected for postcards addressed to men than for postcards addressed to women, Х</a:t>
            </a:r>
            <a:r>
              <a:rPr lang="en-US" sz="2800" baseline="30000" dirty="0"/>
              <a:t>2</a:t>
            </a:r>
            <a:r>
              <a:rPr lang="en-US" sz="2800" dirty="0"/>
              <a:t>=12.02, p&lt;0.01.</a:t>
            </a:r>
          </a:p>
        </p:txBody>
      </p:sp>
    </p:spTree>
    <p:extLst>
      <p:ext uri="{BB962C8B-B14F-4D97-AF65-F5344CB8AC3E}">
        <p14:creationId xmlns:p14="http://schemas.microsoft.com/office/powerpoint/2010/main" val="364830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t>A Science Fair’s Teachable Moment </a:t>
            </a:r>
          </a:p>
        </p:txBody>
      </p:sp>
      <p:sp>
        <p:nvSpPr>
          <p:cNvPr id="6147" name="Rectangle 3"/>
          <p:cNvSpPr>
            <a:spLocks noGrp="1" noChangeArrowheads="1"/>
          </p:cNvSpPr>
          <p:nvPr>
            <p:ph type="body" idx="1"/>
          </p:nvPr>
        </p:nvSpPr>
        <p:spPr/>
        <p:txBody>
          <a:bodyPr>
            <a:normAutofit lnSpcReduction="10000"/>
          </a:bodyPr>
          <a:lstStyle/>
          <a:p>
            <a:pPr>
              <a:lnSpc>
                <a:spcPct val="90000"/>
              </a:lnSpc>
            </a:pPr>
            <a:r>
              <a:rPr lang="en-US" dirty="0"/>
              <a:t>A science fair project done by an 8yo girl, “Does Skin Color Make a Difference?” (Boulder, Colorado)</a:t>
            </a:r>
          </a:p>
          <a:p>
            <a:pPr lvl="1">
              <a:lnSpc>
                <a:spcPct val="90000"/>
              </a:lnSpc>
            </a:pPr>
            <a:r>
              <a:rPr lang="en-US" dirty="0"/>
              <a:t>2001 school science fair</a:t>
            </a:r>
          </a:p>
          <a:p>
            <a:pPr lvl="1">
              <a:lnSpc>
                <a:spcPct val="90000"/>
              </a:lnSpc>
            </a:pPr>
            <a:r>
              <a:rPr lang="en-US" dirty="0"/>
              <a:t>School board panicked and censored the results for fear of “insensitivity”</a:t>
            </a:r>
          </a:p>
          <a:p>
            <a:pPr>
              <a:lnSpc>
                <a:spcPct val="90000"/>
              </a:lnSpc>
            </a:pPr>
            <a:r>
              <a:rPr lang="en-US" dirty="0"/>
              <a:t>Design: Two Barbie dolls, one white and one black.  One Barbie is wearing a lavender (preferred) dress.  The question is “which doll do you prefer?”</a:t>
            </a:r>
          </a:p>
          <a:p>
            <a:pPr>
              <a:lnSpc>
                <a:spcPct val="90000"/>
              </a:lnSpc>
            </a:pPr>
            <a:r>
              <a:rPr lang="en-US" dirty="0"/>
              <a:t>30 adults and children were asked.  Adults consistently preferred the lavender dress (e.g., 27 of 30 times).  </a:t>
            </a:r>
          </a:p>
          <a:p>
            <a:pPr>
              <a:lnSpc>
                <a:spcPct val="90000"/>
              </a:lnSpc>
            </a:pPr>
            <a:r>
              <a:rPr lang="en-US" dirty="0"/>
              <a:t>Among children, only 6 picked the lavender dress if the Black Barbie wore the dress.</a:t>
            </a:r>
          </a:p>
        </p:txBody>
      </p:sp>
    </p:spTree>
    <p:extLst>
      <p:ext uri="{BB962C8B-B14F-4D97-AF65-F5344CB8AC3E}">
        <p14:creationId xmlns:p14="http://schemas.microsoft.com/office/powerpoint/2010/main" val="80545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8"/>
          <p:cNvSpPr>
            <a:spLocks noGrp="1" noChangeArrowheads="1"/>
          </p:cNvSpPr>
          <p:nvPr>
            <p:ph type="title"/>
          </p:nvPr>
        </p:nvSpPr>
        <p:spPr/>
        <p:txBody>
          <a:bodyPr/>
          <a:lstStyle/>
          <a:p>
            <a:r>
              <a:rPr lang="en-US"/>
              <a:t>Adults’ preference</a:t>
            </a:r>
          </a:p>
        </p:txBody>
      </p:sp>
      <p:graphicFrame>
        <p:nvGraphicFramePr>
          <p:cNvPr id="4163" name="Group 67"/>
          <p:cNvGraphicFramePr>
            <a:graphicFrameLocks noGrp="1"/>
          </p:cNvGraphicFramePr>
          <p:nvPr>
            <p:ph sz="half" idx="1"/>
            <p:extLst>
              <p:ext uri="{D42A27DB-BD31-4B8C-83A1-F6EECF244321}">
                <p14:modId xmlns:p14="http://schemas.microsoft.com/office/powerpoint/2010/main" val="1040314900"/>
              </p:ext>
            </p:extLst>
          </p:nvPr>
        </p:nvGraphicFramePr>
        <p:xfrm>
          <a:off x="1221180" y="1661160"/>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89" name="Rectangle 69"/>
          <p:cNvSpPr>
            <a:spLocks noGrp="1" noChangeArrowheads="1"/>
          </p:cNvSpPr>
          <p:nvPr>
            <p:ph type="body" sz="half" idx="2"/>
          </p:nvPr>
        </p:nvSpPr>
        <p:spPr>
          <a:xfrm>
            <a:off x="609600" y="4607626"/>
            <a:ext cx="10972800" cy="1518538"/>
          </a:xfrm>
        </p:spPr>
        <p:txBody>
          <a:bodyPr/>
          <a:lstStyle/>
          <a:p>
            <a:r>
              <a:rPr lang="en-US" dirty="0"/>
              <a:t>X</a:t>
            </a:r>
            <a:r>
              <a:rPr lang="en-US" baseline="30000" dirty="0"/>
              <a:t>2</a:t>
            </a:r>
            <a:r>
              <a:rPr lang="en-US" dirty="0"/>
              <a:t>&lt;1.00, p&gt;0.50</a:t>
            </a:r>
          </a:p>
        </p:txBody>
      </p:sp>
    </p:spTree>
    <p:extLst>
      <p:ext uri="{BB962C8B-B14F-4D97-AF65-F5344CB8AC3E}">
        <p14:creationId xmlns:p14="http://schemas.microsoft.com/office/powerpoint/2010/main" val="12014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t>Children’s preference</a:t>
            </a:r>
          </a:p>
        </p:txBody>
      </p:sp>
      <p:sp>
        <p:nvSpPr>
          <p:cNvPr id="8195" name="Rectangle 6"/>
          <p:cNvSpPr>
            <a:spLocks noGrp="1" noChangeArrowheads="1"/>
          </p:cNvSpPr>
          <p:nvPr>
            <p:ph type="body" sz="half" idx="2"/>
          </p:nvPr>
        </p:nvSpPr>
        <p:spPr>
          <a:xfrm>
            <a:off x="609600" y="4441371"/>
            <a:ext cx="10972800" cy="1684793"/>
          </a:xfrm>
        </p:spPr>
        <p:txBody>
          <a:bodyPr/>
          <a:lstStyle/>
          <a:p>
            <a:pPr>
              <a:lnSpc>
                <a:spcPct val="80000"/>
              </a:lnSpc>
            </a:pPr>
            <a:r>
              <a:rPr lang="en-US" sz="2400" dirty="0"/>
              <a:t>Average rate choosing the Lavender dress is 21/30 = 0.70</a:t>
            </a:r>
          </a:p>
          <a:p>
            <a:pPr lvl="1">
              <a:lnSpc>
                <a:spcPct val="80000"/>
              </a:lnSpc>
            </a:pPr>
            <a:r>
              <a:rPr lang="en-US" sz="2000" dirty="0"/>
              <a:t>Expected value (null hypothesis) = 10.5 Lavender, 4.5 Other</a:t>
            </a:r>
          </a:p>
          <a:p>
            <a:pPr>
              <a:lnSpc>
                <a:spcPct val="80000"/>
              </a:lnSpc>
            </a:pPr>
            <a:r>
              <a:rPr lang="en-US" sz="2400" dirty="0"/>
              <a:t>X</a:t>
            </a:r>
            <a:r>
              <a:rPr lang="en-US" sz="2400" baseline="30000" dirty="0"/>
              <a:t>2</a:t>
            </a:r>
            <a:r>
              <a:rPr lang="en-US" sz="2400" dirty="0"/>
              <a:t>=12.86, p&lt;0.001</a:t>
            </a:r>
          </a:p>
        </p:txBody>
      </p:sp>
      <p:graphicFrame>
        <p:nvGraphicFramePr>
          <p:cNvPr id="8255" name="Group 63"/>
          <p:cNvGraphicFramePr>
            <a:graphicFrameLocks noGrp="1"/>
          </p:cNvGraphicFramePr>
          <p:nvPr>
            <p:ph sz="half" idx="1"/>
            <p:extLst>
              <p:ext uri="{D42A27DB-BD31-4B8C-83A1-F6EECF244321}">
                <p14:modId xmlns:p14="http://schemas.microsoft.com/office/powerpoint/2010/main" val="776359916"/>
              </p:ext>
            </p:extLst>
          </p:nvPr>
        </p:nvGraphicFramePr>
        <p:xfrm>
          <a:off x="936172" y="1766455"/>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5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9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0998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a:bodyPr>
          <a:lstStyle/>
          <a:p>
            <a:pPr>
              <a:defRPr/>
            </a:pPr>
            <a:r>
              <a:rPr lang="en-US" sz="4000"/>
              <a:t>Do Adults and Children react differently?</a:t>
            </a:r>
          </a:p>
        </p:txBody>
      </p:sp>
      <p:sp>
        <p:nvSpPr>
          <p:cNvPr id="9219" name="Rectangle 5"/>
          <p:cNvSpPr>
            <a:spLocks noGrp="1" noChangeArrowheads="1"/>
          </p:cNvSpPr>
          <p:nvPr>
            <p:ph type="body" sz="half" idx="2"/>
          </p:nvPr>
        </p:nvSpPr>
        <p:spPr>
          <a:xfrm>
            <a:off x="983673" y="5064310"/>
            <a:ext cx="8229600" cy="990602"/>
          </a:xfrm>
        </p:spPr>
        <p:txBody>
          <a:bodyPr/>
          <a:lstStyle/>
          <a:p>
            <a:r>
              <a:rPr lang="en-US" dirty="0"/>
              <a:t>X</a:t>
            </a:r>
            <a:r>
              <a:rPr lang="en-US" baseline="30000" dirty="0"/>
              <a:t>2</a:t>
            </a:r>
            <a:r>
              <a:rPr lang="en-US" dirty="0"/>
              <a:t>=7.02, p&lt;0.01 </a:t>
            </a:r>
          </a:p>
        </p:txBody>
      </p:sp>
      <p:graphicFrame>
        <p:nvGraphicFramePr>
          <p:cNvPr id="10323" name="Group 83"/>
          <p:cNvGraphicFramePr>
            <a:graphicFrameLocks noGrp="1"/>
          </p:cNvGraphicFramePr>
          <p:nvPr>
            <p:ph sz="half" idx="1"/>
            <p:extLst>
              <p:ext uri="{D42A27DB-BD31-4B8C-83A1-F6EECF244321}">
                <p14:modId xmlns:p14="http://schemas.microsoft.com/office/powerpoint/2010/main" val="3718420643"/>
              </p:ext>
            </p:extLst>
          </p:nvPr>
        </p:nvGraphicFramePr>
        <p:xfrm>
          <a:off x="841169" y="1417638"/>
          <a:ext cx="8229600" cy="3352800"/>
        </p:xfrm>
        <a:graphic>
          <a:graphicData uri="http://schemas.openxmlformats.org/drawingml/2006/table">
            <a:tbl>
              <a:tblPr/>
              <a:tblGrid>
                <a:gridCol w="2809875">
                  <a:extLst>
                    <a:ext uri="{9D8B030D-6E8A-4147-A177-3AD203B41FA5}">
                      <a16:colId xmlns:a16="http://schemas.microsoft.com/office/drawing/2014/main" val="20000"/>
                    </a:ext>
                  </a:extLst>
                </a:gridCol>
                <a:gridCol w="2709863">
                  <a:extLst>
                    <a:ext uri="{9D8B030D-6E8A-4147-A177-3AD203B41FA5}">
                      <a16:colId xmlns:a16="http://schemas.microsoft.com/office/drawing/2014/main" val="20001"/>
                    </a:ext>
                  </a:extLst>
                </a:gridCol>
                <a:gridCol w="2709862">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95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Wason Card Task</a:t>
            </a:r>
          </a:p>
        </p:txBody>
      </p:sp>
      <p:sp>
        <p:nvSpPr>
          <p:cNvPr id="21508"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A</a:t>
            </a:r>
          </a:p>
        </p:txBody>
      </p:sp>
      <p:sp>
        <p:nvSpPr>
          <p:cNvPr id="21509"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D</a:t>
            </a:r>
          </a:p>
        </p:txBody>
      </p:sp>
      <p:sp>
        <p:nvSpPr>
          <p:cNvPr id="21510"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4</a:t>
            </a:r>
          </a:p>
        </p:txBody>
      </p:sp>
      <p:sp>
        <p:nvSpPr>
          <p:cNvPr id="21511"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7</a:t>
            </a:r>
          </a:p>
        </p:txBody>
      </p:sp>
      <p:sp>
        <p:nvSpPr>
          <p:cNvPr id="21512" name="Text Box 8"/>
          <p:cNvSpPr txBox="1">
            <a:spLocks noChangeArrowheads="1"/>
          </p:cNvSpPr>
          <p:nvPr/>
        </p:nvSpPr>
        <p:spPr bwMode="auto">
          <a:xfrm>
            <a:off x="2514601" y="4495800"/>
            <a:ext cx="6950075" cy="1815882"/>
          </a:xfrm>
          <a:prstGeom prst="rect">
            <a:avLst/>
          </a:prstGeom>
          <a:noFill/>
          <a:ln w="9525">
            <a:noFill/>
            <a:miter lim="800000"/>
            <a:headEnd/>
            <a:tailEnd/>
          </a:ln>
          <a:effectLst/>
        </p:spPr>
        <p:txBody>
          <a:bodyPr>
            <a:spAutoFit/>
          </a:bodyPr>
          <a:lstStyle/>
          <a:p>
            <a:r>
              <a:rPr lang="en-US" sz="2800"/>
              <a:t>Hypothesis: If a card has a vowel on one side, then it has an even number on the other side.</a:t>
            </a:r>
          </a:p>
          <a:p>
            <a:endParaRPr lang="en-US" sz="2800"/>
          </a:p>
          <a:p>
            <a:r>
              <a:rPr lang="en-US" sz="2800"/>
              <a:t>Which cards do you turn over?</a:t>
            </a:r>
          </a:p>
        </p:txBody>
      </p:sp>
    </p:spTree>
    <p:extLst>
      <p:ext uri="{BB962C8B-B14F-4D97-AF65-F5344CB8AC3E}">
        <p14:creationId xmlns:p14="http://schemas.microsoft.com/office/powerpoint/2010/main" val="209465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D370-03E5-BA31-A0D8-3D627F9A843E}"/>
              </a:ext>
            </a:extLst>
          </p:cNvPr>
          <p:cNvSpPr>
            <a:spLocks noGrp="1"/>
          </p:cNvSpPr>
          <p:nvPr>
            <p:ph type="title"/>
          </p:nvPr>
        </p:nvSpPr>
        <p:spPr/>
        <p:txBody>
          <a:bodyPr/>
          <a:lstStyle/>
          <a:p>
            <a:r>
              <a:rPr lang="en-US" dirty="0"/>
              <a:t>For Wed 11/9</a:t>
            </a:r>
          </a:p>
        </p:txBody>
      </p:sp>
      <p:sp>
        <p:nvSpPr>
          <p:cNvPr id="3" name="Content Placeholder 2">
            <a:extLst>
              <a:ext uri="{FF2B5EF4-FFF2-40B4-BE49-F238E27FC236}">
                <a16:creationId xmlns:a16="http://schemas.microsoft.com/office/drawing/2014/main" id="{23992F6A-4F2F-5773-FC36-1A17A895ECD0}"/>
              </a:ext>
            </a:extLst>
          </p:cNvPr>
          <p:cNvSpPr>
            <a:spLocks noGrp="1"/>
          </p:cNvSpPr>
          <p:nvPr>
            <p:ph idx="1"/>
          </p:nvPr>
        </p:nvSpPr>
        <p:spPr/>
        <p:txBody>
          <a:bodyPr>
            <a:normAutofit/>
          </a:bodyPr>
          <a:lstStyle/>
          <a:p>
            <a:r>
              <a:rPr lang="en-US" sz="3200" dirty="0"/>
              <a:t>Cunningham (1989), Reading 7</a:t>
            </a:r>
          </a:p>
          <a:p>
            <a:pPr lvl="1"/>
            <a:r>
              <a:rPr lang="en-US" sz="2800" dirty="0"/>
              <a:t>Questions for class</a:t>
            </a:r>
          </a:p>
          <a:p>
            <a:pPr lvl="1"/>
            <a:endParaRPr lang="en-US" sz="2800" dirty="0"/>
          </a:p>
          <a:p>
            <a:r>
              <a:rPr lang="en-US" sz="3200" dirty="0"/>
              <a:t>Chapter 16 assignment</a:t>
            </a:r>
          </a:p>
          <a:p>
            <a:pPr marL="0" indent="0">
              <a:buNone/>
            </a:pPr>
            <a:endParaRPr lang="en-US" sz="3200" dirty="0"/>
          </a:p>
        </p:txBody>
      </p:sp>
    </p:spTree>
    <p:extLst>
      <p:ext uri="{BB962C8B-B14F-4D97-AF65-F5344CB8AC3E}">
        <p14:creationId xmlns:p14="http://schemas.microsoft.com/office/powerpoint/2010/main" val="187540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Bar Bouncer task</a:t>
            </a:r>
          </a:p>
        </p:txBody>
      </p:sp>
      <p:sp>
        <p:nvSpPr>
          <p:cNvPr id="7171"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Soda</a:t>
            </a:r>
          </a:p>
        </p:txBody>
      </p:sp>
      <p:sp>
        <p:nvSpPr>
          <p:cNvPr id="7172"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Beer</a:t>
            </a:r>
          </a:p>
        </p:txBody>
      </p:sp>
      <p:sp>
        <p:nvSpPr>
          <p:cNvPr id="7173"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16</a:t>
            </a:r>
          </a:p>
        </p:txBody>
      </p:sp>
      <p:sp>
        <p:nvSpPr>
          <p:cNvPr id="7174"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22</a:t>
            </a:r>
          </a:p>
        </p:txBody>
      </p:sp>
      <p:sp>
        <p:nvSpPr>
          <p:cNvPr id="7175" name="Text Box 8"/>
          <p:cNvSpPr txBox="1">
            <a:spLocks noChangeArrowheads="1"/>
          </p:cNvSpPr>
          <p:nvPr/>
        </p:nvSpPr>
        <p:spPr bwMode="auto">
          <a:xfrm>
            <a:off x="2514601" y="4495800"/>
            <a:ext cx="6950075" cy="1816100"/>
          </a:xfrm>
          <a:prstGeom prst="rect">
            <a:avLst/>
          </a:prstGeom>
          <a:noFill/>
          <a:ln w="9525">
            <a:noFill/>
            <a:miter lim="800000"/>
            <a:headEnd/>
            <a:tailEnd/>
          </a:ln>
        </p:spPr>
        <p:txBody>
          <a:bodyPr>
            <a:spAutoFit/>
          </a:bodyPr>
          <a:lstStyle/>
          <a:p>
            <a:r>
              <a:rPr lang="en-US" sz="2800">
                <a:latin typeface="Calibri" pitchFamily="34" charset="0"/>
              </a:rPr>
              <a:t>Hypothesis: If a person is drinking beer, they must be 21 years or older…</a:t>
            </a:r>
          </a:p>
          <a:p>
            <a:endParaRPr lang="en-US" sz="2800">
              <a:latin typeface="Calibri" pitchFamily="34" charset="0"/>
            </a:endParaRPr>
          </a:p>
          <a:p>
            <a:r>
              <a:rPr lang="en-US" sz="2800">
                <a:latin typeface="Calibri" pitchFamily="34" charset="0"/>
              </a:rPr>
              <a:t>Which cards do you turn over?</a:t>
            </a:r>
          </a:p>
        </p:txBody>
      </p:sp>
    </p:spTree>
    <p:extLst>
      <p:ext uri="{BB962C8B-B14F-4D97-AF65-F5344CB8AC3E}">
        <p14:creationId xmlns:p14="http://schemas.microsoft.com/office/powerpoint/2010/main" val="129165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Correlation example</a:t>
            </a:r>
          </a:p>
        </p:txBody>
      </p:sp>
      <p:sp>
        <p:nvSpPr>
          <p:cNvPr id="19459" name="Rectangle 3"/>
          <p:cNvSpPr>
            <a:spLocks noGrp="1" noChangeArrowheads="1"/>
          </p:cNvSpPr>
          <p:nvPr>
            <p:ph type="body" idx="1"/>
          </p:nvPr>
        </p:nvSpPr>
        <p:spPr/>
        <p:txBody>
          <a:bodyPr>
            <a:normAutofit/>
          </a:bodyPr>
          <a:lstStyle/>
          <a:p>
            <a:pPr eaLnBrk="1" hangingPunct="1"/>
            <a:r>
              <a:rPr lang="en-US" sz="3600" dirty="0"/>
              <a:t>How does watching TV affect vocabulary size?</a:t>
            </a:r>
          </a:p>
          <a:p>
            <a:pPr eaLnBrk="1" hangingPunct="1"/>
            <a:endParaRPr lang="en-US" sz="3600" dirty="0"/>
          </a:p>
          <a:p>
            <a:pPr eaLnBrk="1" hangingPunct="1"/>
            <a:r>
              <a:rPr lang="en-US" sz="3600" dirty="0"/>
              <a:t>Survey</a:t>
            </a:r>
          </a:p>
          <a:p>
            <a:pPr lvl="1" eaLnBrk="1" hangingPunct="1"/>
            <a:r>
              <a:rPr lang="en-US" sz="3200" dirty="0"/>
              <a:t>How many hours of TV do you watch each week?</a:t>
            </a:r>
          </a:p>
          <a:p>
            <a:pPr lvl="1" eaLnBrk="1" hangingPunct="1"/>
            <a:r>
              <a:rPr lang="en-US" sz="3200" dirty="0"/>
              <a:t>Measure of vocabulary size</a:t>
            </a:r>
          </a:p>
          <a:p>
            <a:pPr lvl="2" eaLnBrk="1" hangingPunct="1"/>
            <a:r>
              <a:rPr lang="en-US" sz="2800" dirty="0"/>
              <a:t>Verbal SAT or similar</a:t>
            </a:r>
          </a:p>
        </p:txBody>
      </p:sp>
    </p:spTree>
    <p:extLst>
      <p:ext uri="{BB962C8B-B14F-4D97-AF65-F5344CB8AC3E}">
        <p14:creationId xmlns:p14="http://schemas.microsoft.com/office/powerpoint/2010/main" val="316819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en-US"/>
          </a:p>
        </p:txBody>
      </p:sp>
      <p:sp>
        <p:nvSpPr>
          <p:cNvPr id="1028" name="Rectangle 3"/>
          <p:cNvSpPr>
            <a:spLocks noGrp="1" noChangeArrowheads="1"/>
          </p:cNvSpPr>
          <p:nvPr>
            <p:ph type="body" sz="half" idx="1"/>
          </p:nvPr>
        </p:nvSpPr>
        <p:spPr/>
        <p:txBody>
          <a:bodyPr>
            <a:normAutofit/>
          </a:bodyPr>
          <a:lstStyle/>
          <a:p>
            <a:pPr eaLnBrk="1" hangingPunct="1"/>
            <a:r>
              <a:rPr lang="en-US" sz="3600" dirty="0"/>
              <a:t>A significant positive correlation was found between hours of TV viewing and vocabulary, </a:t>
            </a:r>
            <a:r>
              <a:rPr lang="en-US" sz="3600" i="1" dirty="0"/>
              <a:t>r</a:t>
            </a:r>
            <a:r>
              <a:rPr lang="en-US" sz="3600" dirty="0"/>
              <a:t> = 0.62 </a:t>
            </a:r>
          </a:p>
        </p:txBody>
      </p:sp>
      <p:graphicFrame>
        <p:nvGraphicFramePr>
          <p:cNvPr id="1026" name="Object 5"/>
          <p:cNvGraphicFramePr>
            <a:graphicFrameLocks noGrp="1" noChangeAspect="1"/>
          </p:cNvGraphicFramePr>
          <p:nvPr>
            <p:ph sz="quarter" idx="2"/>
            <p:extLst>
              <p:ext uri="{D42A27DB-BD31-4B8C-83A1-F6EECF244321}">
                <p14:modId xmlns:p14="http://schemas.microsoft.com/office/powerpoint/2010/main" val="222494779"/>
              </p:ext>
            </p:extLst>
          </p:nvPr>
        </p:nvGraphicFramePr>
        <p:xfrm>
          <a:off x="6991350" y="1639889"/>
          <a:ext cx="4572000" cy="4009572"/>
        </p:xfrm>
        <a:graphic>
          <a:graphicData uri="http://schemas.openxmlformats.org/presentationml/2006/ole">
            <mc:AlternateContent xmlns:mc="http://schemas.openxmlformats.org/markup-compatibility/2006">
              <mc:Choice xmlns:v="urn:schemas-microsoft-com:vml" Requires="v">
                <p:oleObj name="Chart" r:id="rId3" imgW="2400220" imgH="2105045" progId="Excel.Chart.8">
                  <p:embed/>
                </p:oleObj>
              </mc:Choice>
              <mc:Fallback>
                <p:oleObj name="Chart" r:id="rId3" imgW="2400220" imgH="2105045" progId="Excel.Chart.8">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639889"/>
                        <a:ext cx="4572000" cy="4009572"/>
                      </a:xfrm>
                      <a:prstGeom prst="rect">
                        <a:avLst/>
                      </a:prstGeom>
                      <a:noFill/>
                    </p:spPr>
                  </p:pic>
                </p:oleObj>
              </mc:Fallback>
            </mc:AlternateContent>
          </a:graphicData>
        </a:graphic>
      </p:graphicFrame>
      <p:sp>
        <p:nvSpPr>
          <p:cNvPr id="1030" name="Text Box 6"/>
          <p:cNvSpPr txBox="1">
            <a:spLocks noChangeArrowheads="1"/>
          </p:cNvSpPr>
          <p:nvPr/>
        </p:nvSpPr>
        <p:spPr bwMode="auto">
          <a:xfrm rot="16200000">
            <a:off x="5878546" y="3468361"/>
            <a:ext cx="1856277" cy="369332"/>
          </a:xfrm>
          <a:prstGeom prst="rect">
            <a:avLst/>
          </a:prstGeom>
          <a:noFill/>
          <a:ln w="9525">
            <a:noFill/>
            <a:miter lim="800000"/>
            <a:headEnd/>
            <a:tailEnd/>
          </a:ln>
        </p:spPr>
        <p:txBody>
          <a:bodyPr wrap="none">
            <a:spAutoFit/>
          </a:bodyPr>
          <a:lstStyle/>
          <a:p>
            <a:r>
              <a:rPr lang="en-US" dirty="0"/>
              <a:t>Hours of TV/week</a:t>
            </a:r>
          </a:p>
        </p:txBody>
      </p:sp>
      <p:sp>
        <p:nvSpPr>
          <p:cNvPr id="1031" name="Text Box 7"/>
          <p:cNvSpPr txBox="1">
            <a:spLocks noChangeArrowheads="1"/>
          </p:cNvSpPr>
          <p:nvPr/>
        </p:nvSpPr>
        <p:spPr bwMode="auto">
          <a:xfrm>
            <a:off x="8716489" y="5666167"/>
            <a:ext cx="1624547" cy="369332"/>
          </a:xfrm>
          <a:prstGeom prst="rect">
            <a:avLst/>
          </a:prstGeom>
          <a:noFill/>
          <a:ln w="9525">
            <a:noFill/>
            <a:miter lim="800000"/>
            <a:headEnd/>
            <a:tailEnd/>
          </a:ln>
        </p:spPr>
        <p:txBody>
          <a:bodyPr wrap="none">
            <a:spAutoFit/>
          </a:bodyPr>
          <a:lstStyle/>
          <a:p>
            <a:r>
              <a:rPr lang="en-US" dirty="0"/>
              <a:t>Vocabulary size</a:t>
            </a:r>
          </a:p>
        </p:txBody>
      </p:sp>
    </p:spTree>
    <p:extLst>
      <p:ext uri="{BB962C8B-B14F-4D97-AF65-F5344CB8AC3E}">
        <p14:creationId xmlns:p14="http://schemas.microsoft.com/office/powerpoint/2010/main" val="284154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en-US"/>
          </a:p>
        </p:txBody>
      </p:sp>
      <p:sp>
        <p:nvSpPr>
          <p:cNvPr id="2052" name="Rectangle 3"/>
          <p:cNvSpPr>
            <a:spLocks noGrp="1" noChangeArrowheads="1"/>
          </p:cNvSpPr>
          <p:nvPr>
            <p:ph type="body" sz="half" idx="1"/>
          </p:nvPr>
        </p:nvSpPr>
        <p:spPr/>
        <p:txBody>
          <a:bodyPr>
            <a:normAutofit/>
          </a:bodyPr>
          <a:lstStyle/>
          <a:p>
            <a:pPr eaLnBrk="1" hangingPunct="1"/>
            <a:r>
              <a:rPr lang="en-US" sz="3600" dirty="0"/>
              <a:t>A significant negative correlation was found between hours of TV viewing and vocabulary, </a:t>
            </a:r>
            <a:r>
              <a:rPr lang="en-US" sz="3600" i="1" dirty="0"/>
              <a:t>r</a:t>
            </a:r>
            <a:r>
              <a:rPr lang="en-US" sz="3600" dirty="0"/>
              <a:t> = -0.54 </a:t>
            </a:r>
          </a:p>
        </p:txBody>
      </p:sp>
      <p:sp>
        <p:nvSpPr>
          <p:cNvPr id="2054" name="Text Box 5"/>
          <p:cNvSpPr txBox="1">
            <a:spLocks noChangeArrowheads="1"/>
          </p:cNvSpPr>
          <p:nvPr/>
        </p:nvSpPr>
        <p:spPr bwMode="auto">
          <a:xfrm rot="16200000">
            <a:off x="5782579" y="3506328"/>
            <a:ext cx="1856277" cy="369332"/>
          </a:xfrm>
          <a:prstGeom prst="rect">
            <a:avLst/>
          </a:prstGeom>
          <a:noFill/>
          <a:ln w="9525">
            <a:noFill/>
            <a:miter lim="800000"/>
            <a:headEnd/>
            <a:tailEnd/>
          </a:ln>
        </p:spPr>
        <p:txBody>
          <a:bodyPr wrap="none">
            <a:spAutoFit/>
          </a:bodyPr>
          <a:lstStyle/>
          <a:p>
            <a:r>
              <a:rPr lang="en-US" dirty="0"/>
              <a:t>Hours of TV/week</a:t>
            </a:r>
          </a:p>
        </p:txBody>
      </p:sp>
      <p:sp>
        <p:nvSpPr>
          <p:cNvPr id="2055" name="Text Box 6"/>
          <p:cNvSpPr txBox="1">
            <a:spLocks noChangeArrowheads="1"/>
          </p:cNvSpPr>
          <p:nvPr/>
        </p:nvSpPr>
        <p:spPr bwMode="auto">
          <a:xfrm>
            <a:off x="8394950" y="5595020"/>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2050" name="Object 7"/>
          <p:cNvGraphicFramePr>
            <a:graphicFrameLocks noGrp="1" noChangeAspect="1"/>
          </p:cNvGraphicFramePr>
          <p:nvPr>
            <p:ph sz="quarter" idx="2"/>
            <p:extLst>
              <p:ext uri="{D42A27DB-BD31-4B8C-83A1-F6EECF244321}">
                <p14:modId xmlns:p14="http://schemas.microsoft.com/office/powerpoint/2010/main" val="2834324142"/>
              </p:ext>
            </p:extLst>
          </p:nvPr>
        </p:nvGraphicFramePr>
        <p:xfrm>
          <a:off x="6921224" y="1748386"/>
          <a:ext cx="4572000" cy="3885218"/>
        </p:xfrm>
        <a:graphic>
          <a:graphicData uri="http://schemas.openxmlformats.org/presentationml/2006/ole">
            <mc:AlternateContent xmlns:mc="http://schemas.openxmlformats.org/markup-compatibility/2006">
              <mc:Choice xmlns:v="urn:schemas-microsoft-com:vml" Requires="v">
                <p:oleObj name="Chart" r:id="rId3" imgW="2219265" imgH="1885910" progId="Excel.Chart.8">
                  <p:embed/>
                </p:oleObj>
              </mc:Choice>
              <mc:Fallback>
                <p:oleObj name="Chart" r:id="rId3" imgW="2219265" imgH="1885910" progId="Excel.Chart.8">
                  <p:embed/>
                  <p:pic>
                    <p:nvPicPr>
                      <p:cNvPr id="2050" name="Object 7"/>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224" y="1748386"/>
                        <a:ext cx="4572000" cy="388521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512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a:p>
        </p:txBody>
      </p:sp>
      <p:sp>
        <p:nvSpPr>
          <p:cNvPr id="3076" name="Rectangle 3"/>
          <p:cNvSpPr>
            <a:spLocks noGrp="1" noChangeArrowheads="1"/>
          </p:cNvSpPr>
          <p:nvPr>
            <p:ph type="body" sz="half" idx="1"/>
          </p:nvPr>
        </p:nvSpPr>
        <p:spPr/>
        <p:txBody>
          <a:bodyPr>
            <a:normAutofit/>
          </a:bodyPr>
          <a:lstStyle/>
          <a:p>
            <a:pPr eaLnBrk="1" hangingPunct="1"/>
            <a:r>
              <a:rPr lang="en-US" sz="3600" dirty="0"/>
              <a:t>No correlation was found between hours of TV viewing and vocabulary,</a:t>
            </a:r>
            <a:br>
              <a:rPr lang="en-US" sz="3600" dirty="0"/>
            </a:br>
            <a:r>
              <a:rPr lang="en-US" sz="3600" i="1" dirty="0"/>
              <a:t>r</a:t>
            </a:r>
            <a:r>
              <a:rPr lang="en-US" sz="3600" dirty="0"/>
              <a:t> = .08.</a:t>
            </a:r>
          </a:p>
        </p:txBody>
      </p:sp>
      <p:sp>
        <p:nvSpPr>
          <p:cNvPr id="3077" name="Text Box 4"/>
          <p:cNvSpPr txBox="1">
            <a:spLocks noChangeArrowheads="1"/>
          </p:cNvSpPr>
          <p:nvPr/>
        </p:nvSpPr>
        <p:spPr bwMode="auto">
          <a:xfrm rot="16200000">
            <a:off x="5869725" y="3419997"/>
            <a:ext cx="1856277" cy="369332"/>
          </a:xfrm>
          <a:prstGeom prst="rect">
            <a:avLst/>
          </a:prstGeom>
          <a:noFill/>
          <a:ln w="9525">
            <a:noFill/>
            <a:miter lim="800000"/>
            <a:headEnd/>
            <a:tailEnd/>
          </a:ln>
        </p:spPr>
        <p:txBody>
          <a:bodyPr wrap="none">
            <a:spAutoFit/>
          </a:bodyPr>
          <a:lstStyle/>
          <a:p>
            <a:r>
              <a:rPr lang="en-US"/>
              <a:t>Hours of TV/week</a:t>
            </a:r>
          </a:p>
        </p:txBody>
      </p:sp>
      <p:sp>
        <p:nvSpPr>
          <p:cNvPr id="3078" name="Text Box 5"/>
          <p:cNvSpPr txBox="1">
            <a:spLocks noChangeArrowheads="1"/>
          </p:cNvSpPr>
          <p:nvPr/>
        </p:nvSpPr>
        <p:spPr bwMode="auto">
          <a:xfrm>
            <a:off x="8285688" y="5607024"/>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3074" name="Object 7"/>
          <p:cNvGraphicFramePr>
            <a:graphicFrameLocks noGrp="1" noChangeAspect="1"/>
          </p:cNvGraphicFramePr>
          <p:nvPr>
            <p:ph sz="quarter" idx="2"/>
            <p:extLst>
              <p:ext uri="{D42A27DB-BD31-4B8C-83A1-F6EECF244321}">
                <p14:modId xmlns:p14="http://schemas.microsoft.com/office/powerpoint/2010/main" val="105748702"/>
              </p:ext>
            </p:extLst>
          </p:nvPr>
        </p:nvGraphicFramePr>
        <p:xfrm>
          <a:off x="6997968" y="1532229"/>
          <a:ext cx="4199989" cy="4144870"/>
        </p:xfrm>
        <a:graphic>
          <a:graphicData uri="http://schemas.openxmlformats.org/presentationml/2006/ole">
            <mc:AlternateContent xmlns:mc="http://schemas.openxmlformats.org/markup-compatibility/2006">
              <mc:Choice xmlns:v="urn:schemas-microsoft-com:vml" Requires="v">
                <p:oleObj name="Chart" r:id="rId3" imgW="2123975" imgH="2095420" progId="Excel.Chart.8">
                  <p:embed/>
                </p:oleObj>
              </mc:Choice>
              <mc:Fallback>
                <p:oleObj name="Chart" r:id="rId3" imgW="2123975" imgH="2095420" progId="Excel.Chart.8">
                  <p:embed/>
                  <p:pic>
                    <p:nvPicPr>
                      <p:cNvPr id="3074"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968" y="1532229"/>
                        <a:ext cx="4199989" cy="4144870"/>
                      </a:xfrm>
                      <a:prstGeom prst="rect">
                        <a:avLst/>
                      </a:prstGeom>
                      <a:noFill/>
                    </p:spPr>
                  </p:pic>
                </p:oleObj>
              </mc:Fallback>
            </mc:AlternateContent>
          </a:graphicData>
        </a:graphic>
      </p:graphicFrame>
    </p:spTree>
    <p:extLst>
      <p:ext uri="{BB962C8B-B14F-4D97-AF65-F5344CB8AC3E}">
        <p14:creationId xmlns:p14="http://schemas.microsoft.com/office/powerpoint/2010/main" val="375673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24680F-6134-4A97-BD91-53E158F1805E}"/>
              </a:ext>
            </a:extLst>
          </p:cNvPr>
          <p:cNvSpPr>
            <a:spLocks noGrp="1"/>
          </p:cNvSpPr>
          <p:nvPr>
            <p:ph type="title"/>
          </p:nvPr>
        </p:nvSpPr>
        <p:spPr/>
        <p:txBody>
          <a:bodyPr/>
          <a:lstStyle/>
          <a:p>
            <a:r>
              <a:rPr lang="en-US" dirty="0"/>
              <a:t>Correlation analysis</a:t>
            </a:r>
          </a:p>
        </p:txBody>
      </p:sp>
      <p:sp>
        <p:nvSpPr>
          <p:cNvPr id="9" name="Content Placeholder 8">
            <a:extLst>
              <a:ext uri="{FF2B5EF4-FFF2-40B4-BE49-F238E27FC236}">
                <a16:creationId xmlns:a16="http://schemas.microsoft.com/office/drawing/2014/main" id="{36D8337B-AEF6-498F-A96F-41A831FE3602}"/>
              </a:ext>
            </a:extLst>
          </p:cNvPr>
          <p:cNvSpPr>
            <a:spLocks noGrp="1"/>
          </p:cNvSpPr>
          <p:nvPr>
            <p:ph idx="1"/>
          </p:nvPr>
        </p:nvSpPr>
        <p:spPr/>
        <p:txBody>
          <a:bodyPr>
            <a:normAutofit/>
          </a:bodyPr>
          <a:lstStyle/>
          <a:p>
            <a:r>
              <a:rPr lang="en-US" sz="3200" dirty="0"/>
              <a:t>Measure of association between two continuous variables</a:t>
            </a:r>
          </a:p>
          <a:p>
            <a:pPr lvl="1"/>
            <a:r>
              <a:rPr lang="en-US" sz="2800" dirty="0"/>
              <a:t>Range -1.0 to 1.0</a:t>
            </a:r>
          </a:p>
          <a:p>
            <a:pPr lvl="2"/>
            <a:r>
              <a:rPr lang="en-US" sz="2400" dirty="0"/>
              <a:t>Null hypothesis is zero</a:t>
            </a:r>
          </a:p>
          <a:p>
            <a:pPr lvl="2"/>
            <a:endParaRPr lang="en-US" sz="2400" dirty="0"/>
          </a:p>
          <a:p>
            <a:r>
              <a:rPr lang="en-US" sz="3200" dirty="0"/>
              <a:t>Most frequently done in non-experimental research</a:t>
            </a:r>
          </a:p>
          <a:p>
            <a:pPr lvl="1"/>
            <a:r>
              <a:rPr lang="en-US" sz="2800" dirty="0"/>
              <a:t>Correlation does not imply causation</a:t>
            </a:r>
          </a:p>
          <a:p>
            <a:pPr lvl="2"/>
            <a:r>
              <a:rPr lang="en-US" sz="2400" dirty="0"/>
              <a:t>But also does not guarantee not being causal</a:t>
            </a:r>
          </a:p>
          <a:p>
            <a:pPr lvl="1"/>
            <a:r>
              <a:rPr lang="en-US" sz="2800" dirty="0"/>
              <a:t>Alternate hypotheses: Y -&gt; X, Z -&gt; (X, Y)</a:t>
            </a:r>
          </a:p>
        </p:txBody>
      </p:sp>
    </p:spTree>
    <p:extLst>
      <p:ext uri="{BB962C8B-B14F-4D97-AF65-F5344CB8AC3E}">
        <p14:creationId xmlns:p14="http://schemas.microsoft.com/office/powerpoint/2010/main" val="241113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F016-3F9F-435E-DC65-ED990E1BAF34}"/>
              </a:ext>
            </a:extLst>
          </p:cNvPr>
          <p:cNvSpPr>
            <a:spLocks noGrp="1"/>
          </p:cNvSpPr>
          <p:nvPr>
            <p:ph type="title"/>
          </p:nvPr>
        </p:nvSpPr>
        <p:spPr/>
        <p:txBody>
          <a:bodyPr/>
          <a:lstStyle/>
          <a:p>
            <a:r>
              <a:rPr lang="en-US" dirty="0"/>
              <a:t>Related analyses</a:t>
            </a:r>
          </a:p>
        </p:txBody>
      </p:sp>
      <p:sp>
        <p:nvSpPr>
          <p:cNvPr id="3" name="Content Placeholder 2">
            <a:extLst>
              <a:ext uri="{FF2B5EF4-FFF2-40B4-BE49-F238E27FC236}">
                <a16:creationId xmlns:a16="http://schemas.microsoft.com/office/drawing/2014/main" id="{E83C6A88-0692-5DB9-1DE4-584300149F70}"/>
              </a:ext>
            </a:extLst>
          </p:cNvPr>
          <p:cNvSpPr>
            <a:spLocks noGrp="1"/>
          </p:cNvSpPr>
          <p:nvPr>
            <p:ph idx="1"/>
          </p:nvPr>
        </p:nvSpPr>
        <p:spPr/>
        <p:txBody>
          <a:bodyPr/>
          <a:lstStyle/>
          <a:p>
            <a:r>
              <a:rPr lang="en-US" dirty="0"/>
              <a:t>Spearman’s rank correlation</a:t>
            </a:r>
          </a:p>
          <a:p>
            <a:pPr lvl="1"/>
            <a:r>
              <a:rPr lang="en-US" dirty="0"/>
              <a:t>For unusual distributions</a:t>
            </a:r>
          </a:p>
          <a:p>
            <a:r>
              <a:rPr lang="en-US" dirty="0"/>
              <a:t>Regression</a:t>
            </a:r>
          </a:p>
          <a:p>
            <a:pPr lvl="1"/>
            <a:r>
              <a:rPr lang="en-US" dirty="0"/>
              <a:t>General linear modeling (GLM)</a:t>
            </a:r>
          </a:p>
          <a:p>
            <a:pPr lvl="1"/>
            <a:r>
              <a:rPr lang="en-US" dirty="0"/>
              <a:t>Percentage of variance accounted for: r</a:t>
            </a:r>
            <a:r>
              <a:rPr lang="en-US" baseline="30000" dirty="0"/>
              <a:t>2</a:t>
            </a:r>
          </a:p>
          <a:p>
            <a:pPr lvl="1"/>
            <a:r>
              <a:rPr lang="en-US" dirty="0"/>
              <a:t>ANCOVA</a:t>
            </a:r>
          </a:p>
          <a:p>
            <a:r>
              <a:rPr lang="en-US" dirty="0"/>
              <a:t>Multivariate techniques</a:t>
            </a:r>
          </a:p>
          <a:p>
            <a:pPr lvl="1"/>
            <a:r>
              <a:rPr lang="en-US" dirty="0"/>
              <a:t>Correlation matrices</a:t>
            </a:r>
          </a:p>
          <a:p>
            <a:pPr lvl="1"/>
            <a:r>
              <a:rPr lang="en-US" dirty="0"/>
              <a:t>Factor analysis</a:t>
            </a:r>
          </a:p>
          <a:p>
            <a:pPr lvl="1"/>
            <a:r>
              <a:rPr lang="en-US" dirty="0"/>
              <a:t>Structural equation modeling</a:t>
            </a:r>
          </a:p>
        </p:txBody>
      </p:sp>
    </p:spTree>
    <p:extLst>
      <p:ext uri="{BB962C8B-B14F-4D97-AF65-F5344CB8AC3E}">
        <p14:creationId xmlns:p14="http://schemas.microsoft.com/office/powerpoint/2010/main" val="354853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TotalTime>
  <Words>1039</Words>
  <Application>Microsoft Office PowerPoint</Application>
  <PresentationFormat>Widescreen</PresentationFormat>
  <Paragraphs>205</Paragraphs>
  <Slides>20</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Office Theme</vt:lpstr>
      <vt:lpstr>Chart</vt:lpstr>
      <vt:lpstr>205, Nov 7, Class 20</vt:lpstr>
      <vt:lpstr>Wason Card Task</vt:lpstr>
      <vt:lpstr>The Bar Bouncer task</vt:lpstr>
      <vt:lpstr>Correlation example</vt:lpstr>
      <vt:lpstr>PowerPoint Presentation</vt:lpstr>
      <vt:lpstr>PowerPoint Presentation</vt:lpstr>
      <vt:lpstr>PowerPoint Presentation</vt:lpstr>
      <vt:lpstr>Correlation analysis</vt:lpstr>
      <vt:lpstr>Related analyses</vt:lpstr>
      <vt:lpstr>Mum effect</vt:lpstr>
      <vt:lpstr>Chi2</vt:lpstr>
      <vt:lpstr>Contingency Table with Rates</vt:lpstr>
      <vt:lpstr>PowerPoint Presentation</vt:lpstr>
      <vt:lpstr>PowerPoint Presentation</vt:lpstr>
      <vt:lpstr>Chi2 Example Part 2</vt:lpstr>
      <vt:lpstr>A Science Fair’s Teachable Moment </vt:lpstr>
      <vt:lpstr>Adults’ preference</vt:lpstr>
      <vt:lpstr>Children’s preference</vt:lpstr>
      <vt:lpstr>Do Adults and Children react differently?</vt:lpstr>
      <vt:lpstr>For Wed 11/9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7, Class 20</dc:title>
  <dc:creator>Paul Reber</dc:creator>
  <cp:lastModifiedBy>Paul Reber</cp:lastModifiedBy>
  <cp:revision>7</cp:revision>
  <cp:lastPrinted>2022-11-07T18:58:41Z</cp:lastPrinted>
  <dcterms:created xsi:type="dcterms:W3CDTF">2022-11-06T00:06:01Z</dcterms:created>
  <dcterms:modified xsi:type="dcterms:W3CDTF">2022-11-07T19:03:17Z</dcterms:modified>
</cp:coreProperties>
</file>