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79" r:id="rId4"/>
    <p:sldId id="280" r:id="rId5"/>
    <p:sldId id="281" r:id="rId6"/>
    <p:sldId id="257" r:id="rId7"/>
    <p:sldId id="813" r:id="rId8"/>
    <p:sldId id="814" r:id="rId9"/>
    <p:sldId id="811" r:id="rId10"/>
    <p:sldId id="815" r:id="rId11"/>
    <p:sldId id="816" r:id="rId12"/>
    <p:sldId id="817" r:id="rId13"/>
    <p:sldId id="819" r:id="rId14"/>
    <p:sldId id="820" r:id="rId15"/>
    <p:sldId id="822" r:id="rId16"/>
    <p:sldId id="82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63FA4-245C-4CE2-B064-C613E2D19E9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6CC22-7FFA-443E-B6BB-5F073391D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5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39B0F8-DE4F-4332-A049-AA9BC2D32F9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FF85F2-14E9-437D-8D60-16EFB84F323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4C18D7-E0B3-43D9-9B9E-4E92376361C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EEBEC8-B6E7-4970-BFDC-E5CBEF42974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CDED-D1B7-C08D-B1E2-A702D930C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7935B-27C4-488A-62FD-D110D94C0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7176-969C-B136-F256-7BC410AD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B535-F98B-4542-81A4-72C2AEC953C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FF40-CB82-7B15-81D7-52DFDBBE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816A-E2EF-6CC7-76BD-0B936864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E1FC-E902-4FA4-8E5C-08294819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9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C16D-0595-E7B1-2B1F-49ACB053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20441-C6C4-C0DD-7162-B61C4FE7D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0B1C-B2BF-235C-E440-9D5F3989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B535-F98B-4542-81A4-72C2AEC953C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9A85-5B9B-3FB4-0F8F-4F9659B1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C4A7-D0DC-072C-A5DE-440A6170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E1FC-E902-4FA4-8E5C-08294819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9CEB8-80B8-DB62-8A9F-243C6BF02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729D8-BB90-6819-AEFB-1AEA6FB66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CC04-B3D7-ADAB-6A62-DFA13F29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B535-F98B-4542-81A4-72C2AEC953C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D2C5-9B1B-E811-0697-00A71EB8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99464-DD7D-3BFC-A9AE-EA6BE245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E1FC-E902-4FA4-8E5C-08294819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7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B0AE8B-FB0A-49C5-92F1-9DF51FC22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8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888F-36DD-6D01-3AB3-BA2434CB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C4E2-C195-58B7-77B4-16855D703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EAF2-D0B2-F7DF-4077-794E090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B535-F98B-4542-81A4-72C2AEC953C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3BC3-AD80-E9BF-DAAF-574F9484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41D9-0933-59D1-482D-F5948A9B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E1FC-E902-4FA4-8E5C-08294819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7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8E19-6F44-0798-AC2E-5690C556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E0958-8746-D448-E17D-B30B0E81A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1979-E8F9-9392-C6ED-6CEEFE6F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B535-F98B-4542-81A4-72C2AEC953C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52331-0028-A094-6A09-4233C4D1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F617-9716-ADAC-EC39-6AB8E86C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E1FC-E902-4FA4-8E5C-08294819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1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B0E9-7E36-8948-0DFB-6A500FF2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E108-C5E9-0B31-C666-240906370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6868E-806F-00D1-596C-F02CC4281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EF92-465F-2C07-101D-701BE7AE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B535-F98B-4542-81A4-72C2AEC953C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32DAF-1C2A-DCD8-B1F0-A578FF8A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7A681-0E98-C9BD-6ABD-D1172B26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E1FC-E902-4FA4-8E5C-08294819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8B6-1250-82CB-8D2E-4D56E783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1725-40A1-75B6-3C63-3A3D18744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514F7-95FF-2626-9E14-C39162839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E8B02-E816-C684-2C7E-882F6B771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85DB5-D116-B366-1C16-6BC19D6F9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29820-0FBD-A631-FF8B-1410894D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B535-F98B-4542-81A4-72C2AEC953C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F9D8B-275B-0B31-D1A6-A111D80F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E1443-4548-6E0E-CBFC-8BE6DE89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E1FC-E902-4FA4-8E5C-08294819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C03F-4FE0-2A47-8C83-F2580E25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21F8C-A560-4AC6-4A11-B26BC569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B535-F98B-4542-81A4-72C2AEC953C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23BFF-FCD2-F0AA-3F49-89211C0E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FDBF8-1DF6-AFB2-BAD7-00BC722E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E1FC-E902-4FA4-8E5C-08294819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CA95A-F0D3-F31B-3AFC-37AA7FF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B535-F98B-4542-81A4-72C2AEC953C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5579F-B419-1960-616A-016F6287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4B540-9B26-2CE6-3728-41E9C2E6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E1FC-E902-4FA4-8E5C-08294819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8611-26FF-5966-000C-3A72A24B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B01D5-612D-AC33-EC2E-090B31AC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2CA54-9649-9A2F-2E99-83D4300D4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665F-94B8-A457-64F3-1206927A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B535-F98B-4542-81A4-72C2AEC953C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0EFB6-410E-6D3F-4CFA-D2937237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C0AE4-87A7-212A-1DC1-469F4DB1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E1FC-E902-4FA4-8E5C-08294819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6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909B-2686-E6DB-AA9F-ED5E6616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762AF-7D74-8AD9-C4F3-026D1A931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F840A-672B-3396-591C-39D23E6F7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22F2D-FB41-C567-50D7-5B2ECB69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B535-F98B-4542-81A4-72C2AEC953C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6162D-15C5-90AF-3F13-CC0BC628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2889A-44C0-8977-A191-CD7D8A13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E1FC-E902-4FA4-8E5C-08294819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0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B8DAF-CBD0-1169-C1BB-C2A1D31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1DFEB-8AD9-3A2F-2002-565E739B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DE4E3-3663-94E3-5D82-60D879B8D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B535-F98B-4542-81A4-72C2AEC953C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1680-7BA6-1D0C-3DB2-CA41D064D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30F26-E1D0-08AA-D5A7-379F0845B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E1FC-E902-4FA4-8E5C-08294819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2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A0ACD-3A5A-CA35-8141-6614EE24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205, Nov 14, Class 23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5755C-5778-0B25-9E8C-CAFDE6A7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Quasi-Experimental design</a:t>
            </a:r>
          </a:p>
          <a:p>
            <a:pPr lvl="1"/>
            <a:r>
              <a:rPr lang="en-US" dirty="0"/>
              <a:t>Field and Intervention research</a:t>
            </a:r>
          </a:p>
        </p:txBody>
      </p:sp>
    </p:spTree>
    <p:extLst>
      <p:ext uri="{BB962C8B-B14F-4D97-AF65-F5344CB8AC3E}">
        <p14:creationId xmlns:p14="http://schemas.microsoft.com/office/powerpoint/2010/main" val="301098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9D3A-9452-9A37-1918-C0DD2C9C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2970-A800-96A2-3AF6-DFEDF45A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Jaeggi</a:t>
            </a:r>
            <a:r>
              <a:rPr lang="en-US" dirty="0"/>
              <a:t> et al. (2008) reported an intervention that appeared to increase fluid intelligence</a:t>
            </a:r>
          </a:p>
          <a:p>
            <a:endParaRPr lang="en-US" dirty="0"/>
          </a:p>
          <a:p>
            <a:r>
              <a:rPr lang="en-US" dirty="0"/>
              <a:t>Basic science: fluid intelligence is supposed to be immutable</a:t>
            </a:r>
          </a:p>
          <a:p>
            <a:pPr lvl="1"/>
            <a:r>
              <a:rPr lang="en-US" dirty="0"/>
              <a:t>Some core cognitive abilities are traits</a:t>
            </a:r>
          </a:p>
          <a:p>
            <a:pPr lvl="1"/>
            <a:r>
              <a:rPr lang="en-US" dirty="0"/>
              <a:t>Unaffected by education, experience, environment</a:t>
            </a:r>
          </a:p>
          <a:p>
            <a:r>
              <a:rPr lang="en-US" dirty="0"/>
              <a:t>Applied science: “use it or lose it” in cognitive aging</a:t>
            </a:r>
          </a:p>
          <a:p>
            <a:pPr lvl="1"/>
            <a:r>
              <a:rPr lang="en-US" dirty="0"/>
              <a:t>Lifetime cognitive engagement predicts better aging</a:t>
            </a:r>
          </a:p>
          <a:p>
            <a:pPr lvl="1"/>
            <a:r>
              <a:rPr lang="en-US" dirty="0"/>
              <a:t>High levels of education, “occupational complexity”</a:t>
            </a:r>
          </a:p>
        </p:txBody>
      </p:sp>
    </p:spTree>
    <p:extLst>
      <p:ext uri="{BB962C8B-B14F-4D97-AF65-F5344CB8AC3E}">
        <p14:creationId xmlns:p14="http://schemas.microsoft.com/office/powerpoint/2010/main" val="188442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376F-0958-D095-5F57-9D7ED401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BF1E-55BA-0708-81D6-49D5323C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best control condition to the intervention?</a:t>
            </a:r>
          </a:p>
          <a:p>
            <a:pPr lvl="1"/>
            <a:r>
              <a:rPr lang="en-US" dirty="0"/>
              <a:t>Demand characteristics matter</a:t>
            </a:r>
          </a:p>
          <a:p>
            <a:r>
              <a:rPr lang="en-US" dirty="0"/>
              <a:t>What is the appropriate dependent variable?</a:t>
            </a:r>
          </a:p>
          <a:p>
            <a:pPr lvl="1"/>
            <a:r>
              <a:rPr lang="en-US" dirty="0"/>
              <a:t>Matrix-based IQ tests are not designed for this</a:t>
            </a:r>
          </a:p>
          <a:p>
            <a:r>
              <a:rPr lang="en-US" dirty="0"/>
              <a:t>Generalization across age</a:t>
            </a:r>
          </a:p>
          <a:p>
            <a:pPr lvl="1"/>
            <a:r>
              <a:rPr lang="en-US" dirty="0"/>
              <a:t>Undergraduates</a:t>
            </a:r>
          </a:p>
          <a:p>
            <a:pPr lvl="1"/>
            <a:r>
              <a:rPr lang="en-US" dirty="0"/>
              <a:t>Children</a:t>
            </a:r>
          </a:p>
          <a:p>
            <a:pPr lvl="1"/>
            <a:r>
              <a:rPr lang="en-US" dirty="0"/>
              <a:t>Older adults</a:t>
            </a:r>
          </a:p>
          <a:p>
            <a:r>
              <a:rPr lang="en-US" dirty="0"/>
              <a:t>Effect size estimates</a:t>
            </a:r>
          </a:p>
          <a:p>
            <a:pPr lvl="1"/>
            <a:r>
              <a:rPr lang="en-US" dirty="0"/>
              <a:t>0.8 -&gt; 0.2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8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A11-9CCF-4A04-351B-3594B1B9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051A-11F6-90CE-30EC-6FC0D42B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Lumosity Brain Training company</a:t>
            </a:r>
          </a:p>
          <a:p>
            <a:pPr lvl="1"/>
            <a:r>
              <a:rPr lang="en-US" dirty="0"/>
              <a:t>Licensed tasks</a:t>
            </a:r>
          </a:p>
          <a:p>
            <a:pPr lvl="1"/>
            <a:r>
              <a:rPr lang="en-US" dirty="0"/>
              <a:t>Funded efficacy research</a:t>
            </a:r>
          </a:p>
          <a:p>
            <a:pPr lvl="1"/>
            <a:r>
              <a:rPr lang="en-US" dirty="0"/>
              <a:t>Paid a large fine for misleading advertising</a:t>
            </a:r>
          </a:p>
          <a:p>
            <a:pPr lvl="1"/>
            <a:endParaRPr lang="en-US" dirty="0"/>
          </a:p>
          <a:p>
            <a:r>
              <a:rPr lang="en-US" dirty="0"/>
              <a:t>Brain training markets</a:t>
            </a:r>
          </a:p>
          <a:p>
            <a:pPr lvl="1"/>
            <a:r>
              <a:rPr lang="en-US" dirty="0"/>
              <a:t>Children with learning disabilities</a:t>
            </a:r>
          </a:p>
          <a:p>
            <a:pPr lvl="1"/>
            <a:r>
              <a:rPr lang="en-US" dirty="0"/>
              <a:t>Older adults and cognitive decline</a:t>
            </a:r>
          </a:p>
          <a:p>
            <a:pPr lvl="1"/>
            <a:endParaRPr lang="en-US" dirty="0"/>
          </a:p>
          <a:p>
            <a:r>
              <a:rPr lang="en-US" dirty="0"/>
              <a:t>Conflict of Interest concerns greatly heightened skepticism</a:t>
            </a:r>
          </a:p>
        </p:txBody>
      </p:sp>
    </p:spTree>
    <p:extLst>
      <p:ext uri="{BB962C8B-B14F-4D97-AF65-F5344CB8AC3E}">
        <p14:creationId xmlns:p14="http://schemas.microsoft.com/office/powerpoint/2010/main" val="112291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D3C4-55E8-5B7C-9D3D-3C9B3268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Owen et al. (2010)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F110-90E9-14DB-C224-F7B509AAB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Large-scale study failed to find effects</a:t>
            </a:r>
          </a:p>
          <a:p>
            <a:pPr lvl="1"/>
            <a:r>
              <a:rPr lang="en-US" dirty="0"/>
              <a:t>6 weeks of training</a:t>
            </a:r>
          </a:p>
          <a:p>
            <a:pPr lvl="1"/>
            <a:r>
              <a:rPr lang="en-US" dirty="0"/>
              <a:t>N = 11,430 online participants</a:t>
            </a:r>
          </a:p>
          <a:p>
            <a:pPr lvl="1"/>
            <a:endParaRPr lang="en-US" dirty="0"/>
          </a:p>
          <a:p>
            <a:r>
              <a:rPr lang="en-US" dirty="0"/>
              <a:t>Practice improved performance on trained tasks</a:t>
            </a:r>
          </a:p>
          <a:p>
            <a:pPr lvl="1"/>
            <a:r>
              <a:rPr lang="en-US" dirty="0"/>
              <a:t>Did not transfer to any general or untrained measures</a:t>
            </a:r>
          </a:p>
          <a:p>
            <a:pPr lvl="1"/>
            <a:endParaRPr lang="en-US" dirty="0"/>
          </a:p>
          <a:p>
            <a:r>
              <a:rPr lang="en-US" dirty="0"/>
              <a:t>Similar to many other training studies with null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16D90-8E6A-6A8B-A320-A5BFD772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34" y="177800"/>
            <a:ext cx="59340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100F-F24A-2F81-2D6B-82CC3452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Corbett et al. (2015)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4C54-E992-B624-B438-CB8E76EE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Adults &gt; 60</a:t>
            </a:r>
          </a:p>
          <a:p>
            <a:pPr lvl="1"/>
            <a:r>
              <a:rPr lang="en-US" dirty="0"/>
              <a:t>N = 2912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Reasoning based cognitive training improved performance on reasoning, working memory and verbal learning</a:t>
            </a:r>
          </a:p>
          <a:p>
            <a:pPr lvl="1"/>
            <a:r>
              <a:rPr lang="en-US" dirty="0"/>
              <a:t>Effect size 0.15 – 0.20 for ADL, VL</a:t>
            </a:r>
          </a:p>
          <a:p>
            <a:pPr lvl="1"/>
            <a:r>
              <a:rPr lang="en-US" dirty="0"/>
              <a:t>Effect size 0.30 for Reasoning 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5DED8-B802-A4FD-DAC3-D8284E8A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943" y="1590675"/>
            <a:ext cx="75152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0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44F1-962A-8A5A-070C-B93435B7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Childhood Developmental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AC50-8451-DB85-0141-BEC99FFF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mixed results and RCR issues</a:t>
            </a:r>
          </a:p>
          <a:p>
            <a:endParaRPr lang="en-US" dirty="0"/>
          </a:p>
          <a:p>
            <a:r>
              <a:rPr lang="en-US" dirty="0"/>
              <a:t>“Fast </a:t>
            </a:r>
            <a:r>
              <a:rPr lang="en-US" dirty="0" err="1"/>
              <a:t>ForWord</a:t>
            </a:r>
            <a:r>
              <a:rPr lang="en-US" dirty="0"/>
              <a:t>” result unable to be replicated, but still sold popularly</a:t>
            </a:r>
          </a:p>
          <a:p>
            <a:pPr lvl="1"/>
            <a:r>
              <a:rPr lang="en-US" dirty="0"/>
              <a:t>Auditory training of phonemes to improve reading</a:t>
            </a:r>
          </a:p>
          <a:p>
            <a:endParaRPr lang="en-US" dirty="0"/>
          </a:p>
          <a:p>
            <a:r>
              <a:rPr lang="en-US" dirty="0"/>
              <a:t>Interventions with LD children appear effective</a:t>
            </a:r>
          </a:p>
          <a:p>
            <a:pPr lvl="1"/>
            <a:r>
              <a:rPr lang="en-US" dirty="0"/>
              <a:t>Difficult to control maturation effects</a:t>
            </a:r>
          </a:p>
          <a:p>
            <a:pPr lvl="1"/>
            <a:r>
              <a:rPr lang="en-US" dirty="0"/>
              <a:t>Cognitive functions being trained improve with age, education</a:t>
            </a:r>
          </a:p>
          <a:p>
            <a:pPr lvl="1"/>
            <a:r>
              <a:rPr lang="en-US" dirty="0"/>
              <a:t>Smaller n’s in most studies</a:t>
            </a:r>
          </a:p>
        </p:txBody>
      </p:sp>
    </p:spTree>
    <p:extLst>
      <p:ext uri="{BB962C8B-B14F-4D97-AF65-F5344CB8AC3E}">
        <p14:creationId xmlns:p14="http://schemas.microsoft.com/office/powerpoint/2010/main" val="374015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5EAA-347D-C074-DEFB-3BAC572C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Training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6C48-9D96-357F-D759-AB3F8E65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“brain training” work?</a:t>
            </a:r>
          </a:p>
          <a:p>
            <a:pPr lvl="1"/>
            <a:r>
              <a:rPr lang="en-US" dirty="0"/>
              <a:t>Who’s asking?</a:t>
            </a:r>
          </a:p>
          <a:p>
            <a:pPr lvl="1"/>
            <a:r>
              <a:rPr lang="en-US" dirty="0"/>
              <a:t>Yes, for some populations and some outcomes</a:t>
            </a:r>
          </a:p>
          <a:p>
            <a:pPr lvl="1"/>
            <a:endParaRPr lang="en-US" dirty="0"/>
          </a:p>
          <a:p>
            <a:r>
              <a:rPr lang="en-US" dirty="0"/>
              <a:t>Illustrates many challenges of intervention research</a:t>
            </a:r>
          </a:p>
          <a:p>
            <a:pPr lvl="1"/>
            <a:r>
              <a:rPr lang="en-US" dirty="0"/>
              <a:t>What is the intended population and how are they sampled?</a:t>
            </a:r>
          </a:p>
          <a:p>
            <a:pPr lvl="1"/>
            <a:r>
              <a:rPr lang="en-US" dirty="0"/>
              <a:t>What is the dependent variable outcome measure?</a:t>
            </a:r>
          </a:p>
          <a:p>
            <a:pPr lvl="1"/>
            <a:r>
              <a:rPr lang="en-US" dirty="0"/>
              <a:t>How is the control task implemented?</a:t>
            </a:r>
          </a:p>
          <a:p>
            <a:pPr lvl="1"/>
            <a:r>
              <a:rPr lang="en-US" dirty="0"/>
              <a:t>How rigorous is the methodology?</a:t>
            </a:r>
          </a:p>
        </p:txBody>
      </p:sp>
    </p:spTree>
    <p:extLst>
      <p:ext uri="{BB962C8B-B14F-4D97-AF65-F5344CB8AC3E}">
        <p14:creationId xmlns:p14="http://schemas.microsoft.com/office/powerpoint/2010/main" val="4181518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99AF-A4F8-8BC8-A925-9127255F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Wed 11/16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0B3A-DCCF-AB82-401C-80AC5257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20: Development and Neuropsychology</a:t>
            </a:r>
          </a:p>
          <a:p>
            <a:endParaRPr lang="en-US" dirty="0"/>
          </a:p>
          <a:p>
            <a:r>
              <a:rPr lang="en-US" dirty="0"/>
              <a:t>Friday 11/18: Exam 2</a:t>
            </a:r>
          </a:p>
        </p:txBody>
      </p:sp>
    </p:spTree>
    <p:extLst>
      <p:ext uri="{BB962C8B-B14F-4D97-AF65-F5344CB8AC3E}">
        <p14:creationId xmlns:p14="http://schemas.microsoft.com/office/powerpoint/2010/main" val="136986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Science Fair’s Teachable Moment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science fair project done by an 8yo girl, “Does Skin Color Make a Difference?” (Boulder, Colorado)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2001 school science fair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School board panicked and censored the results for fear of “insensitivity”</a:t>
            </a:r>
          </a:p>
          <a:p>
            <a:pPr>
              <a:lnSpc>
                <a:spcPct val="90000"/>
              </a:lnSpc>
            </a:pPr>
            <a:r>
              <a:rPr lang="en-US" dirty="0"/>
              <a:t>Design: Two Barbie dolls, one white and one black.  One Barbie is wearing a lavender (preferred) dress.  The question is “which doll do you prefer?”</a:t>
            </a:r>
          </a:p>
          <a:p>
            <a:pPr>
              <a:lnSpc>
                <a:spcPct val="90000"/>
              </a:lnSpc>
            </a:pPr>
            <a:r>
              <a:rPr lang="en-US" dirty="0"/>
              <a:t>30 adults and children were asked.  Adults consistently preferred the lavender dress (e.g., 27 of 30 times).  </a:t>
            </a:r>
          </a:p>
          <a:p>
            <a:pPr>
              <a:lnSpc>
                <a:spcPct val="90000"/>
              </a:lnSpc>
            </a:pPr>
            <a:r>
              <a:rPr lang="en-US" dirty="0"/>
              <a:t>Among children, only 6 picked the lavender dress if the Black Barbie wore the dress.</a:t>
            </a:r>
          </a:p>
        </p:txBody>
      </p:sp>
    </p:spTree>
    <p:extLst>
      <p:ext uri="{BB962C8B-B14F-4D97-AF65-F5344CB8AC3E}">
        <p14:creationId xmlns:p14="http://schemas.microsoft.com/office/powerpoint/2010/main" val="80545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Adults’ preference</a:t>
            </a:r>
          </a:p>
        </p:txBody>
      </p:sp>
      <p:graphicFrame>
        <p:nvGraphicFramePr>
          <p:cNvPr id="4163" name="Group 67"/>
          <p:cNvGraphicFramePr>
            <a:graphicFrameLocks noGrp="1"/>
          </p:cNvGraphicFramePr>
          <p:nvPr>
            <p:ph sz="half" idx="1"/>
          </p:nvPr>
        </p:nvGraphicFramePr>
        <p:xfrm>
          <a:off x="1221180" y="1661160"/>
          <a:ext cx="8229600" cy="240792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Adults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Lavender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Black-Lavender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(.867)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(.133)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White-Lavender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(.933)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(.067)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89" name="Rectangle 69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607626"/>
            <a:ext cx="10972800" cy="1518538"/>
          </a:xfrm>
        </p:spPr>
        <p:txBody>
          <a:bodyPr/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&lt;1.00, p&gt;0.50</a:t>
            </a:r>
          </a:p>
        </p:txBody>
      </p:sp>
    </p:spTree>
    <p:extLst>
      <p:ext uri="{BB962C8B-B14F-4D97-AF65-F5344CB8AC3E}">
        <p14:creationId xmlns:p14="http://schemas.microsoft.com/office/powerpoint/2010/main" val="12014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Children’s preference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441371"/>
            <a:ext cx="10972800" cy="168479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Average rate choosing the Lavender dress is 21/30 = 0.70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Expected value (null hypothesis) = 10.5 Lavender, 4.5 Other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=12.86, p&lt;0.001</a:t>
            </a:r>
          </a:p>
        </p:txBody>
      </p:sp>
      <p:graphicFrame>
        <p:nvGraphicFramePr>
          <p:cNvPr id="8255" name="Group 63"/>
          <p:cNvGraphicFramePr>
            <a:graphicFrameLocks noGrp="1"/>
          </p:cNvGraphicFramePr>
          <p:nvPr>
            <p:ph sz="half" idx="1"/>
          </p:nvPr>
        </p:nvGraphicFramePr>
        <p:xfrm>
          <a:off x="936172" y="1766455"/>
          <a:ext cx="8229600" cy="240792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Children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Lavender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Black-Lavender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(.40)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(.60)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White-Lavender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(1.0)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(.00)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98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4000"/>
              <a:t>Do Adults and Children react differently?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83673" y="5064310"/>
            <a:ext cx="8229600" cy="990602"/>
          </a:xfrm>
        </p:spPr>
        <p:txBody>
          <a:bodyPr/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=7.02, p&lt;0.01 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sz="half" idx="1"/>
          </p:nvPr>
        </p:nvGraphicFramePr>
        <p:xfrm>
          <a:off x="841169" y="1417638"/>
          <a:ext cx="8229600" cy="3352800"/>
        </p:xfrm>
        <a:graphic>
          <a:graphicData uri="http://schemas.openxmlformats.org/drawingml/2006/table">
            <a:tbl>
              <a:tblPr/>
              <a:tblGrid>
                <a:gridCol w="280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Lavender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Adults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(.867)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(.133)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Children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(.40)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(.60)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(.633)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(.367)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52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16F5-C052-AE74-8E3C-72376465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Laptops in the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2EA4-2EE3-5604-19F2-EB46EB17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against</a:t>
            </a:r>
          </a:p>
          <a:p>
            <a:pPr lvl="1"/>
            <a:r>
              <a:rPr lang="en-US" dirty="0"/>
              <a:t>Distraction caused by multitasking (Sana et al. 2013)</a:t>
            </a:r>
          </a:p>
          <a:p>
            <a:pPr lvl="1"/>
            <a:r>
              <a:rPr lang="en-US" dirty="0"/>
              <a:t>Writing is better (Mueller &amp; Oppenheimer, 2014)</a:t>
            </a:r>
          </a:p>
          <a:p>
            <a:r>
              <a:rPr lang="en-US" dirty="0"/>
              <a:t>Methodological challenges</a:t>
            </a:r>
          </a:p>
          <a:p>
            <a:pPr lvl="1"/>
            <a:r>
              <a:rPr lang="en-US" dirty="0"/>
              <a:t>Grades are a problematic DV</a:t>
            </a:r>
          </a:p>
          <a:p>
            <a:pPr lvl="1"/>
            <a:r>
              <a:rPr lang="en-US" dirty="0"/>
              <a:t>Too many extraneous variables to control</a:t>
            </a:r>
          </a:p>
          <a:p>
            <a:r>
              <a:rPr lang="en-US" dirty="0"/>
              <a:t>External validity</a:t>
            </a:r>
          </a:p>
          <a:p>
            <a:pPr lvl="1"/>
            <a:r>
              <a:rPr lang="en-US" dirty="0"/>
              <a:t>Differences in students, teachers, material</a:t>
            </a:r>
          </a:p>
          <a:p>
            <a:pPr lvl="1"/>
            <a:r>
              <a:rPr lang="en-US" dirty="0"/>
              <a:t>Changes over time due to greater experience with technology?</a:t>
            </a:r>
          </a:p>
        </p:txBody>
      </p:sp>
    </p:spTree>
    <p:extLst>
      <p:ext uri="{BB962C8B-B14F-4D97-AF65-F5344CB8AC3E}">
        <p14:creationId xmlns:p14="http://schemas.microsoft.com/office/powerpoint/2010/main" val="168168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0376-8412-9804-DF3B-00D7C9B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intervention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4437-F3E7-B1DB-C562-C1C12F264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Targeted skill training</a:t>
            </a:r>
          </a:p>
          <a:p>
            <a:pPr lvl="1"/>
            <a:r>
              <a:rPr lang="en-US" dirty="0"/>
              <a:t>Shorter time course, 4-6 weeks</a:t>
            </a:r>
          </a:p>
          <a:p>
            <a:pPr lvl="1"/>
            <a:r>
              <a:rPr lang="en-US" dirty="0"/>
              <a:t>Large numbers of students, all getting identical content</a:t>
            </a:r>
          </a:p>
          <a:p>
            <a:pPr lvl="1"/>
            <a:endParaRPr lang="en-US" dirty="0"/>
          </a:p>
          <a:p>
            <a:r>
              <a:rPr lang="en-US" dirty="0"/>
              <a:t>Can memory theory be used to accelerate training?</a:t>
            </a:r>
          </a:p>
          <a:p>
            <a:pPr lvl="1"/>
            <a:r>
              <a:rPr lang="en-US" dirty="0"/>
              <a:t>Intervention to speed learning</a:t>
            </a:r>
          </a:p>
        </p:txBody>
      </p:sp>
    </p:spTree>
    <p:extLst>
      <p:ext uri="{BB962C8B-B14F-4D97-AF65-F5344CB8AC3E}">
        <p14:creationId xmlns:p14="http://schemas.microsoft.com/office/powerpoint/2010/main" val="162618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F34F6-A202-5E53-9E6A-231F740D4C85}"/>
              </a:ext>
            </a:extLst>
          </p:cNvPr>
          <p:cNvSpPr/>
          <p:nvPr/>
        </p:nvSpPr>
        <p:spPr bwMode="auto">
          <a:xfrm>
            <a:off x="6841637" y="2800068"/>
            <a:ext cx="1695172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No 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FD65CF-E299-65E8-0BD9-7520D6EB8991}"/>
              </a:ext>
            </a:extLst>
          </p:cNvPr>
          <p:cNvSpPr/>
          <p:nvPr/>
        </p:nvSpPr>
        <p:spPr bwMode="auto">
          <a:xfrm>
            <a:off x="2780742" y="3082262"/>
            <a:ext cx="838200" cy="1981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212F7-B92F-D881-E9C6-2DBC7D1B611B}"/>
              </a:ext>
            </a:extLst>
          </p:cNvPr>
          <p:cNvSpPr/>
          <p:nvPr/>
        </p:nvSpPr>
        <p:spPr bwMode="auto">
          <a:xfrm>
            <a:off x="4208669" y="2800068"/>
            <a:ext cx="1695172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3399"/>
                </a:solidFill>
                <a:latin typeface="Arial" charset="0"/>
              </a:rPr>
              <a:t>Intervention 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8C213-957D-4E2A-0DCB-6B630F932191}"/>
              </a:ext>
            </a:extLst>
          </p:cNvPr>
          <p:cNvSpPr/>
          <p:nvPr/>
        </p:nvSpPr>
        <p:spPr bwMode="auto">
          <a:xfrm>
            <a:off x="4208669" y="4464109"/>
            <a:ext cx="1695172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No training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F4A6F5-F055-936E-4919-AF12FAF965F8}"/>
              </a:ext>
            </a:extLst>
          </p:cNvPr>
          <p:cNvSpPr/>
          <p:nvPr/>
        </p:nvSpPr>
        <p:spPr bwMode="auto">
          <a:xfrm>
            <a:off x="6042446" y="2281472"/>
            <a:ext cx="381000" cy="33977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3399"/>
                </a:solidFill>
                <a:latin typeface="Arial" charset="0"/>
              </a:rPr>
              <a:t>Assessment - 1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D3732D-B217-3BF3-34F2-86CE64932D0D}"/>
              </a:ext>
            </a:extLst>
          </p:cNvPr>
          <p:cNvSpPr/>
          <p:nvPr/>
        </p:nvSpPr>
        <p:spPr bwMode="auto">
          <a:xfrm rot="21088868">
            <a:off x="3765748" y="3217031"/>
            <a:ext cx="381000" cy="26504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B58AD8F-537F-96FC-7BE4-587F804FBDD8}"/>
              </a:ext>
            </a:extLst>
          </p:cNvPr>
          <p:cNvSpPr/>
          <p:nvPr/>
        </p:nvSpPr>
        <p:spPr bwMode="auto">
          <a:xfrm rot="199713">
            <a:off x="3765748" y="4635633"/>
            <a:ext cx="381000" cy="26504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3399"/>
              </a:solidFill>
              <a:latin typeface="Arial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24B6BF-B603-F502-99EC-226B577A3C5A}"/>
              </a:ext>
            </a:extLst>
          </p:cNvPr>
          <p:cNvCxnSpPr>
            <a:cxnSpLocks/>
          </p:cNvCxnSpPr>
          <p:nvPr/>
        </p:nvCxnSpPr>
        <p:spPr bwMode="auto">
          <a:xfrm>
            <a:off x="2548370" y="4072862"/>
            <a:ext cx="12991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11D96-9796-D54F-BF55-24E5050A7998}"/>
              </a:ext>
            </a:extLst>
          </p:cNvPr>
          <p:cNvSpPr/>
          <p:nvPr/>
        </p:nvSpPr>
        <p:spPr>
          <a:xfrm>
            <a:off x="3314388" y="2331368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B69BD2-44DB-19DE-4CC5-B101AC151AB2}"/>
              </a:ext>
            </a:extLst>
          </p:cNvPr>
          <p:cNvSpPr/>
          <p:nvPr/>
        </p:nvSpPr>
        <p:spPr>
          <a:xfrm>
            <a:off x="3326409" y="4939999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4348D-6BAD-C83C-2EF4-EFA40AEB0CAF}"/>
              </a:ext>
            </a:extLst>
          </p:cNvPr>
          <p:cNvSpPr txBox="1"/>
          <p:nvPr/>
        </p:nvSpPr>
        <p:spPr>
          <a:xfrm>
            <a:off x="875970" y="3254698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assignment within a single  class, half students to “A” cohort and half to “B” cohort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C05804-9C5A-0C3C-08DE-9D2A31AA47B6}"/>
              </a:ext>
            </a:extLst>
          </p:cNvPr>
          <p:cNvSpPr/>
          <p:nvPr/>
        </p:nvSpPr>
        <p:spPr bwMode="auto">
          <a:xfrm>
            <a:off x="8709446" y="2266307"/>
            <a:ext cx="381000" cy="33790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3399"/>
                </a:solidFill>
                <a:latin typeface="Arial" charset="0"/>
              </a:rPr>
              <a:t>Assessment- 2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C169F-6ED9-01B5-E1D3-CF66F46F09C0}"/>
              </a:ext>
            </a:extLst>
          </p:cNvPr>
          <p:cNvSpPr txBox="1"/>
          <p:nvPr/>
        </p:nvSpPr>
        <p:spPr>
          <a:xfrm>
            <a:off x="3935678" y="1552673"/>
            <a:ext cx="317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1: A1 versus B1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A3BC02-03A2-37D8-E998-A81309CEC372}"/>
              </a:ext>
            </a:extLst>
          </p:cNvPr>
          <p:cNvSpPr txBox="1"/>
          <p:nvPr/>
        </p:nvSpPr>
        <p:spPr>
          <a:xfrm>
            <a:off x="4219321" y="6034433"/>
            <a:ext cx="52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2: B1 versus B2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1602E-F785-AE9B-2FEE-862149D08A46}"/>
              </a:ext>
            </a:extLst>
          </p:cNvPr>
          <p:cNvSpPr txBox="1"/>
          <p:nvPr/>
        </p:nvSpPr>
        <p:spPr>
          <a:xfrm>
            <a:off x="7212278" y="155267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3: A1 versus A2</a:t>
            </a:r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283DD5CF-D40D-E42A-6E3C-A26C5D128E5E}"/>
              </a:ext>
            </a:extLst>
          </p:cNvPr>
          <p:cNvSpPr/>
          <p:nvPr/>
        </p:nvSpPr>
        <p:spPr bwMode="auto">
          <a:xfrm>
            <a:off x="6457995" y="3660986"/>
            <a:ext cx="254474" cy="643037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DD347D55-6018-2044-B04B-0E535165393C}"/>
              </a:ext>
            </a:extLst>
          </p:cNvPr>
          <p:cNvSpPr/>
          <p:nvPr/>
        </p:nvSpPr>
        <p:spPr bwMode="auto">
          <a:xfrm rot="16200000">
            <a:off x="7752486" y="4341978"/>
            <a:ext cx="254474" cy="242144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BA40E1-1A24-A549-2D08-8114683CD8CB}"/>
              </a:ext>
            </a:extLst>
          </p:cNvPr>
          <p:cNvSpPr/>
          <p:nvPr/>
        </p:nvSpPr>
        <p:spPr bwMode="auto">
          <a:xfrm>
            <a:off x="6589089" y="3738471"/>
            <a:ext cx="630920" cy="45744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3399"/>
                </a:solidFill>
                <a:latin typeface="Arial" charset="0"/>
              </a:rPr>
              <a:t>T1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3562DE-6668-0D09-3100-825C7EBCB51F}"/>
              </a:ext>
            </a:extLst>
          </p:cNvPr>
          <p:cNvSpPr/>
          <p:nvPr/>
        </p:nvSpPr>
        <p:spPr bwMode="auto">
          <a:xfrm>
            <a:off x="7632923" y="5552699"/>
            <a:ext cx="646331" cy="45744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3399"/>
                </a:solidFill>
                <a:latin typeface="Arial" charset="0"/>
              </a:rPr>
              <a:t>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BEB149-68E7-8B3B-708F-51B78DE7196F}"/>
              </a:ext>
            </a:extLst>
          </p:cNvPr>
          <p:cNvSpPr/>
          <p:nvPr/>
        </p:nvSpPr>
        <p:spPr bwMode="auto">
          <a:xfrm>
            <a:off x="6451605" y="2281472"/>
            <a:ext cx="206667" cy="1342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3399"/>
                </a:solidFill>
                <a:latin typeface="Arial" charset="0"/>
              </a:rPr>
              <a:t>A1 Scores, Cohort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2F6CD8-FADC-34D1-EAD4-95A3732F78C9}"/>
              </a:ext>
            </a:extLst>
          </p:cNvPr>
          <p:cNvSpPr/>
          <p:nvPr/>
        </p:nvSpPr>
        <p:spPr bwMode="auto">
          <a:xfrm>
            <a:off x="6442891" y="4336436"/>
            <a:ext cx="206667" cy="1342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3399"/>
                </a:solidFill>
                <a:latin typeface="Arial" charset="0"/>
              </a:rPr>
              <a:t>B1 Scores, Cohort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27AFDC-CE4F-4561-EA99-F6F1DBAEFB63}"/>
              </a:ext>
            </a:extLst>
          </p:cNvPr>
          <p:cNvSpPr/>
          <p:nvPr/>
        </p:nvSpPr>
        <p:spPr bwMode="auto">
          <a:xfrm>
            <a:off x="9103771" y="2262315"/>
            <a:ext cx="206667" cy="1342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3399"/>
                </a:solidFill>
                <a:latin typeface="Arial" charset="0"/>
              </a:rPr>
              <a:t>A2 Scores, Cohort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9DEB15-882A-6508-CA7F-5F702ACD4E56}"/>
              </a:ext>
            </a:extLst>
          </p:cNvPr>
          <p:cNvSpPr/>
          <p:nvPr/>
        </p:nvSpPr>
        <p:spPr bwMode="auto">
          <a:xfrm>
            <a:off x="9095057" y="4317279"/>
            <a:ext cx="206667" cy="1342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3399"/>
                </a:solidFill>
                <a:latin typeface="Arial" charset="0"/>
              </a:rPr>
              <a:t>B2 Scores, Cohort 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DA7A58-BA3E-CD70-8CD3-8D6B5528F779}"/>
              </a:ext>
            </a:extLst>
          </p:cNvPr>
          <p:cNvSpPr/>
          <p:nvPr/>
        </p:nvSpPr>
        <p:spPr bwMode="auto">
          <a:xfrm>
            <a:off x="6841637" y="4464109"/>
            <a:ext cx="1695172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3399"/>
                </a:solidFill>
                <a:latin typeface="Arial" charset="0"/>
              </a:rPr>
              <a:t>Intervention training</a:t>
            </a:r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8F84ABDC-C5BF-0815-1AE7-540FD4428194}"/>
              </a:ext>
            </a:extLst>
          </p:cNvPr>
          <p:cNvSpPr/>
          <p:nvPr/>
        </p:nvSpPr>
        <p:spPr bwMode="auto">
          <a:xfrm rot="16200000">
            <a:off x="7759148" y="1157256"/>
            <a:ext cx="254474" cy="243477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BCE78C-522A-1F74-D598-4A85F0281382}"/>
              </a:ext>
            </a:extLst>
          </p:cNvPr>
          <p:cNvSpPr/>
          <p:nvPr/>
        </p:nvSpPr>
        <p:spPr bwMode="auto">
          <a:xfrm>
            <a:off x="7685309" y="2374640"/>
            <a:ext cx="631089" cy="45744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3399"/>
                </a:solidFill>
                <a:latin typeface="Arial" charset="0"/>
              </a:rPr>
              <a:t>T3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65855E69-7DE4-C015-9E5B-CF4FBCD8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Intervention Design</a:t>
            </a:r>
          </a:p>
        </p:txBody>
      </p:sp>
    </p:spTree>
    <p:extLst>
      <p:ext uri="{BB962C8B-B14F-4D97-AF65-F5344CB8AC3E}">
        <p14:creationId xmlns:p14="http://schemas.microsoft.com/office/powerpoint/2010/main" val="2948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784353-8B8F-4C90-8DC2-A33EE32EE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T1: A1 &gt; B1</a:t>
            </a:r>
          </a:p>
          <a:p>
            <a:pPr lvl="1"/>
            <a:r>
              <a:rPr lang="en-US" sz="2000" dirty="0"/>
              <a:t>Strongest evidence if successful</a:t>
            </a:r>
          </a:p>
          <a:p>
            <a:pPr lvl="2"/>
            <a:r>
              <a:rPr lang="en-US" sz="1800" dirty="0"/>
              <a:t>Cohort A is better at task performance because of training intervention</a:t>
            </a:r>
          </a:p>
          <a:p>
            <a:pPr lvl="1"/>
            <a:r>
              <a:rPr lang="en-US" sz="2000" dirty="0"/>
              <a:t>Weakest for statistical power</a:t>
            </a:r>
          </a:p>
          <a:p>
            <a:pPr lvl="2"/>
            <a:r>
              <a:rPr lang="en-US" sz="1800" dirty="0"/>
              <a:t>“Between-participants” design vulnerable to individual differences, variability due to measurement error</a:t>
            </a:r>
          </a:p>
          <a:p>
            <a:r>
              <a:rPr lang="en-US" sz="2400" dirty="0"/>
              <a:t>T2: B2 &gt; B1</a:t>
            </a:r>
          </a:p>
          <a:p>
            <a:pPr lvl="1"/>
            <a:r>
              <a:rPr lang="en-US" sz="2000" dirty="0"/>
              <a:t>Strongest statistical power</a:t>
            </a:r>
          </a:p>
          <a:p>
            <a:pPr lvl="2"/>
            <a:r>
              <a:rPr lang="en-US" sz="1800" dirty="0"/>
              <a:t>Each student is their own control</a:t>
            </a:r>
          </a:p>
          <a:p>
            <a:pPr lvl="1"/>
            <a:r>
              <a:rPr lang="en-US" sz="2000" dirty="0"/>
              <a:t>Inference that intervention caused improvement is weakened by other possible sources of learning between assessments</a:t>
            </a:r>
          </a:p>
          <a:p>
            <a:r>
              <a:rPr lang="en-US" sz="2400" dirty="0"/>
              <a:t>T3: A1 = A2</a:t>
            </a:r>
          </a:p>
          <a:p>
            <a:pPr lvl="1"/>
            <a:r>
              <a:rPr lang="en-US" sz="2000" dirty="0"/>
              <a:t>Demonstrates retention</a:t>
            </a:r>
          </a:p>
          <a:p>
            <a:pPr lvl="1"/>
            <a:r>
              <a:rPr lang="en-US" sz="2000" dirty="0"/>
              <a:t>Weak statistical test relies on no difference but still useful to document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3BB26-5983-40DF-9934-451C766F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</p:spTree>
    <p:extLst>
      <p:ext uri="{BB962C8B-B14F-4D97-AF65-F5344CB8AC3E}">
        <p14:creationId xmlns:p14="http://schemas.microsoft.com/office/powerpoint/2010/main" val="60941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879</Words>
  <Application>Microsoft Office PowerPoint</Application>
  <PresentationFormat>Widescreen</PresentationFormat>
  <Paragraphs>187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205, Nov 14, Class 23</vt:lpstr>
      <vt:lpstr>A Science Fair’s Teachable Moment </vt:lpstr>
      <vt:lpstr>Adults’ preference</vt:lpstr>
      <vt:lpstr>Children’s preference</vt:lpstr>
      <vt:lpstr>Do Adults and Children react differently?</vt:lpstr>
      <vt:lpstr>Laptops in the classroom</vt:lpstr>
      <vt:lpstr>Training intervention</vt:lpstr>
      <vt:lpstr>Crossover Intervention Design</vt:lpstr>
      <vt:lpstr>Contrasts</vt:lpstr>
      <vt:lpstr>Brain Training</vt:lpstr>
      <vt:lpstr>Methodological challenges</vt:lpstr>
      <vt:lpstr>RCR Problems</vt:lpstr>
      <vt:lpstr>Owen et al. (2010)</vt:lpstr>
      <vt:lpstr>Corbett et al. (2015)</vt:lpstr>
      <vt:lpstr>Childhood Developmental Studies</vt:lpstr>
      <vt:lpstr>Brain Training Summary</vt:lpstr>
      <vt:lpstr>For Wed 11/16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205, Nov 14, Class 23</dc:title>
  <dc:creator>Paul Reber</dc:creator>
  <cp:lastModifiedBy>Paul Reber</cp:lastModifiedBy>
  <cp:revision>4</cp:revision>
  <dcterms:created xsi:type="dcterms:W3CDTF">2022-11-14T15:40:57Z</dcterms:created>
  <dcterms:modified xsi:type="dcterms:W3CDTF">2022-11-14T18:09:01Z</dcterms:modified>
</cp:coreProperties>
</file>