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66" r:id="rId6"/>
    <p:sldId id="267" r:id="rId7"/>
    <p:sldId id="259" r:id="rId8"/>
    <p:sldId id="260" r:id="rId9"/>
    <p:sldId id="261" r:id="rId10"/>
    <p:sldId id="262" r:id="rId11"/>
    <p:sldId id="263" r:id="rId12"/>
    <p:sldId id="268" r:id="rId13"/>
    <p:sldId id="258" r:id="rId14"/>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p:cViewPr varScale="1">
        <p:scale>
          <a:sx n="81" d="100"/>
          <a:sy n="81" d="100"/>
        </p:scale>
        <p:origin x="90"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443AB-73A0-A94A-A723-FAA17E0895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003A35-5ACF-E64F-7F74-6D3E450529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0A17B7-5CA0-4046-4CCB-CA41DF9EB480}"/>
              </a:ext>
            </a:extLst>
          </p:cNvPr>
          <p:cNvSpPr>
            <a:spLocks noGrp="1"/>
          </p:cNvSpPr>
          <p:nvPr>
            <p:ph type="dt" sz="half" idx="10"/>
          </p:nvPr>
        </p:nvSpPr>
        <p:spPr/>
        <p:txBody>
          <a:bodyPr/>
          <a:lstStyle/>
          <a:p>
            <a:fld id="{8754FF63-69BA-4A64-B31F-EAFD5822C114}" type="datetimeFigureOut">
              <a:rPr lang="en-US" smtClean="0"/>
              <a:t>11/16/2022</a:t>
            </a:fld>
            <a:endParaRPr lang="en-US"/>
          </a:p>
        </p:txBody>
      </p:sp>
      <p:sp>
        <p:nvSpPr>
          <p:cNvPr id="5" name="Footer Placeholder 4">
            <a:extLst>
              <a:ext uri="{FF2B5EF4-FFF2-40B4-BE49-F238E27FC236}">
                <a16:creationId xmlns:a16="http://schemas.microsoft.com/office/drawing/2014/main" id="{483DD6C1-BDB8-31AC-EE26-37465302C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587CBE-878C-7FF7-32F6-24B6110ECB47}"/>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3838269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0B6F1-2D05-98D1-39E1-CC655198F8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FCCD91-3EE3-A007-B0E9-7B8581925C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066C49-3721-F329-31BD-CFC000AC2C15}"/>
              </a:ext>
            </a:extLst>
          </p:cNvPr>
          <p:cNvSpPr>
            <a:spLocks noGrp="1"/>
          </p:cNvSpPr>
          <p:nvPr>
            <p:ph type="dt" sz="half" idx="10"/>
          </p:nvPr>
        </p:nvSpPr>
        <p:spPr/>
        <p:txBody>
          <a:bodyPr/>
          <a:lstStyle/>
          <a:p>
            <a:fld id="{8754FF63-69BA-4A64-B31F-EAFD5822C114}" type="datetimeFigureOut">
              <a:rPr lang="en-US" smtClean="0"/>
              <a:t>11/16/2022</a:t>
            </a:fld>
            <a:endParaRPr lang="en-US"/>
          </a:p>
        </p:txBody>
      </p:sp>
      <p:sp>
        <p:nvSpPr>
          <p:cNvPr id="5" name="Footer Placeholder 4">
            <a:extLst>
              <a:ext uri="{FF2B5EF4-FFF2-40B4-BE49-F238E27FC236}">
                <a16:creationId xmlns:a16="http://schemas.microsoft.com/office/drawing/2014/main" id="{9EEB9599-64E9-D3EB-C508-3FB2DF3AF4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4703C8-7C07-BED7-43E4-E1B3A43CF9FE}"/>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3636915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474357-88D3-C6CC-2F54-185A3314A9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1DC57E-C185-E27E-6002-4C5E167D2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916D9D-3D47-AE1E-DAD9-D056C704BCE7}"/>
              </a:ext>
            </a:extLst>
          </p:cNvPr>
          <p:cNvSpPr>
            <a:spLocks noGrp="1"/>
          </p:cNvSpPr>
          <p:nvPr>
            <p:ph type="dt" sz="half" idx="10"/>
          </p:nvPr>
        </p:nvSpPr>
        <p:spPr/>
        <p:txBody>
          <a:bodyPr/>
          <a:lstStyle/>
          <a:p>
            <a:fld id="{8754FF63-69BA-4A64-B31F-EAFD5822C114}" type="datetimeFigureOut">
              <a:rPr lang="en-US" smtClean="0"/>
              <a:t>11/16/2022</a:t>
            </a:fld>
            <a:endParaRPr lang="en-US"/>
          </a:p>
        </p:txBody>
      </p:sp>
      <p:sp>
        <p:nvSpPr>
          <p:cNvPr id="5" name="Footer Placeholder 4">
            <a:extLst>
              <a:ext uri="{FF2B5EF4-FFF2-40B4-BE49-F238E27FC236}">
                <a16:creationId xmlns:a16="http://schemas.microsoft.com/office/drawing/2014/main" id="{7D03376D-962A-3715-C3DC-1B4F1AB4F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24A973-8A93-243D-059C-C85533D12160}"/>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3564588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CEEB-4E29-3C8A-01E8-D9F0C02A0A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8AAB26-482A-A067-7B39-FF929EA827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865E85-3F96-69C3-FE1E-B3B246C4B8BA}"/>
              </a:ext>
            </a:extLst>
          </p:cNvPr>
          <p:cNvSpPr>
            <a:spLocks noGrp="1"/>
          </p:cNvSpPr>
          <p:nvPr>
            <p:ph type="dt" sz="half" idx="10"/>
          </p:nvPr>
        </p:nvSpPr>
        <p:spPr/>
        <p:txBody>
          <a:bodyPr/>
          <a:lstStyle/>
          <a:p>
            <a:fld id="{8754FF63-69BA-4A64-B31F-EAFD5822C114}" type="datetimeFigureOut">
              <a:rPr lang="en-US" smtClean="0"/>
              <a:t>11/16/2022</a:t>
            </a:fld>
            <a:endParaRPr lang="en-US"/>
          </a:p>
        </p:txBody>
      </p:sp>
      <p:sp>
        <p:nvSpPr>
          <p:cNvPr id="5" name="Footer Placeholder 4">
            <a:extLst>
              <a:ext uri="{FF2B5EF4-FFF2-40B4-BE49-F238E27FC236}">
                <a16:creationId xmlns:a16="http://schemas.microsoft.com/office/drawing/2014/main" id="{B9FE8B60-772F-887E-9899-DB548C588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23BA9B-A9B8-5012-A872-6825080E4B99}"/>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2437795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04F5-42E1-F94B-3F1D-9B5F2DAA95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243743-DD9D-C83F-ACB0-21AC5EA3DD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7E5D0-FC34-0287-C001-0FFB0DC93CCF}"/>
              </a:ext>
            </a:extLst>
          </p:cNvPr>
          <p:cNvSpPr>
            <a:spLocks noGrp="1"/>
          </p:cNvSpPr>
          <p:nvPr>
            <p:ph type="dt" sz="half" idx="10"/>
          </p:nvPr>
        </p:nvSpPr>
        <p:spPr/>
        <p:txBody>
          <a:bodyPr/>
          <a:lstStyle/>
          <a:p>
            <a:fld id="{8754FF63-69BA-4A64-B31F-EAFD5822C114}" type="datetimeFigureOut">
              <a:rPr lang="en-US" smtClean="0"/>
              <a:t>11/16/2022</a:t>
            </a:fld>
            <a:endParaRPr lang="en-US"/>
          </a:p>
        </p:txBody>
      </p:sp>
      <p:sp>
        <p:nvSpPr>
          <p:cNvPr id="5" name="Footer Placeholder 4">
            <a:extLst>
              <a:ext uri="{FF2B5EF4-FFF2-40B4-BE49-F238E27FC236}">
                <a16:creationId xmlns:a16="http://schemas.microsoft.com/office/drawing/2014/main" id="{6572983F-6FE7-48AF-161E-EDA5074CD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69754E-AC9F-224C-39F6-7C37D3363A73}"/>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844903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A352A-671C-0DE9-5D37-2A0C19DDE2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65EFE1-6DE3-97B9-269F-379120BBD6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20A08F-31E1-FB44-B585-2500F6C7F9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0B3AB5-8628-B70F-906D-F1D06922CA19}"/>
              </a:ext>
            </a:extLst>
          </p:cNvPr>
          <p:cNvSpPr>
            <a:spLocks noGrp="1"/>
          </p:cNvSpPr>
          <p:nvPr>
            <p:ph type="dt" sz="half" idx="10"/>
          </p:nvPr>
        </p:nvSpPr>
        <p:spPr/>
        <p:txBody>
          <a:bodyPr/>
          <a:lstStyle/>
          <a:p>
            <a:fld id="{8754FF63-69BA-4A64-B31F-EAFD5822C114}" type="datetimeFigureOut">
              <a:rPr lang="en-US" smtClean="0"/>
              <a:t>11/16/2022</a:t>
            </a:fld>
            <a:endParaRPr lang="en-US"/>
          </a:p>
        </p:txBody>
      </p:sp>
      <p:sp>
        <p:nvSpPr>
          <p:cNvPr id="6" name="Footer Placeholder 5">
            <a:extLst>
              <a:ext uri="{FF2B5EF4-FFF2-40B4-BE49-F238E27FC236}">
                <a16:creationId xmlns:a16="http://schemas.microsoft.com/office/drawing/2014/main" id="{398C06A4-0AD5-6D9D-87EC-817B1AFC5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E2892-8DFF-6408-6EB3-E31DCCD1810A}"/>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755012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78B6F-15F2-6666-D5B9-04E262A2A4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A34047-0C77-197A-998C-0EF30950BF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201CC4-EA31-415A-CD75-5A2D6C3BA5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A89DEE-534A-C199-E40F-0A584EEB97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4E5EE7-7E93-D331-CD93-5A56C22AB4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857CEC-B483-F305-367C-A976A547AA28}"/>
              </a:ext>
            </a:extLst>
          </p:cNvPr>
          <p:cNvSpPr>
            <a:spLocks noGrp="1"/>
          </p:cNvSpPr>
          <p:nvPr>
            <p:ph type="dt" sz="half" idx="10"/>
          </p:nvPr>
        </p:nvSpPr>
        <p:spPr/>
        <p:txBody>
          <a:bodyPr/>
          <a:lstStyle/>
          <a:p>
            <a:fld id="{8754FF63-69BA-4A64-B31F-EAFD5822C114}" type="datetimeFigureOut">
              <a:rPr lang="en-US" smtClean="0"/>
              <a:t>11/16/2022</a:t>
            </a:fld>
            <a:endParaRPr lang="en-US"/>
          </a:p>
        </p:txBody>
      </p:sp>
      <p:sp>
        <p:nvSpPr>
          <p:cNvPr id="8" name="Footer Placeholder 7">
            <a:extLst>
              <a:ext uri="{FF2B5EF4-FFF2-40B4-BE49-F238E27FC236}">
                <a16:creationId xmlns:a16="http://schemas.microsoft.com/office/drawing/2014/main" id="{E7A0651B-96E4-5EE8-EA9F-2A784745A5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F65EB8-B36A-7388-2B3D-63A65D9303E4}"/>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992310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25FC8-A3FF-5F5F-A959-E897E8C0C8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315C91-0A36-F03A-9690-4EBA3C2BCA42}"/>
              </a:ext>
            </a:extLst>
          </p:cNvPr>
          <p:cNvSpPr>
            <a:spLocks noGrp="1"/>
          </p:cNvSpPr>
          <p:nvPr>
            <p:ph type="dt" sz="half" idx="10"/>
          </p:nvPr>
        </p:nvSpPr>
        <p:spPr/>
        <p:txBody>
          <a:bodyPr/>
          <a:lstStyle/>
          <a:p>
            <a:fld id="{8754FF63-69BA-4A64-B31F-EAFD5822C114}" type="datetimeFigureOut">
              <a:rPr lang="en-US" smtClean="0"/>
              <a:t>11/16/2022</a:t>
            </a:fld>
            <a:endParaRPr lang="en-US"/>
          </a:p>
        </p:txBody>
      </p:sp>
      <p:sp>
        <p:nvSpPr>
          <p:cNvPr id="4" name="Footer Placeholder 3">
            <a:extLst>
              <a:ext uri="{FF2B5EF4-FFF2-40B4-BE49-F238E27FC236}">
                <a16:creationId xmlns:a16="http://schemas.microsoft.com/office/drawing/2014/main" id="{EDB90EB2-8FD9-551C-441D-10E9F9317C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3B9382-291C-D1F4-18D6-DC18F2BDD15B}"/>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3926842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F1D376-A792-7F57-3AA4-BFE333BBDBD1}"/>
              </a:ext>
            </a:extLst>
          </p:cNvPr>
          <p:cNvSpPr>
            <a:spLocks noGrp="1"/>
          </p:cNvSpPr>
          <p:nvPr>
            <p:ph type="dt" sz="half" idx="10"/>
          </p:nvPr>
        </p:nvSpPr>
        <p:spPr/>
        <p:txBody>
          <a:bodyPr/>
          <a:lstStyle/>
          <a:p>
            <a:fld id="{8754FF63-69BA-4A64-B31F-EAFD5822C114}" type="datetimeFigureOut">
              <a:rPr lang="en-US" smtClean="0"/>
              <a:t>11/16/2022</a:t>
            </a:fld>
            <a:endParaRPr lang="en-US"/>
          </a:p>
        </p:txBody>
      </p:sp>
      <p:sp>
        <p:nvSpPr>
          <p:cNvPr id="3" name="Footer Placeholder 2">
            <a:extLst>
              <a:ext uri="{FF2B5EF4-FFF2-40B4-BE49-F238E27FC236}">
                <a16:creationId xmlns:a16="http://schemas.microsoft.com/office/drawing/2014/main" id="{79F03673-269A-A447-A78A-D3DF378995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C6FD4C-9266-5ACE-1904-FA9AD153AFB9}"/>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100509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DE55-FA4B-23BC-D99A-BD29B17370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0CF170-FE55-290F-60EA-B83B7F7B07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8EFB25-0978-74C3-B5B0-A10F482D72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BFFF1B-04D9-6FFF-7E01-8DF099AA57A3}"/>
              </a:ext>
            </a:extLst>
          </p:cNvPr>
          <p:cNvSpPr>
            <a:spLocks noGrp="1"/>
          </p:cNvSpPr>
          <p:nvPr>
            <p:ph type="dt" sz="half" idx="10"/>
          </p:nvPr>
        </p:nvSpPr>
        <p:spPr/>
        <p:txBody>
          <a:bodyPr/>
          <a:lstStyle/>
          <a:p>
            <a:fld id="{8754FF63-69BA-4A64-B31F-EAFD5822C114}" type="datetimeFigureOut">
              <a:rPr lang="en-US" smtClean="0"/>
              <a:t>11/16/2022</a:t>
            </a:fld>
            <a:endParaRPr lang="en-US"/>
          </a:p>
        </p:txBody>
      </p:sp>
      <p:sp>
        <p:nvSpPr>
          <p:cNvPr id="6" name="Footer Placeholder 5">
            <a:extLst>
              <a:ext uri="{FF2B5EF4-FFF2-40B4-BE49-F238E27FC236}">
                <a16:creationId xmlns:a16="http://schemas.microsoft.com/office/drawing/2014/main" id="{E9627AC3-7927-229B-B060-F96B3FBBB5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93979-1893-534E-6304-A8182073D230}"/>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3499959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3BA34-7CA2-D735-16DE-4D3E064800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AB0541-6A4E-7EDC-F546-860B1D19AE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F7BF36-4A44-FCC3-A912-5B37D851A6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113A5E-4913-C1EB-4F81-AA8923A61E3D}"/>
              </a:ext>
            </a:extLst>
          </p:cNvPr>
          <p:cNvSpPr>
            <a:spLocks noGrp="1"/>
          </p:cNvSpPr>
          <p:nvPr>
            <p:ph type="dt" sz="half" idx="10"/>
          </p:nvPr>
        </p:nvSpPr>
        <p:spPr/>
        <p:txBody>
          <a:bodyPr/>
          <a:lstStyle/>
          <a:p>
            <a:fld id="{8754FF63-69BA-4A64-B31F-EAFD5822C114}" type="datetimeFigureOut">
              <a:rPr lang="en-US" smtClean="0"/>
              <a:t>11/16/2022</a:t>
            </a:fld>
            <a:endParaRPr lang="en-US"/>
          </a:p>
        </p:txBody>
      </p:sp>
      <p:sp>
        <p:nvSpPr>
          <p:cNvPr id="6" name="Footer Placeholder 5">
            <a:extLst>
              <a:ext uri="{FF2B5EF4-FFF2-40B4-BE49-F238E27FC236}">
                <a16:creationId xmlns:a16="http://schemas.microsoft.com/office/drawing/2014/main" id="{697D2C96-91AE-212B-AC71-B610537CED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6EE9C9-697A-18CA-5374-180363DF5382}"/>
              </a:ext>
            </a:extLst>
          </p:cNvPr>
          <p:cNvSpPr>
            <a:spLocks noGrp="1"/>
          </p:cNvSpPr>
          <p:nvPr>
            <p:ph type="sldNum" sz="quarter" idx="12"/>
          </p:nvPr>
        </p:nvSpPr>
        <p:spPr/>
        <p:txBody>
          <a:bodyPr/>
          <a:lstStyle/>
          <a:p>
            <a:fld id="{E816FD79-944D-442F-81C6-F64CE314272E}" type="slidenum">
              <a:rPr lang="en-US" smtClean="0"/>
              <a:t>‹#›</a:t>
            </a:fld>
            <a:endParaRPr lang="en-US"/>
          </a:p>
        </p:txBody>
      </p:sp>
    </p:spTree>
    <p:extLst>
      <p:ext uri="{BB962C8B-B14F-4D97-AF65-F5344CB8AC3E}">
        <p14:creationId xmlns:p14="http://schemas.microsoft.com/office/powerpoint/2010/main" val="297528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505BFF-5C69-42E7-2101-B524709C6B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1F25E5-9BE8-B49B-137E-B1B4DF7843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9B7979-A535-6B28-A0CA-0163A72232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54FF63-69BA-4A64-B31F-EAFD5822C114}" type="datetimeFigureOut">
              <a:rPr lang="en-US" smtClean="0"/>
              <a:t>11/16/2022</a:t>
            </a:fld>
            <a:endParaRPr lang="en-US"/>
          </a:p>
        </p:txBody>
      </p:sp>
      <p:sp>
        <p:nvSpPr>
          <p:cNvPr id="5" name="Footer Placeholder 4">
            <a:extLst>
              <a:ext uri="{FF2B5EF4-FFF2-40B4-BE49-F238E27FC236}">
                <a16:creationId xmlns:a16="http://schemas.microsoft.com/office/drawing/2014/main" id="{D05663A1-1F8F-AC27-4905-515193EA04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6D7DD0-5CCA-AF51-9144-C054BDF7AE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6FD79-944D-442F-81C6-F64CE314272E}" type="slidenum">
              <a:rPr lang="en-US" smtClean="0"/>
              <a:t>‹#›</a:t>
            </a:fld>
            <a:endParaRPr lang="en-US"/>
          </a:p>
        </p:txBody>
      </p:sp>
    </p:spTree>
    <p:extLst>
      <p:ext uri="{BB962C8B-B14F-4D97-AF65-F5344CB8AC3E}">
        <p14:creationId xmlns:p14="http://schemas.microsoft.com/office/powerpoint/2010/main" val="594123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51F5AB-BA9A-F136-92E2-02B500272231}"/>
              </a:ext>
            </a:extLst>
          </p:cNvPr>
          <p:cNvSpPr>
            <a:spLocks noGrp="1"/>
          </p:cNvSpPr>
          <p:nvPr>
            <p:ph type="title"/>
          </p:nvPr>
        </p:nvSpPr>
        <p:spPr/>
        <p:txBody>
          <a:bodyPr/>
          <a:lstStyle/>
          <a:p>
            <a:r>
              <a:rPr lang="en-US" dirty="0"/>
              <a:t>205, Nov 16, Class 24</a:t>
            </a:r>
          </a:p>
        </p:txBody>
      </p:sp>
      <p:sp>
        <p:nvSpPr>
          <p:cNvPr id="5" name="Content Placeholder 4">
            <a:extLst>
              <a:ext uri="{FF2B5EF4-FFF2-40B4-BE49-F238E27FC236}">
                <a16:creationId xmlns:a16="http://schemas.microsoft.com/office/drawing/2014/main" id="{4F38B84E-C539-8B5B-52AD-E462224DFD28}"/>
              </a:ext>
            </a:extLst>
          </p:cNvPr>
          <p:cNvSpPr>
            <a:spLocks noGrp="1"/>
          </p:cNvSpPr>
          <p:nvPr>
            <p:ph idx="1"/>
          </p:nvPr>
        </p:nvSpPr>
        <p:spPr/>
        <p:txBody>
          <a:bodyPr/>
          <a:lstStyle/>
          <a:p>
            <a:r>
              <a:rPr lang="en-US" dirty="0"/>
              <a:t>Final project check-in</a:t>
            </a:r>
          </a:p>
          <a:p>
            <a:endParaRPr lang="en-US" dirty="0"/>
          </a:p>
          <a:p>
            <a:r>
              <a:rPr lang="en-US" dirty="0"/>
              <a:t>Development &amp; Neuropsychology</a:t>
            </a:r>
          </a:p>
          <a:p>
            <a:pPr lvl="1"/>
            <a:r>
              <a:rPr lang="en-US" dirty="0"/>
              <a:t>Lifespan development from infants to cognitive dysfunction in aging</a:t>
            </a:r>
          </a:p>
        </p:txBody>
      </p:sp>
    </p:spTree>
    <p:extLst>
      <p:ext uri="{BB962C8B-B14F-4D97-AF65-F5344CB8AC3E}">
        <p14:creationId xmlns:p14="http://schemas.microsoft.com/office/powerpoint/2010/main" val="1236994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BB60-F3AA-7390-793F-C89D19FDD133}"/>
              </a:ext>
            </a:extLst>
          </p:cNvPr>
          <p:cNvSpPr>
            <a:spLocks noGrp="1"/>
          </p:cNvSpPr>
          <p:nvPr>
            <p:ph type="title"/>
          </p:nvPr>
        </p:nvSpPr>
        <p:spPr/>
        <p:txBody>
          <a:bodyPr/>
          <a:lstStyle/>
          <a:p>
            <a:r>
              <a:rPr lang="en-US" dirty="0"/>
              <a:t>Case Studies</a:t>
            </a:r>
          </a:p>
        </p:txBody>
      </p:sp>
      <p:sp>
        <p:nvSpPr>
          <p:cNvPr id="3" name="Content Placeholder 2">
            <a:extLst>
              <a:ext uri="{FF2B5EF4-FFF2-40B4-BE49-F238E27FC236}">
                <a16:creationId xmlns:a16="http://schemas.microsoft.com/office/drawing/2014/main" id="{7BA49F6A-1E4A-8738-F1FC-DE3D586AF434}"/>
              </a:ext>
            </a:extLst>
          </p:cNvPr>
          <p:cNvSpPr>
            <a:spLocks noGrp="1"/>
          </p:cNvSpPr>
          <p:nvPr>
            <p:ph idx="1"/>
          </p:nvPr>
        </p:nvSpPr>
        <p:spPr/>
        <p:txBody>
          <a:bodyPr/>
          <a:lstStyle/>
          <a:p>
            <a:r>
              <a:rPr lang="en-US" dirty="0"/>
              <a:t>Auguste Deter</a:t>
            </a:r>
          </a:p>
          <a:p>
            <a:pPr lvl="1"/>
            <a:r>
              <a:rPr lang="en-US" dirty="0"/>
              <a:t>First characterization of Alzheimer’s disease</a:t>
            </a:r>
          </a:p>
          <a:p>
            <a:r>
              <a:rPr lang="en-US" dirty="0"/>
              <a:t>Solomon </a:t>
            </a:r>
            <a:r>
              <a:rPr lang="en-US" dirty="0" err="1"/>
              <a:t>Shereshevsky</a:t>
            </a:r>
            <a:r>
              <a:rPr lang="en-US" dirty="0"/>
              <a:t>, “S”</a:t>
            </a:r>
          </a:p>
          <a:p>
            <a:pPr lvl="1"/>
            <a:r>
              <a:rPr lang="en-US" dirty="0"/>
              <a:t>Luria’s subject in “Mind of a Mnemonist”</a:t>
            </a:r>
          </a:p>
          <a:p>
            <a:pPr lvl="1"/>
            <a:r>
              <a:rPr lang="en-US" dirty="0"/>
              <a:t>Extraordinary memory, personality problems</a:t>
            </a:r>
          </a:p>
          <a:p>
            <a:r>
              <a:rPr lang="en-US" dirty="0"/>
              <a:t>JP</a:t>
            </a:r>
          </a:p>
          <a:p>
            <a:pPr lvl="1"/>
            <a:r>
              <a:rPr lang="en-US" dirty="0"/>
              <a:t>Childhood prefrontal cortex damage and severe comportment problems</a:t>
            </a:r>
          </a:p>
          <a:p>
            <a:r>
              <a:rPr lang="en-US" dirty="0"/>
              <a:t>Henry </a:t>
            </a:r>
            <a:r>
              <a:rPr lang="en-US" dirty="0" err="1"/>
              <a:t>Molaison</a:t>
            </a:r>
            <a:r>
              <a:rPr lang="en-US" dirty="0"/>
              <a:t>, H.M.</a:t>
            </a:r>
          </a:p>
          <a:p>
            <a:pPr lvl="1"/>
            <a:r>
              <a:rPr lang="en-US" dirty="0"/>
              <a:t>Characterization is the foundation of modern memory systems</a:t>
            </a:r>
          </a:p>
        </p:txBody>
      </p:sp>
    </p:spTree>
    <p:extLst>
      <p:ext uri="{BB962C8B-B14F-4D97-AF65-F5344CB8AC3E}">
        <p14:creationId xmlns:p14="http://schemas.microsoft.com/office/powerpoint/2010/main" val="148735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34D1-1130-BB93-3603-D09CC462D841}"/>
              </a:ext>
            </a:extLst>
          </p:cNvPr>
          <p:cNvSpPr>
            <a:spLocks noGrp="1"/>
          </p:cNvSpPr>
          <p:nvPr>
            <p:ph type="title"/>
          </p:nvPr>
        </p:nvSpPr>
        <p:spPr/>
        <p:txBody>
          <a:bodyPr/>
          <a:lstStyle/>
          <a:p>
            <a:r>
              <a:rPr lang="en-US" dirty="0"/>
              <a:t>Patient EP</a:t>
            </a:r>
          </a:p>
        </p:txBody>
      </p:sp>
      <p:sp>
        <p:nvSpPr>
          <p:cNvPr id="3" name="Content Placeholder 2">
            <a:extLst>
              <a:ext uri="{FF2B5EF4-FFF2-40B4-BE49-F238E27FC236}">
                <a16:creationId xmlns:a16="http://schemas.microsoft.com/office/drawing/2014/main" id="{79818EF3-C117-B45C-88DE-D2F3519AE0DC}"/>
              </a:ext>
            </a:extLst>
          </p:cNvPr>
          <p:cNvSpPr>
            <a:spLocks noGrp="1"/>
          </p:cNvSpPr>
          <p:nvPr>
            <p:ph idx="1"/>
          </p:nvPr>
        </p:nvSpPr>
        <p:spPr/>
        <p:txBody>
          <a:bodyPr/>
          <a:lstStyle/>
          <a:p>
            <a:r>
              <a:rPr lang="en-US" dirty="0"/>
              <a:t>Anterograde amnesia similar to HM</a:t>
            </a:r>
          </a:p>
          <a:p>
            <a:pPr lvl="1"/>
            <a:r>
              <a:rPr lang="en-US" dirty="0"/>
              <a:t>Extensive bilateral medial temporal lobe damage due to encephalitis</a:t>
            </a:r>
          </a:p>
          <a:p>
            <a:pPr lvl="1"/>
            <a:r>
              <a:rPr lang="en-US" dirty="0"/>
              <a:t>Extremely impaired memory</a:t>
            </a:r>
          </a:p>
          <a:p>
            <a:pPr lvl="1"/>
            <a:endParaRPr lang="en-US" dirty="0"/>
          </a:p>
          <a:p>
            <a:r>
              <a:rPr lang="en-US" dirty="0"/>
              <a:t>https://youtu.be/7Grh3PeEMIg?t=187</a:t>
            </a:r>
          </a:p>
        </p:txBody>
      </p:sp>
    </p:spTree>
    <p:extLst>
      <p:ext uri="{BB962C8B-B14F-4D97-AF65-F5344CB8AC3E}">
        <p14:creationId xmlns:p14="http://schemas.microsoft.com/office/powerpoint/2010/main" val="2014139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F79B3-201F-EE06-FC86-1216D61510D2}"/>
              </a:ext>
            </a:extLst>
          </p:cNvPr>
          <p:cNvSpPr>
            <a:spLocks noGrp="1"/>
          </p:cNvSpPr>
          <p:nvPr>
            <p:ph type="title"/>
          </p:nvPr>
        </p:nvSpPr>
        <p:spPr/>
        <p:txBody>
          <a:bodyPr/>
          <a:lstStyle/>
          <a:p>
            <a:r>
              <a:rPr lang="en-US" dirty="0"/>
              <a:t>Final project presentations</a:t>
            </a:r>
          </a:p>
        </p:txBody>
      </p:sp>
      <p:sp>
        <p:nvSpPr>
          <p:cNvPr id="3" name="Content Placeholder 2">
            <a:extLst>
              <a:ext uri="{FF2B5EF4-FFF2-40B4-BE49-F238E27FC236}">
                <a16:creationId xmlns:a16="http://schemas.microsoft.com/office/drawing/2014/main" id="{57A8A5E4-B292-600A-1B09-4929F9F59818}"/>
              </a:ext>
            </a:extLst>
          </p:cNvPr>
          <p:cNvSpPr>
            <a:spLocks noGrp="1"/>
          </p:cNvSpPr>
          <p:nvPr>
            <p:ph idx="1"/>
          </p:nvPr>
        </p:nvSpPr>
        <p:spPr/>
        <p:txBody>
          <a:bodyPr>
            <a:normAutofit/>
          </a:bodyPr>
          <a:lstStyle/>
          <a:p>
            <a:r>
              <a:rPr lang="en-US" dirty="0"/>
              <a:t>Organize like a paper</a:t>
            </a:r>
          </a:p>
          <a:p>
            <a:pPr lvl="1"/>
            <a:r>
              <a:rPr lang="en-US" dirty="0"/>
              <a:t>Introduction: background and motivation for hypothesis</a:t>
            </a:r>
          </a:p>
          <a:p>
            <a:pPr lvl="1"/>
            <a:r>
              <a:rPr lang="en-US" dirty="0"/>
              <a:t>Methods: specific operational definitions, DV measure, procedure</a:t>
            </a:r>
          </a:p>
          <a:p>
            <a:pPr lvl="1"/>
            <a:r>
              <a:rPr lang="en-US" dirty="0"/>
              <a:t>Results: hypothesized if data not yet available</a:t>
            </a:r>
          </a:p>
          <a:p>
            <a:pPr lvl="2"/>
            <a:r>
              <a:rPr lang="en-US" dirty="0"/>
              <a:t>Graph hypothetical 2x2 results showing interaction</a:t>
            </a:r>
          </a:p>
          <a:p>
            <a:pPr lvl="1"/>
            <a:r>
              <a:rPr lang="en-US" dirty="0"/>
              <a:t>Discussion: what will it mean if it works</a:t>
            </a:r>
          </a:p>
          <a:p>
            <a:endParaRPr lang="en-US" dirty="0"/>
          </a:p>
          <a:p>
            <a:r>
              <a:rPr lang="en-US" dirty="0"/>
              <a:t>Each group member can do one section</a:t>
            </a:r>
          </a:p>
          <a:p>
            <a:r>
              <a:rPr lang="en-US" dirty="0"/>
              <a:t>Aim for 10-12 minutes</a:t>
            </a:r>
          </a:p>
          <a:p>
            <a:pPr lvl="1"/>
            <a:r>
              <a:rPr lang="en-US" dirty="0"/>
              <a:t>3 groups/hour with questions</a:t>
            </a:r>
          </a:p>
        </p:txBody>
      </p:sp>
    </p:spTree>
    <p:extLst>
      <p:ext uri="{BB962C8B-B14F-4D97-AF65-F5344CB8AC3E}">
        <p14:creationId xmlns:p14="http://schemas.microsoft.com/office/powerpoint/2010/main" val="1143937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54B8-E872-5670-07C1-BBE8D373355E}"/>
              </a:ext>
            </a:extLst>
          </p:cNvPr>
          <p:cNvSpPr>
            <a:spLocks noGrp="1"/>
          </p:cNvSpPr>
          <p:nvPr>
            <p:ph type="title"/>
          </p:nvPr>
        </p:nvSpPr>
        <p:spPr/>
        <p:txBody>
          <a:bodyPr/>
          <a:lstStyle/>
          <a:p>
            <a:r>
              <a:rPr lang="en-US" dirty="0"/>
              <a:t>For Fri 11/18</a:t>
            </a:r>
          </a:p>
        </p:txBody>
      </p:sp>
      <p:sp>
        <p:nvSpPr>
          <p:cNvPr id="3" name="Content Placeholder 2">
            <a:extLst>
              <a:ext uri="{FF2B5EF4-FFF2-40B4-BE49-F238E27FC236}">
                <a16:creationId xmlns:a16="http://schemas.microsoft.com/office/drawing/2014/main" id="{7E750243-8FAA-9372-3F56-06E34DACE8D8}"/>
              </a:ext>
            </a:extLst>
          </p:cNvPr>
          <p:cNvSpPr>
            <a:spLocks noGrp="1"/>
          </p:cNvSpPr>
          <p:nvPr>
            <p:ph idx="1"/>
          </p:nvPr>
        </p:nvSpPr>
        <p:spPr/>
        <p:txBody>
          <a:bodyPr>
            <a:normAutofit/>
          </a:bodyPr>
          <a:lstStyle/>
          <a:p>
            <a:r>
              <a:rPr lang="en-US" dirty="0"/>
              <a:t>Second midterm exam</a:t>
            </a:r>
          </a:p>
          <a:p>
            <a:endParaRPr lang="en-US" dirty="0"/>
          </a:p>
          <a:p>
            <a:r>
              <a:rPr lang="en-US" dirty="0"/>
              <a:t>Presentation schedule for next week</a:t>
            </a:r>
          </a:p>
          <a:p>
            <a:pPr lvl="1"/>
            <a:r>
              <a:rPr lang="en-US" dirty="0"/>
              <a:t>Monday</a:t>
            </a:r>
          </a:p>
          <a:p>
            <a:pPr lvl="2"/>
            <a:r>
              <a:rPr lang="en-US" dirty="0"/>
              <a:t>Status and memory</a:t>
            </a:r>
          </a:p>
          <a:p>
            <a:pPr lvl="2"/>
            <a:r>
              <a:rPr lang="en-US" dirty="0"/>
              <a:t>Aggression priming</a:t>
            </a:r>
          </a:p>
          <a:p>
            <a:pPr lvl="2"/>
            <a:r>
              <a:rPr lang="en-US"/>
              <a:t>Face memory</a:t>
            </a:r>
            <a:endParaRPr lang="en-US" dirty="0"/>
          </a:p>
          <a:p>
            <a:pPr lvl="1"/>
            <a:r>
              <a:rPr lang="en-US" dirty="0"/>
              <a:t>Wednesday</a:t>
            </a:r>
          </a:p>
          <a:p>
            <a:pPr lvl="2"/>
            <a:r>
              <a:rPr lang="en-US" dirty="0"/>
              <a:t>Emotional priming and Stroop</a:t>
            </a:r>
          </a:p>
          <a:p>
            <a:pPr lvl="2"/>
            <a:r>
              <a:rPr lang="en-US" dirty="0"/>
              <a:t>Open-mindedness and Food</a:t>
            </a:r>
          </a:p>
          <a:p>
            <a:pPr lvl="2"/>
            <a:r>
              <a:rPr lang="en-US" dirty="0"/>
              <a:t>Fancy color names</a:t>
            </a:r>
          </a:p>
          <a:p>
            <a:pPr lvl="2"/>
            <a:endParaRPr lang="en-US" dirty="0"/>
          </a:p>
          <a:p>
            <a:pPr marL="457200" lvl="1" indent="0">
              <a:buNone/>
            </a:pPr>
            <a:endParaRPr lang="en-US" dirty="0"/>
          </a:p>
        </p:txBody>
      </p:sp>
    </p:spTree>
    <p:extLst>
      <p:ext uri="{BB962C8B-B14F-4D97-AF65-F5344CB8AC3E}">
        <p14:creationId xmlns:p14="http://schemas.microsoft.com/office/powerpoint/2010/main" val="2006597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1E406-EE1A-0CF2-4E3A-E99683A3CEB7}"/>
              </a:ext>
            </a:extLst>
          </p:cNvPr>
          <p:cNvSpPr>
            <a:spLocks noGrp="1"/>
          </p:cNvSpPr>
          <p:nvPr>
            <p:ph type="title"/>
          </p:nvPr>
        </p:nvSpPr>
        <p:spPr/>
        <p:txBody>
          <a:bodyPr/>
          <a:lstStyle/>
          <a:p>
            <a:r>
              <a:rPr lang="en-US" dirty="0"/>
              <a:t>Developmental Research with Infants</a:t>
            </a:r>
          </a:p>
        </p:txBody>
      </p:sp>
      <p:sp>
        <p:nvSpPr>
          <p:cNvPr id="3" name="Content Placeholder 2">
            <a:extLst>
              <a:ext uri="{FF2B5EF4-FFF2-40B4-BE49-F238E27FC236}">
                <a16:creationId xmlns:a16="http://schemas.microsoft.com/office/drawing/2014/main" id="{31A42F2E-EA46-45F9-8C44-C76FFEDA85D9}"/>
              </a:ext>
            </a:extLst>
          </p:cNvPr>
          <p:cNvSpPr>
            <a:spLocks noGrp="1"/>
          </p:cNvSpPr>
          <p:nvPr>
            <p:ph idx="1"/>
          </p:nvPr>
        </p:nvSpPr>
        <p:spPr/>
        <p:txBody>
          <a:bodyPr/>
          <a:lstStyle/>
          <a:p>
            <a:r>
              <a:rPr lang="en-US" dirty="0"/>
              <a:t>Preferential Looking Technique</a:t>
            </a:r>
          </a:p>
          <a:p>
            <a:pPr lvl="1"/>
            <a:r>
              <a:rPr lang="en-US" dirty="0"/>
              <a:t>Forced-choice preferential looking</a:t>
            </a:r>
          </a:p>
          <a:p>
            <a:pPr lvl="1"/>
            <a:r>
              <a:rPr lang="en-US" dirty="0"/>
              <a:t>Violations of expectation</a:t>
            </a:r>
          </a:p>
          <a:p>
            <a:pPr lvl="1"/>
            <a:endParaRPr lang="en-US" dirty="0"/>
          </a:p>
          <a:p>
            <a:r>
              <a:rPr lang="en-US" dirty="0"/>
              <a:t>Core Knowledge</a:t>
            </a:r>
          </a:p>
          <a:p>
            <a:pPr lvl="1"/>
            <a:r>
              <a:rPr lang="en-US" dirty="0"/>
              <a:t>Pre-wired knowledge of the world in infancy</a:t>
            </a:r>
          </a:p>
          <a:p>
            <a:pPr lvl="1"/>
            <a:r>
              <a:rPr lang="en-US" dirty="0"/>
              <a:t>Sensitivity to language structure</a:t>
            </a:r>
          </a:p>
          <a:p>
            <a:pPr lvl="1"/>
            <a:r>
              <a:rPr lang="en-US" dirty="0"/>
              <a:t>Awareness of visual objects, physics</a:t>
            </a:r>
          </a:p>
        </p:txBody>
      </p:sp>
    </p:spTree>
    <p:extLst>
      <p:ext uri="{BB962C8B-B14F-4D97-AF65-F5344CB8AC3E}">
        <p14:creationId xmlns:p14="http://schemas.microsoft.com/office/powerpoint/2010/main" val="3645326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6921-B063-5AF3-E790-FE539FB47F2C}"/>
              </a:ext>
            </a:extLst>
          </p:cNvPr>
          <p:cNvSpPr>
            <a:spLocks noGrp="1"/>
          </p:cNvSpPr>
          <p:nvPr>
            <p:ph type="title"/>
          </p:nvPr>
        </p:nvSpPr>
        <p:spPr/>
        <p:txBody>
          <a:bodyPr/>
          <a:lstStyle/>
          <a:p>
            <a:r>
              <a:rPr lang="en-US" dirty="0"/>
              <a:t>Numeracy example</a:t>
            </a:r>
          </a:p>
        </p:txBody>
      </p:sp>
      <p:sp>
        <p:nvSpPr>
          <p:cNvPr id="4" name="Content Placeholder 3">
            <a:extLst>
              <a:ext uri="{FF2B5EF4-FFF2-40B4-BE49-F238E27FC236}">
                <a16:creationId xmlns:a16="http://schemas.microsoft.com/office/drawing/2014/main" id="{6D065D93-F5D4-F100-48C2-9AFE3CCE8071}"/>
              </a:ext>
            </a:extLst>
          </p:cNvPr>
          <p:cNvSpPr>
            <a:spLocks noGrp="1"/>
          </p:cNvSpPr>
          <p:nvPr>
            <p:ph sz="half" idx="1"/>
          </p:nvPr>
        </p:nvSpPr>
        <p:spPr/>
        <p:txBody>
          <a:bodyPr>
            <a:normAutofit lnSpcReduction="10000"/>
          </a:bodyPr>
          <a:lstStyle/>
          <a:p>
            <a:r>
              <a:rPr lang="en-US" dirty="0"/>
              <a:t>Infant seated on parent’s lap facing the stage</a:t>
            </a:r>
          </a:p>
          <a:p>
            <a:pPr lvl="1"/>
            <a:r>
              <a:rPr lang="en-US" dirty="0"/>
              <a:t>20 3-5m old infants (of 36)</a:t>
            </a:r>
          </a:p>
          <a:p>
            <a:r>
              <a:rPr lang="en-US" dirty="0"/>
              <a:t>Experimenter waited until the infant looked at the display for 5s, then the display was occluded and additional objects introduced, then scene revealed</a:t>
            </a:r>
          </a:p>
          <a:p>
            <a:r>
              <a:rPr lang="en-US" dirty="0"/>
              <a:t>Two independent coders analyzed video recording of infant gaze</a:t>
            </a:r>
          </a:p>
          <a:p>
            <a:endParaRPr lang="en-US" dirty="0"/>
          </a:p>
        </p:txBody>
      </p:sp>
      <p:pic>
        <p:nvPicPr>
          <p:cNvPr id="7" name="Content Placeholder 6">
            <a:extLst>
              <a:ext uri="{FF2B5EF4-FFF2-40B4-BE49-F238E27FC236}">
                <a16:creationId xmlns:a16="http://schemas.microsoft.com/office/drawing/2014/main" id="{809C96B9-956D-E280-1FD2-39C50E667DB2}"/>
              </a:ext>
            </a:extLst>
          </p:cNvPr>
          <p:cNvPicPr>
            <a:picLocks noGrp="1" noChangeAspect="1"/>
          </p:cNvPicPr>
          <p:nvPr>
            <p:ph sz="half" idx="2"/>
          </p:nvPr>
        </p:nvPicPr>
        <p:blipFill>
          <a:blip r:embed="rId2"/>
          <a:stretch>
            <a:fillRect/>
          </a:stretch>
        </p:blipFill>
        <p:spPr>
          <a:xfrm>
            <a:off x="6787971" y="365125"/>
            <a:ext cx="4352469" cy="6238868"/>
          </a:xfrm>
        </p:spPr>
      </p:pic>
    </p:spTree>
    <p:extLst>
      <p:ext uri="{BB962C8B-B14F-4D97-AF65-F5344CB8AC3E}">
        <p14:creationId xmlns:p14="http://schemas.microsoft.com/office/powerpoint/2010/main" val="959226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CF971-13A4-5D89-2E8A-D86863CF272E}"/>
              </a:ext>
            </a:extLst>
          </p:cNvPr>
          <p:cNvSpPr>
            <a:spLocks noGrp="1"/>
          </p:cNvSpPr>
          <p:nvPr>
            <p:ph type="title"/>
          </p:nvPr>
        </p:nvSpPr>
        <p:spPr/>
        <p:txBody>
          <a:bodyPr/>
          <a:lstStyle/>
          <a:p>
            <a:r>
              <a:rPr lang="en-US" dirty="0"/>
              <a:t>Viewing times</a:t>
            </a:r>
          </a:p>
        </p:txBody>
      </p:sp>
      <p:sp>
        <p:nvSpPr>
          <p:cNvPr id="3" name="Content Placeholder 2">
            <a:extLst>
              <a:ext uri="{FF2B5EF4-FFF2-40B4-BE49-F238E27FC236}">
                <a16:creationId xmlns:a16="http://schemas.microsoft.com/office/drawing/2014/main" id="{FFE81625-D179-EE91-D10D-A2E7043AF400}"/>
              </a:ext>
            </a:extLst>
          </p:cNvPr>
          <p:cNvSpPr>
            <a:spLocks noGrp="1"/>
          </p:cNvSpPr>
          <p:nvPr>
            <p:ph sz="half" idx="1"/>
          </p:nvPr>
        </p:nvSpPr>
        <p:spPr/>
        <p:txBody>
          <a:bodyPr/>
          <a:lstStyle/>
          <a:p>
            <a:r>
              <a:rPr lang="en-US" dirty="0"/>
              <a:t>Babies looked longer at numerically impossible outcomes</a:t>
            </a:r>
          </a:p>
          <a:p>
            <a:pPr lvl="1"/>
            <a:r>
              <a:rPr lang="en-US" dirty="0"/>
              <a:t>1 -&gt; 2 or 2 -&gt; 1</a:t>
            </a:r>
          </a:p>
          <a:p>
            <a:r>
              <a:rPr lang="en-US" dirty="0"/>
              <a:t>Did not look longer at “identity” violations</a:t>
            </a:r>
          </a:p>
          <a:p>
            <a:pPr lvl="1"/>
            <a:r>
              <a:rPr lang="en-US" dirty="0"/>
              <a:t>Swapping toys</a:t>
            </a:r>
          </a:p>
          <a:p>
            <a:r>
              <a:rPr lang="en-US" dirty="0"/>
              <a:t>Appear to understand basic numerosity</a:t>
            </a:r>
          </a:p>
        </p:txBody>
      </p:sp>
      <p:pic>
        <p:nvPicPr>
          <p:cNvPr id="6" name="Content Placeholder 5">
            <a:extLst>
              <a:ext uri="{FF2B5EF4-FFF2-40B4-BE49-F238E27FC236}">
                <a16:creationId xmlns:a16="http://schemas.microsoft.com/office/drawing/2014/main" id="{331D0273-8600-A244-91D3-C0773D996A22}"/>
              </a:ext>
            </a:extLst>
          </p:cNvPr>
          <p:cNvPicPr>
            <a:picLocks noGrp="1" noChangeAspect="1"/>
          </p:cNvPicPr>
          <p:nvPr>
            <p:ph sz="half" idx="2"/>
          </p:nvPr>
        </p:nvPicPr>
        <p:blipFill>
          <a:blip r:embed="rId2"/>
          <a:stretch>
            <a:fillRect/>
          </a:stretch>
        </p:blipFill>
        <p:spPr>
          <a:xfrm>
            <a:off x="6172200" y="2038567"/>
            <a:ext cx="5181600" cy="3925454"/>
          </a:xfrm>
        </p:spPr>
      </p:pic>
    </p:spTree>
    <p:extLst>
      <p:ext uri="{BB962C8B-B14F-4D97-AF65-F5344CB8AC3E}">
        <p14:creationId xmlns:p14="http://schemas.microsoft.com/office/powerpoint/2010/main" val="3062330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9BD01-87F0-CDE3-EA67-4073968D83F9}"/>
              </a:ext>
            </a:extLst>
          </p:cNvPr>
          <p:cNvSpPr>
            <a:spLocks noGrp="1"/>
          </p:cNvSpPr>
          <p:nvPr>
            <p:ph type="title"/>
          </p:nvPr>
        </p:nvSpPr>
        <p:spPr/>
        <p:txBody>
          <a:bodyPr/>
          <a:lstStyle/>
          <a:p>
            <a:r>
              <a:rPr lang="en-US" dirty="0"/>
              <a:t>Lifespan development</a:t>
            </a:r>
          </a:p>
        </p:txBody>
      </p:sp>
      <p:sp>
        <p:nvSpPr>
          <p:cNvPr id="3" name="Content Placeholder 2">
            <a:extLst>
              <a:ext uri="{FF2B5EF4-FFF2-40B4-BE49-F238E27FC236}">
                <a16:creationId xmlns:a16="http://schemas.microsoft.com/office/drawing/2014/main" id="{077DABDC-0B1A-FCA7-DBB2-130774EDFC31}"/>
              </a:ext>
            </a:extLst>
          </p:cNvPr>
          <p:cNvSpPr>
            <a:spLocks noGrp="1"/>
          </p:cNvSpPr>
          <p:nvPr>
            <p:ph sz="half" idx="1"/>
          </p:nvPr>
        </p:nvSpPr>
        <p:spPr/>
        <p:txBody>
          <a:bodyPr/>
          <a:lstStyle/>
          <a:p>
            <a:r>
              <a:rPr lang="en-US" dirty="0"/>
              <a:t>Development of cognitive change</a:t>
            </a:r>
          </a:p>
          <a:p>
            <a:r>
              <a:rPr lang="en-US" dirty="0"/>
              <a:t>Growth in children</a:t>
            </a:r>
          </a:p>
          <a:p>
            <a:pPr lvl="1"/>
            <a:r>
              <a:rPr lang="en-US" dirty="0"/>
              <a:t>Increasing to ~30</a:t>
            </a:r>
          </a:p>
          <a:p>
            <a:r>
              <a:rPr lang="en-US" dirty="0"/>
              <a:t>Decline in aging</a:t>
            </a:r>
          </a:p>
          <a:p>
            <a:pPr lvl="1"/>
            <a:r>
              <a:rPr lang="en-US" dirty="0"/>
              <a:t>From 30-35</a:t>
            </a:r>
          </a:p>
          <a:p>
            <a:pPr lvl="1"/>
            <a:r>
              <a:rPr lang="en-US" dirty="0"/>
              <a:t>General processing speed, working memory, “fluid” decreases</a:t>
            </a:r>
          </a:p>
          <a:p>
            <a:pPr lvl="1"/>
            <a:r>
              <a:rPr lang="en-US" dirty="0"/>
              <a:t>Knowledge increases</a:t>
            </a:r>
          </a:p>
        </p:txBody>
      </p:sp>
      <p:pic>
        <p:nvPicPr>
          <p:cNvPr id="2050" name="Picture 2">
            <a:extLst>
              <a:ext uri="{FF2B5EF4-FFF2-40B4-BE49-F238E27FC236}">
                <a16:creationId xmlns:a16="http://schemas.microsoft.com/office/drawing/2014/main" id="{32640C57-1B68-C446-4160-7B9AAA35162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44756" y="2101932"/>
            <a:ext cx="5336609" cy="3871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947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B4602E-447D-39CD-B1C6-3A6D80589C2E}"/>
              </a:ext>
            </a:extLst>
          </p:cNvPr>
          <p:cNvSpPr>
            <a:spLocks noGrp="1"/>
          </p:cNvSpPr>
          <p:nvPr>
            <p:ph type="title"/>
          </p:nvPr>
        </p:nvSpPr>
        <p:spPr/>
        <p:txBody>
          <a:bodyPr/>
          <a:lstStyle/>
          <a:p>
            <a:r>
              <a:rPr lang="en-US" dirty="0"/>
              <a:t>Case Study Research Methods</a:t>
            </a:r>
          </a:p>
        </p:txBody>
      </p:sp>
      <p:sp>
        <p:nvSpPr>
          <p:cNvPr id="6" name="Content Placeholder 5">
            <a:extLst>
              <a:ext uri="{FF2B5EF4-FFF2-40B4-BE49-F238E27FC236}">
                <a16:creationId xmlns:a16="http://schemas.microsoft.com/office/drawing/2014/main" id="{9DB42DDF-EF97-F466-0EDF-99000B3DE37A}"/>
              </a:ext>
            </a:extLst>
          </p:cNvPr>
          <p:cNvSpPr>
            <a:spLocks noGrp="1"/>
          </p:cNvSpPr>
          <p:nvPr>
            <p:ph idx="1"/>
          </p:nvPr>
        </p:nvSpPr>
        <p:spPr/>
        <p:txBody>
          <a:bodyPr/>
          <a:lstStyle/>
          <a:p>
            <a:r>
              <a:rPr lang="en-US" dirty="0"/>
              <a:t>Qualitative descriptions of special cases</a:t>
            </a:r>
          </a:p>
          <a:p>
            <a:pPr lvl="1"/>
            <a:r>
              <a:rPr lang="en-US" dirty="0"/>
              <a:t>Non-experimental</a:t>
            </a:r>
          </a:p>
          <a:p>
            <a:pPr lvl="1"/>
            <a:endParaRPr lang="en-US" dirty="0"/>
          </a:p>
          <a:p>
            <a:r>
              <a:rPr lang="en-US" dirty="0"/>
              <a:t>Drive theory and subsequent experimental research</a:t>
            </a:r>
          </a:p>
          <a:p>
            <a:endParaRPr lang="en-US" dirty="0"/>
          </a:p>
          <a:p>
            <a:r>
              <a:rPr lang="en-US" dirty="0"/>
              <a:t>Illustrate and illuminate differences in human experience</a:t>
            </a:r>
          </a:p>
          <a:p>
            <a:pPr lvl="1"/>
            <a:r>
              <a:rPr lang="en-US" dirty="0"/>
              <a:t>Oliver Sacks, “The Man Who Mistook His Wife for a Hat”</a:t>
            </a:r>
          </a:p>
        </p:txBody>
      </p:sp>
    </p:spTree>
    <p:extLst>
      <p:ext uri="{BB962C8B-B14F-4D97-AF65-F5344CB8AC3E}">
        <p14:creationId xmlns:p14="http://schemas.microsoft.com/office/powerpoint/2010/main" val="985130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10EFF-0C7A-7690-3587-304803D30B60}"/>
              </a:ext>
            </a:extLst>
          </p:cNvPr>
          <p:cNvSpPr>
            <a:spLocks noGrp="1"/>
          </p:cNvSpPr>
          <p:nvPr>
            <p:ph type="title"/>
          </p:nvPr>
        </p:nvSpPr>
        <p:spPr/>
        <p:txBody>
          <a:bodyPr/>
          <a:lstStyle/>
          <a:p>
            <a:r>
              <a:rPr lang="en-US" dirty="0"/>
              <a:t>Landmark Case Studies</a:t>
            </a:r>
          </a:p>
        </p:txBody>
      </p:sp>
      <p:sp>
        <p:nvSpPr>
          <p:cNvPr id="3" name="Content Placeholder 2">
            <a:extLst>
              <a:ext uri="{FF2B5EF4-FFF2-40B4-BE49-F238E27FC236}">
                <a16:creationId xmlns:a16="http://schemas.microsoft.com/office/drawing/2014/main" id="{4C7584B1-4323-C112-0DDE-E9E0DF4CFE6F}"/>
              </a:ext>
            </a:extLst>
          </p:cNvPr>
          <p:cNvSpPr>
            <a:spLocks noGrp="1"/>
          </p:cNvSpPr>
          <p:nvPr>
            <p:ph sz="half" idx="1"/>
          </p:nvPr>
        </p:nvSpPr>
        <p:spPr/>
        <p:txBody>
          <a:bodyPr>
            <a:normAutofit/>
          </a:bodyPr>
          <a:lstStyle/>
          <a:p>
            <a:endParaRPr lang="en-US" dirty="0"/>
          </a:p>
          <a:p>
            <a:endParaRPr lang="en-US" dirty="0"/>
          </a:p>
          <a:p>
            <a:endParaRPr lang="en-US" dirty="0"/>
          </a:p>
          <a:p>
            <a:r>
              <a:rPr lang="en-US" dirty="0"/>
              <a:t>Phineas Gage</a:t>
            </a:r>
          </a:p>
          <a:p>
            <a:r>
              <a:rPr lang="en-US" dirty="0"/>
              <a:t>“Tan”</a:t>
            </a:r>
          </a:p>
          <a:p>
            <a:r>
              <a:rPr lang="en-US" dirty="0"/>
              <a:t>Auguste Deter</a:t>
            </a:r>
          </a:p>
        </p:txBody>
      </p:sp>
      <p:sp>
        <p:nvSpPr>
          <p:cNvPr id="6" name="Content Placeholder 5">
            <a:extLst>
              <a:ext uri="{FF2B5EF4-FFF2-40B4-BE49-F238E27FC236}">
                <a16:creationId xmlns:a16="http://schemas.microsoft.com/office/drawing/2014/main" id="{ACAC36C2-432B-D591-B1EA-138D9200D9D0}"/>
              </a:ext>
            </a:extLst>
          </p:cNvPr>
          <p:cNvSpPr>
            <a:spLocks noGrp="1"/>
          </p:cNvSpPr>
          <p:nvPr>
            <p:ph sz="half" idx="2"/>
          </p:nvPr>
        </p:nvSpPr>
        <p:spPr/>
        <p:txBody>
          <a:bodyPr/>
          <a:lstStyle/>
          <a:p>
            <a:endParaRPr lang="en-US" dirty="0"/>
          </a:p>
          <a:p>
            <a:endParaRPr lang="en-US" dirty="0"/>
          </a:p>
          <a:p>
            <a:endParaRPr lang="en-US" dirty="0"/>
          </a:p>
          <a:p>
            <a:r>
              <a:rPr lang="en-US" dirty="0"/>
              <a:t>“S”</a:t>
            </a:r>
          </a:p>
          <a:p>
            <a:r>
              <a:rPr lang="en-US" dirty="0"/>
              <a:t>“JP”</a:t>
            </a:r>
          </a:p>
          <a:p>
            <a:r>
              <a:rPr lang="en-US" dirty="0"/>
              <a:t>“HM”</a:t>
            </a:r>
          </a:p>
          <a:p>
            <a:endParaRPr lang="en-US" dirty="0"/>
          </a:p>
        </p:txBody>
      </p:sp>
      <p:pic>
        <p:nvPicPr>
          <p:cNvPr id="5" name="Picture 4">
            <a:extLst>
              <a:ext uri="{FF2B5EF4-FFF2-40B4-BE49-F238E27FC236}">
                <a16:creationId xmlns:a16="http://schemas.microsoft.com/office/drawing/2014/main" id="{91B90BEB-B7D0-B232-5A88-DC4268E9B9B7}"/>
              </a:ext>
            </a:extLst>
          </p:cNvPr>
          <p:cNvPicPr>
            <a:picLocks noChangeAspect="1"/>
          </p:cNvPicPr>
          <p:nvPr/>
        </p:nvPicPr>
        <p:blipFill>
          <a:blip r:embed="rId2"/>
          <a:stretch>
            <a:fillRect/>
          </a:stretch>
        </p:blipFill>
        <p:spPr>
          <a:xfrm>
            <a:off x="2651760" y="1367331"/>
            <a:ext cx="9540240" cy="1652372"/>
          </a:xfrm>
          <a:prstGeom prst="rect">
            <a:avLst/>
          </a:prstGeom>
        </p:spPr>
      </p:pic>
    </p:spTree>
    <p:extLst>
      <p:ext uri="{BB962C8B-B14F-4D97-AF65-F5344CB8AC3E}">
        <p14:creationId xmlns:p14="http://schemas.microsoft.com/office/powerpoint/2010/main" val="3942996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F620A5-D48C-8FF9-88BC-62F0D100EBC6}"/>
              </a:ext>
            </a:extLst>
          </p:cNvPr>
          <p:cNvSpPr>
            <a:spLocks noGrp="1"/>
          </p:cNvSpPr>
          <p:nvPr>
            <p:ph type="title"/>
          </p:nvPr>
        </p:nvSpPr>
        <p:spPr/>
        <p:txBody>
          <a:bodyPr/>
          <a:lstStyle/>
          <a:p>
            <a:r>
              <a:rPr lang="en-US" dirty="0"/>
              <a:t>Phineas Gage</a:t>
            </a:r>
          </a:p>
        </p:txBody>
      </p:sp>
      <p:sp>
        <p:nvSpPr>
          <p:cNvPr id="6" name="Content Placeholder 5">
            <a:extLst>
              <a:ext uri="{FF2B5EF4-FFF2-40B4-BE49-F238E27FC236}">
                <a16:creationId xmlns:a16="http://schemas.microsoft.com/office/drawing/2014/main" id="{0FE8D475-0A16-6D43-7400-88CFDA3037E8}"/>
              </a:ext>
            </a:extLst>
          </p:cNvPr>
          <p:cNvSpPr>
            <a:spLocks noGrp="1"/>
          </p:cNvSpPr>
          <p:nvPr>
            <p:ph sz="half" idx="1"/>
          </p:nvPr>
        </p:nvSpPr>
        <p:spPr/>
        <p:txBody>
          <a:bodyPr>
            <a:normAutofit fontScale="85000" lnSpcReduction="20000"/>
          </a:bodyPr>
          <a:lstStyle/>
          <a:p>
            <a:r>
              <a:rPr lang="en-US" dirty="0"/>
              <a:t>1848</a:t>
            </a:r>
          </a:p>
          <a:p>
            <a:r>
              <a:rPr lang="en-US" dirty="0"/>
              <a:t>Tamping iron accident</a:t>
            </a:r>
          </a:p>
          <a:p>
            <a:pPr lvl="1"/>
            <a:r>
              <a:rPr lang="en-US" dirty="0"/>
              <a:t>74 days recovery</a:t>
            </a:r>
          </a:p>
          <a:p>
            <a:r>
              <a:rPr lang="en-US" dirty="0"/>
              <a:t>20 years later</a:t>
            </a:r>
          </a:p>
          <a:p>
            <a:pPr lvl="1"/>
            <a:r>
              <a:rPr lang="en-US" dirty="0"/>
              <a:t>It was only in a follow-up paper 20 years later that Harlow described Gage’s behavioral changes after recovery. Gage had not been rehired as foreman because he had become disinhibited, with the “animal passions of a strong man,” “impatient of restraint or advice” and, “indulging at times in the grossest profanity (which was not previously his custom).”1 Having formerly been regarded as smart, efficient and capable, Gage’s friends famously stated that after the accident he was “no longer Gage.”</a:t>
            </a:r>
          </a:p>
        </p:txBody>
      </p:sp>
      <p:pic>
        <p:nvPicPr>
          <p:cNvPr id="1026" name="Picture 2" descr="FIGURE 1.">
            <a:extLst>
              <a:ext uri="{FF2B5EF4-FFF2-40B4-BE49-F238E27FC236}">
                <a16:creationId xmlns:a16="http://schemas.microsoft.com/office/drawing/2014/main" id="{9714D0AA-3B2F-D187-C2D7-E45B161697E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573052" y="1825625"/>
            <a:ext cx="237989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99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F8004-99FB-2750-0A73-B6163CFD19AA}"/>
              </a:ext>
            </a:extLst>
          </p:cNvPr>
          <p:cNvSpPr>
            <a:spLocks noGrp="1"/>
          </p:cNvSpPr>
          <p:nvPr>
            <p:ph type="title"/>
          </p:nvPr>
        </p:nvSpPr>
        <p:spPr/>
        <p:txBody>
          <a:bodyPr/>
          <a:lstStyle/>
          <a:p>
            <a:r>
              <a:rPr lang="en-US" dirty="0"/>
              <a:t>Cognitive Neuroscience</a:t>
            </a:r>
          </a:p>
        </p:txBody>
      </p:sp>
      <p:sp>
        <p:nvSpPr>
          <p:cNvPr id="3" name="Content Placeholder 2">
            <a:extLst>
              <a:ext uri="{FF2B5EF4-FFF2-40B4-BE49-F238E27FC236}">
                <a16:creationId xmlns:a16="http://schemas.microsoft.com/office/drawing/2014/main" id="{9A4D7251-1B1C-6EA7-E98B-652D08DFF27F}"/>
              </a:ext>
            </a:extLst>
          </p:cNvPr>
          <p:cNvSpPr>
            <a:spLocks noGrp="1"/>
          </p:cNvSpPr>
          <p:nvPr>
            <p:ph idx="1"/>
          </p:nvPr>
        </p:nvSpPr>
        <p:spPr/>
        <p:txBody>
          <a:bodyPr/>
          <a:lstStyle/>
          <a:p>
            <a:r>
              <a:rPr lang="en-US" dirty="0"/>
              <a:t>“Tan”</a:t>
            </a:r>
          </a:p>
          <a:p>
            <a:r>
              <a:rPr lang="en-US" dirty="0"/>
              <a:t>1861 description of an aphasic patient by Broca</a:t>
            </a:r>
          </a:p>
          <a:p>
            <a:r>
              <a:rPr lang="en-US" dirty="0"/>
              <a:t>Language impairment and post-mortem identification of left anterior frontal lobe damage</a:t>
            </a:r>
          </a:p>
          <a:p>
            <a:pPr lvl="1"/>
            <a:r>
              <a:rPr lang="en-US" dirty="0"/>
              <a:t>Right side paralysis and language dysfunction already well-known</a:t>
            </a:r>
          </a:p>
          <a:p>
            <a:r>
              <a:rPr lang="en-US" dirty="0"/>
              <a:t>Localization of language as a cognitive function</a:t>
            </a:r>
          </a:p>
          <a:p>
            <a:pPr lvl="1"/>
            <a:r>
              <a:rPr lang="en-US" dirty="0"/>
              <a:t>Wernicke</a:t>
            </a:r>
          </a:p>
          <a:p>
            <a:r>
              <a:rPr lang="en-US" dirty="0"/>
              <a:t>Modularity of cognitive operations</a:t>
            </a:r>
          </a:p>
        </p:txBody>
      </p:sp>
    </p:spTree>
    <p:extLst>
      <p:ext uri="{BB962C8B-B14F-4D97-AF65-F5344CB8AC3E}">
        <p14:creationId xmlns:p14="http://schemas.microsoft.com/office/powerpoint/2010/main" val="2096761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552</Words>
  <Application>Microsoft Office PowerPoint</Application>
  <PresentationFormat>Widescreen</PresentationFormat>
  <Paragraphs>107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205, Nov 16, Class 24</vt:lpstr>
      <vt:lpstr>Developmental Research with Infants</vt:lpstr>
      <vt:lpstr>Numeracy example</vt:lpstr>
      <vt:lpstr>Viewing times</vt:lpstr>
      <vt:lpstr>Lifespan development</vt:lpstr>
      <vt:lpstr>Case Study Research Methods</vt:lpstr>
      <vt:lpstr>Landmark Case Studies</vt:lpstr>
      <vt:lpstr>Phineas Gage</vt:lpstr>
      <vt:lpstr>Cognitive Neuroscience</vt:lpstr>
      <vt:lpstr>Case Studies</vt:lpstr>
      <vt:lpstr>Patient EP</vt:lpstr>
      <vt:lpstr>Final project presentations</vt:lpstr>
      <vt:lpstr>For Fri 11/18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Nov 16, Class 24</dc:title>
  <dc:creator>Paul Reber</dc:creator>
  <cp:lastModifiedBy>Paul Reber</cp:lastModifiedBy>
  <cp:revision>6</cp:revision>
  <cp:lastPrinted>2022-11-16T19:02:37Z</cp:lastPrinted>
  <dcterms:created xsi:type="dcterms:W3CDTF">2022-11-16T14:34:20Z</dcterms:created>
  <dcterms:modified xsi:type="dcterms:W3CDTF">2022-11-17T04:53:12Z</dcterms:modified>
</cp:coreProperties>
</file>