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9" r:id="rId4"/>
    <p:sldId id="271" r:id="rId5"/>
    <p:sldId id="273" r:id="rId6"/>
    <p:sldId id="274" r:id="rId7"/>
    <p:sldId id="259" r:id="rId8"/>
    <p:sldId id="270" r:id="rId9"/>
    <p:sldId id="275" r:id="rId10"/>
    <p:sldId id="277" r:id="rId11"/>
    <p:sldId id="278" r:id="rId12"/>
    <p:sldId id="276" r:id="rId13"/>
    <p:sldId id="279" r:id="rId14"/>
    <p:sldId id="267" r:id="rId15"/>
    <p:sldId id="272" r:id="rId1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A4EA16B-8232-4AFF-9054-CAD58D60828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571B2F4-DC0F-473C-9C02-21A197CC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19C12-4DFF-43B1-B212-EEBFA61661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2C10-91F4-FAEF-B158-BAC3C258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4C58-E35D-2CAA-82FA-E4557CDF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79E0-A74B-3C4B-D7B1-74D0DA4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2636-FE90-2B28-6470-0ECD4B2C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BA38-42D9-1FC6-AF20-C32DFE00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F17E-17F2-51BF-95BA-664EB200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F30C-C773-13F1-6360-831EC09D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B4F0-94B1-C3DC-B7CE-399337E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7FAE-B54D-3908-00CD-C1D190C1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7B2D-40AE-3F32-1591-A8BDEF72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4A29-C3B6-01BB-3F2C-DEDA0FB0A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3C5D5-5EC4-ED08-6D1F-D99FC5ED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574E-77DC-4520-9C03-D9FEEDB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7B54-EF93-054D-737A-14792E48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ACDF-BE46-F19F-C1DD-0102741B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C1E-7CA3-A6DD-F1EB-E037E2A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FD5-F9D2-2D83-4E45-7D000632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C475-1FE0-C57A-B3B0-7D76B1A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2A1A-5FA6-E6E3-B652-502CAD00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2403-9671-02D3-714A-73CFBCBD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4BE9-2019-80C7-F5B1-6E56E401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BFDE-BFE5-7171-2AAC-F8AD26EE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7910-41C3-37A6-DA9A-42C102D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B16C-B47C-B21B-9710-D9091577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ED46-ED90-4401-A69E-6AE6B818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C2E7-80A2-BF33-D4C5-AB6F7D2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5B40-5051-EF84-20D5-42586D1B8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9C7B-2D42-5097-29A7-78756BA4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007E-6B5F-5BC1-A61E-2D5C233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05D4-44DD-A652-BC25-C9C6A534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D7BA-66A1-C47A-E0D7-CE229EA6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B43A-BF2F-DD1D-2F2C-667493C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F1CD-B52F-82C4-4BE3-23AE83F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8DC3-A55D-B2DF-B988-AE829C36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057AE-6376-51FD-F5F8-A3E589A1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17F0-4F5A-BB18-65F3-E19EAC38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30B6-DF7D-864E-00DD-001215C8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C563-2E87-1791-F637-B6AC19AD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3DCA8-FAEE-B2E1-C0F7-625A22C8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250-00C4-C10E-1DFE-2184E7CD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2F45-8CA5-656C-C076-85EB8EC0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F084F-A7A0-F332-334F-11434864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CF223-9F06-1B21-3CAA-1D642F26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D0C71-C74F-6D11-21F4-293A850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02F87-8EAC-FE0E-BB26-12E87A6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324E-85AC-84C3-BCD3-6ABF5D8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5AB-EB6C-3462-9B00-D9590F2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4F2B-E5EC-EFBC-74B2-BE39BFF9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3090-1A5E-746A-3B59-4B9599BD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30D89-7CA0-91D7-29AC-0591140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259-74E5-C46A-C3A4-96C43D37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7D89-D264-4972-4590-870973C6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918F-A796-F827-0B94-8B3FC70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71C2C-22A2-DF57-E5C4-C6280D63C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7F18-7446-C813-52EE-5A95CDDA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50A9-FC22-0789-DAC2-B349C418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3572-6546-6F6C-FEF4-C9984F1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DD80-C09B-9471-A6D2-44D68904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35E69-F6B0-AB12-1F41-F7014203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E63C-D9D1-011D-1A47-7A9DC6F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C04C-854A-826F-DE12-3FC7EEE7C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05A2-BC06-40C2-8971-C06E8F9F3E7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728A-E2FB-A51D-BF99-14C0A5198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C489-B86B-1820-C978-AD764E04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3AC3-3716-BBC1-5E61-9A588208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Sep 28, Class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F2AD6-D8D0-AE31-0ABF-F83ADA97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3, Experimental Control</a:t>
            </a:r>
          </a:p>
          <a:p>
            <a:pPr lvl="1"/>
            <a:r>
              <a:rPr lang="en-US" dirty="0"/>
              <a:t>The problem of confounded variables</a:t>
            </a:r>
          </a:p>
        </p:txBody>
      </p:sp>
    </p:spTree>
    <p:extLst>
      <p:ext uri="{BB962C8B-B14F-4D97-AF65-F5344CB8AC3E}">
        <p14:creationId xmlns:p14="http://schemas.microsoft.com/office/powerpoint/2010/main" val="34611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E5D7-4F1B-ED25-1BE5-AE111217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“Rude” Priming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E87D-43A7-EBDF-031B-80D22084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Participants asked use the five words listed to construct a grammatically correct four-word sentence as quickly as possible. </a:t>
            </a:r>
          </a:p>
          <a:p>
            <a:pPr lvl="1"/>
            <a:r>
              <a:rPr lang="en-US" dirty="0"/>
              <a:t>E.g., "he it hides finds instantly.“</a:t>
            </a:r>
          </a:p>
          <a:p>
            <a:pPr lvl="1"/>
            <a:r>
              <a:rPr lang="en-US" dirty="0"/>
              <a:t>15 of the 30 items contained words related to the trait in question.</a:t>
            </a:r>
          </a:p>
          <a:p>
            <a:r>
              <a:rPr lang="en-US" dirty="0"/>
              <a:t>For the rude priming version, the critical priming stimuli were: aggressively, bold, rude, bother, disturb, intrude, annoyingly, interrupt, audaciously, brazen, impolitely, infringe, obnoxious, aggravating, and bluntly </a:t>
            </a:r>
          </a:p>
          <a:p>
            <a:r>
              <a:rPr lang="en-US" dirty="0"/>
              <a:t>For the polite priming version, the stimuli were: respect, honor, considerate, appreciate, patiently, cordially, yield, polite, cautiously, courteous, graciously, sensitively, discreetly, behaved, and unobtrusively</a:t>
            </a:r>
          </a:p>
        </p:txBody>
      </p:sp>
    </p:spTree>
    <p:extLst>
      <p:ext uri="{BB962C8B-B14F-4D97-AF65-F5344CB8AC3E}">
        <p14:creationId xmlns:p14="http://schemas.microsoft.com/office/powerpoint/2010/main" val="1488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3492-5F41-879B-9B12-BA4DCCD1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65F3-D6B6-88ED-95A2-3D7706E4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told to come find the experimenter down the hall after completing the 5m sentence construction test</a:t>
            </a:r>
          </a:p>
          <a:p>
            <a:r>
              <a:rPr lang="en-US" dirty="0"/>
              <a:t>Experimenter and confederate pre-arranged to be in conversation when the participant emerged</a:t>
            </a:r>
          </a:p>
          <a:p>
            <a:pPr lvl="1"/>
            <a:r>
              <a:rPr lang="en-US" dirty="0"/>
              <a:t>Stopwatch started</a:t>
            </a:r>
          </a:p>
          <a:p>
            <a:r>
              <a:rPr lang="en-US" dirty="0"/>
              <a:t>Conversation continued until participant interrupted (10 min max)</a:t>
            </a:r>
          </a:p>
          <a:p>
            <a:pPr lvl="1"/>
            <a:r>
              <a:rPr lang="en-US" dirty="0"/>
              <a:t>Waiting time measured</a:t>
            </a:r>
          </a:p>
          <a:p>
            <a:pPr lvl="1"/>
            <a:r>
              <a:rPr lang="en-US" dirty="0"/>
              <a:t>Rude condition, M = 326 s</a:t>
            </a:r>
          </a:p>
          <a:p>
            <a:pPr lvl="1"/>
            <a:r>
              <a:rPr lang="en-US" dirty="0"/>
              <a:t>Polite condition, M = 558 s</a:t>
            </a:r>
          </a:p>
        </p:txBody>
      </p:sp>
    </p:spTree>
    <p:extLst>
      <p:ext uri="{BB962C8B-B14F-4D97-AF65-F5344CB8AC3E}">
        <p14:creationId xmlns:p14="http://schemas.microsoft.com/office/powerpoint/2010/main" val="227493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3755-0DD8-243A-DF52-AC4EF040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6E9C-8843-CB5C-206C-F4B46FC7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Priming is sentence construction with words related to elderly/aging</a:t>
            </a:r>
          </a:p>
          <a:p>
            <a:r>
              <a:rPr lang="en-US" dirty="0"/>
              <a:t>Walking speed down a hallway measured after priming task</a:t>
            </a:r>
          </a:p>
          <a:p>
            <a:pPr lvl="1"/>
            <a:r>
              <a:rPr lang="en-US" dirty="0" err="1"/>
              <a:t>Bargh</a:t>
            </a:r>
            <a:r>
              <a:rPr lang="en-US" dirty="0"/>
              <a:t>, Chen &amp; Burrows (1996) found slower walking measured with stopwatch by experimenter</a:t>
            </a:r>
          </a:p>
          <a:p>
            <a:pPr lvl="1"/>
            <a:r>
              <a:rPr lang="en-US" dirty="0"/>
              <a:t>Doyen, Klein, Pichon &amp; </a:t>
            </a:r>
            <a:r>
              <a:rPr lang="en-US" dirty="0" err="1"/>
              <a:t>Cleeremans</a:t>
            </a:r>
            <a:r>
              <a:rPr lang="en-US" dirty="0"/>
              <a:t> (2012) found no effect with automatic timing measure (sensors)</a:t>
            </a:r>
          </a:p>
          <a:p>
            <a:pPr lvl="1"/>
            <a:r>
              <a:rPr lang="en-US" dirty="0"/>
              <a:t>Further found that with stopwatches, the effect depended on research assistant training knowing the hypothesis (or reversed)</a:t>
            </a:r>
          </a:p>
          <a:p>
            <a:pPr lvl="2"/>
            <a:r>
              <a:rPr lang="en-US" dirty="0"/>
              <a:t>Implicit bias in experimenters</a:t>
            </a:r>
          </a:p>
          <a:p>
            <a:r>
              <a:rPr lang="en-US" dirty="0"/>
              <a:t>“Rosenthal effect”</a:t>
            </a:r>
          </a:p>
          <a:p>
            <a:pPr lvl="1"/>
            <a:r>
              <a:rPr lang="en-US" dirty="0"/>
              <a:t>Implicit experimenter bias influencing the dependent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06C-0037-FA46-A274-7077A1FD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experimenter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A849-F44A-D7AB-3BA5-2FCA87BE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automatic measures whenever possible</a:t>
            </a:r>
          </a:p>
          <a:p>
            <a:r>
              <a:rPr lang="en-US" dirty="0"/>
              <a:t>When subjective judgments are required, use “independent raters”</a:t>
            </a:r>
          </a:p>
          <a:p>
            <a:pPr lvl="1"/>
            <a:r>
              <a:rPr lang="en-US" dirty="0"/>
              <a:t>Emotional reactions such as laughing</a:t>
            </a:r>
          </a:p>
          <a:p>
            <a:pPr lvl="1"/>
            <a:r>
              <a:rPr lang="en-US" dirty="0"/>
              <a:t>Looking direction in infant research</a:t>
            </a:r>
          </a:p>
          <a:p>
            <a:r>
              <a:rPr lang="en-US" dirty="0"/>
              <a:t>“Double blind” procedures</a:t>
            </a:r>
          </a:p>
          <a:p>
            <a:pPr lvl="1"/>
            <a:r>
              <a:rPr lang="en-US" dirty="0"/>
              <a:t>Even the experimenters do not know the condition of the IV</a:t>
            </a:r>
          </a:p>
          <a:p>
            <a:pPr lvl="1"/>
            <a:r>
              <a:rPr lang="en-US" dirty="0"/>
              <a:t>Common in medical intervention research, e.g., drug studies</a:t>
            </a:r>
          </a:p>
          <a:p>
            <a:pPr lvl="2"/>
            <a:r>
              <a:rPr lang="en-US" dirty="0"/>
              <a:t>Randomized Clinical Trials (RCT)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2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CF9-ED20-9CAC-1DEE-F6FCF57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Fri, Sep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06E3-846B-B96A-D1D7-EB24EAB1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Craik &amp; Tulving (1975) for additional background on Exp 1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 Experiment 1, how many levels of the IV were used? What was the DV measure of memory?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Experiment 5 is carefully designed to address what confounding alternative hypothesis? To do so, what aspect of the IV is made as constant as possible?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 what way was Experiment 9 similar to our in-class experiment? Identify some methodological differences</a:t>
            </a:r>
          </a:p>
          <a:p>
            <a:r>
              <a:rPr lang="en-US" dirty="0"/>
              <a:t>HW4, Chapter 4, More Experimental Control</a:t>
            </a:r>
          </a:p>
          <a:p>
            <a:pPr lvl="1"/>
            <a:r>
              <a:rPr lang="en-US" dirty="0"/>
              <a:t>Questions on Canvas</a:t>
            </a:r>
          </a:p>
        </p:txBody>
      </p:sp>
    </p:spTree>
    <p:extLst>
      <p:ext uri="{BB962C8B-B14F-4D97-AF65-F5344CB8AC3E}">
        <p14:creationId xmlns:p14="http://schemas.microsoft.com/office/powerpoint/2010/main" val="57853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10F8-0BD6-0451-EF86-E7F5D14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874E-6BB8-F812-AD17-9D9086E9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 10/3: Statistical analysis for Experiment 1</a:t>
            </a:r>
          </a:p>
          <a:p>
            <a:pPr lvl="1"/>
            <a:r>
              <a:rPr lang="en-US" dirty="0"/>
              <a:t>Descriptive, inferential statistics</a:t>
            </a:r>
          </a:p>
          <a:p>
            <a:pPr lvl="1"/>
            <a:r>
              <a:rPr lang="en-US" dirty="0"/>
              <a:t>Data visualization: making a graph</a:t>
            </a:r>
          </a:p>
          <a:p>
            <a:r>
              <a:rPr lang="en-US" dirty="0"/>
              <a:t>Wed 10/5: APA format overview</a:t>
            </a:r>
          </a:p>
          <a:p>
            <a:pPr lvl="1"/>
            <a:r>
              <a:rPr lang="en-US" dirty="0"/>
              <a:t>APA report sections and style</a:t>
            </a:r>
          </a:p>
          <a:p>
            <a:r>
              <a:rPr lang="en-US" dirty="0"/>
              <a:t>Fri 10/7: Write-up #1 due</a:t>
            </a:r>
          </a:p>
          <a:p>
            <a:pPr lvl="1"/>
            <a:r>
              <a:rPr lang="en-US" dirty="0"/>
              <a:t>Experiment 1, focusing on Methods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9294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61901" y="716189"/>
            <a:ext cx="9547761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effort to determine the effects of the drug chlorpromazine on the performance of schizophrenics, two clinical investigators randomly selected 20 acute schizophrenics from a mental hospital population.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patients were asked to order several stimuli along some dimension, such as ordering eight stimuli by weight.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were several tasks of this sort.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investigators used a within-subject design in which all participants first performed the tasks after being injected with a saline solution (placebo) and then performed the tasks again several hours later after being injected with chlorpromazine.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results indicated that fewer errors were made in the chlorpromazine treatment, which suggested to the investigators that the drug facilitates more adequate cognitive functioning in this type of patient.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30DC-EA71-B86D-77A9-F5A725C2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EAA-8150-712A-6245-C8B45806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“Laughter is the best medicine”</a:t>
            </a:r>
          </a:p>
          <a:p>
            <a:pPr lvl="1"/>
            <a:r>
              <a:rPr lang="en-US" dirty="0"/>
              <a:t>Imagine you have just read an article in the newspaper describing a scientific study in which researchers found that people who laugh a lot tend to have lower blood pressure, stronger immune systems, feel less stressed out.</a:t>
            </a:r>
          </a:p>
          <a:p>
            <a:pPr lvl="1"/>
            <a:endParaRPr lang="en-US" dirty="0"/>
          </a:p>
          <a:p>
            <a:r>
              <a:rPr lang="en-US" dirty="0"/>
              <a:t>Give an alternate hypothesis</a:t>
            </a:r>
          </a:p>
          <a:p>
            <a:pPr lvl="1"/>
            <a:r>
              <a:rPr lang="en-US" dirty="0"/>
              <a:t>Statement consistent with the data, not consistent with the conclusion</a:t>
            </a:r>
          </a:p>
          <a:p>
            <a:pPr lvl="1"/>
            <a:endParaRPr lang="en-US" dirty="0"/>
          </a:p>
          <a:p>
            <a:r>
              <a:rPr lang="en-US" dirty="0"/>
              <a:t>Outline an experiment to test this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7AB-4C11-F13A-0C4C-2E663748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2DF0-C334-70B4-23C5-034F2B3F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have both groups read the same words?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have 1-5 scales for responding for both conditions?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require the word to be on screen for minimum 3 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Does it matter if the trivia questions use words from the study list?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816E-BAB2-A1CF-B404-70199EF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variable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278F-3782-B2B6-FB0A-9AD8F790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  <a:p>
            <a:pPr lvl="1"/>
            <a:r>
              <a:rPr lang="en-US" dirty="0"/>
              <a:t>Words, pictures, videos, auditory input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Room environment, time of day, experimenters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Mood, interest, motivation, individual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22096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B2C-00B4-2759-82C7-FAFD982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0B29-2333-6755-4C54-2490FF44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with the IV, create Type 1 error</a:t>
            </a:r>
          </a:p>
          <a:p>
            <a:pPr lvl="1"/>
            <a:r>
              <a:rPr lang="en-US" dirty="0"/>
              <a:t>Very difficult problem for non-experimental work</a:t>
            </a:r>
          </a:p>
          <a:p>
            <a:pPr lvl="1"/>
            <a:r>
              <a:rPr lang="en-US" dirty="0"/>
              <a:t>Should not occur in experimental work done carefully</a:t>
            </a:r>
          </a:p>
          <a:p>
            <a:endParaRPr lang="en-US" dirty="0"/>
          </a:p>
          <a:p>
            <a:r>
              <a:rPr lang="en-US" dirty="0"/>
              <a:t>Non-confounding variables increase variance, Type 2 error</a:t>
            </a:r>
          </a:p>
          <a:p>
            <a:pPr lvl="1"/>
            <a:r>
              <a:rPr lang="en-US" dirty="0"/>
              <a:t>Carefully planned, rigorous procedure</a:t>
            </a:r>
          </a:p>
          <a:p>
            <a:pPr lvl="1"/>
            <a:r>
              <a:rPr lang="en-US" dirty="0"/>
              <a:t>There will always be some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15809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F20C-2C9F-3035-8226-3802F89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5CB5-762E-8A53-8C30-ECBE9A20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differences</a:t>
            </a:r>
          </a:p>
          <a:p>
            <a:pPr lvl="1"/>
            <a:r>
              <a:rPr lang="en-US" dirty="0"/>
              <a:t>Pre-existing experiences</a:t>
            </a:r>
          </a:p>
          <a:p>
            <a:pPr lvl="1"/>
            <a:r>
              <a:rPr lang="en-US" dirty="0"/>
              <a:t>Ability, motivation, interest</a:t>
            </a:r>
          </a:p>
          <a:p>
            <a:r>
              <a:rPr lang="en-US" dirty="0"/>
              <a:t>Solution: Randomly assign participants to conditions</a:t>
            </a:r>
          </a:p>
          <a:p>
            <a:pPr lvl="1"/>
            <a:r>
              <a:rPr lang="en-US" dirty="0"/>
              <a:t>Statistics mathematically protect against bad luck</a:t>
            </a:r>
          </a:p>
          <a:p>
            <a:r>
              <a:rPr lang="en-US" dirty="0"/>
              <a:t>Alternative: Matching procedures</a:t>
            </a:r>
          </a:p>
          <a:p>
            <a:pPr lvl="1"/>
            <a:r>
              <a:rPr lang="en-US" dirty="0"/>
              <a:t>Unusual in modern design, except in conditions where few participants are available</a:t>
            </a:r>
          </a:p>
          <a:p>
            <a:pPr lvl="1"/>
            <a:r>
              <a:rPr lang="en-US" dirty="0"/>
              <a:t>Requires assessing on all relevant matching variables</a:t>
            </a:r>
          </a:p>
        </p:txBody>
      </p:sp>
    </p:spTree>
    <p:extLst>
      <p:ext uri="{BB962C8B-B14F-4D97-AF65-F5344CB8AC3E}">
        <p14:creationId xmlns:p14="http://schemas.microsoft.com/office/powerpoint/2010/main" val="5532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45D0-B119-9F5E-563C-B6C1957D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96DC-FFE5-F667-840A-BC25EA7B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characteristics</a:t>
            </a:r>
          </a:p>
          <a:p>
            <a:pPr lvl="1"/>
            <a:r>
              <a:rPr lang="en-US" dirty="0"/>
              <a:t>Cueing embedded in instructions</a:t>
            </a:r>
          </a:p>
          <a:p>
            <a:pPr lvl="1"/>
            <a:r>
              <a:rPr lang="en-US" dirty="0"/>
              <a:t>Accidental cuing by the experimenter</a:t>
            </a:r>
          </a:p>
          <a:p>
            <a:r>
              <a:rPr lang="en-US" dirty="0"/>
              <a:t>Participant bias</a:t>
            </a:r>
          </a:p>
          <a:p>
            <a:pPr lvl="1"/>
            <a:r>
              <a:rPr lang="en-US" dirty="0"/>
              <a:t>Behavior may be affected by knowledge of the hypothesis</a:t>
            </a:r>
          </a:p>
          <a:p>
            <a:pPr lvl="1"/>
            <a:r>
              <a:rPr lang="en-US" dirty="0"/>
              <a:t>Solution: “Single blind” procedures</a:t>
            </a:r>
          </a:p>
          <a:p>
            <a:pPr lvl="2"/>
            <a:r>
              <a:rPr lang="en-US" dirty="0"/>
              <a:t>Participants unaware of the design</a:t>
            </a:r>
          </a:p>
          <a:p>
            <a:r>
              <a:rPr lang="en-US" dirty="0"/>
              <a:t>Deliberate bias is an ethical transgression</a:t>
            </a:r>
          </a:p>
          <a:p>
            <a:pPr lvl="1"/>
            <a:r>
              <a:rPr lang="en-US" dirty="0"/>
              <a:t>Violation of Responsible Conduct of Research</a:t>
            </a:r>
          </a:p>
          <a:p>
            <a:pPr lvl="1"/>
            <a:r>
              <a:rPr lang="en-US" dirty="0"/>
              <a:t>Considered scientific fraud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3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526B-9082-E4DE-8FC7-CFD71EC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A2B6-D4A7-8C1F-BB15-EA535650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Bargh</a:t>
            </a:r>
            <a:r>
              <a:rPr lang="en-US" dirty="0"/>
              <a:t>, Chen &amp; Burrows (1996) found that activating stereotypical concepts led to direct changes in behavior</a:t>
            </a:r>
          </a:p>
          <a:p>
            <a:pPr lvl="1"/>
            <a:r>
              <a:rPr lang="en-US" dirty="0"/>
              <a:t>Experiment 1: participants primed with the concept of rudeness interrupted the experimenter</a:t>
            </a:r>
          </a:p>
          <a:p>
            <a:pPr lvl="1"/>
            <a:r>
              <a:rPr lang="en-US" dirty="0"/>
              <a:t>Experiment 2: participants primed with an elderly stereotype walked more slowly after the study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978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 Extended</vt:lpstr>
      <vt:lpstr>Times New Roman</vt:lpstr>
      <vt:lpstr>Office Theme</vt:lpstr>
      <vt:lpstr>205 Sep 28, Class 4</vt:lpstr>
      <vt:lpstr>PowerPoint Presentation</vt:lpstr>
      <vt:lpstr>Identifying problems</vt:lpstr>
      <vt:lpstr>Experimental control</vt:lpstr>
      <vt:lpstr>Extraneous variable sources</vt:lpstr>
      <vt:lpstr>Confounds</vt:lpstr>
      <vt:lpstr>Participant variables</vt:lpstr>
      <vt:lpstr>Accidental Bias</vt:lpstr>
      <vt:lpstr>Implicit bias research</vt:lpstr>
      <vt:lpstr>“Rude” Priming manipulation</vt:lpstr>
      <vt:lpstr>Dependent variable</vt:lpstr>
      <vt:lpstr>Walking speed</vt:lpstr>
      <vt:lpstr>Avoiding experimenter bias</vt:lpstr>
      <vt:lpstr>For Fri, Sep 30</vt:lpstr>
      <vt:lpstr>Coming up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Sep 28, Class 4</dc:title>
  <dc:creator>Paul Reber</dc:creator>
  <cp:lastModifiedBy>Paul Reber</cp:lastModifiedBy>
  <cp:revision>12</cp:revision>
  <cp:lastPrinted>2022-09-28T16:27:51Z</cp:lastPrinted>
  <dcterms:created xsi:type="dcterms:W3CDTF">2022-09-22T18:13:33Z</dcterms:created>
  <dcterms:modified xsi:type="dcterms:W3CDTF">2022-09-28T17:09:09Z</dcterms:modified>
</cp:coreProperties>
</file>