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52" r:id="rId4"/>
    <p:sldId id="354" r:id="rId5"/>
    <p:sldId id="338" r:id="rId6"/>
    <p:sldId id="360" r:id="rId7"/>
    <p:sldId id="340" r:id="rId8"/>
    <p:sldId id="357" r:id="rId9"/>
    <p:sldId id="358" r:id="rId10"/>
    <p:sldId id="272" r:id="rId11"/>
    <p:sldId id="346" r:id="rId12"/>
    <p:sldId id="359" r:id="rId13"/>
    <p:sldId id="284" r:id="rId14"/>
    <p:sldId id="356" r:id="rId15"/>
    <p:sldId id="35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0A6F-04A1-4018-814E-B14B9F1D8F64}"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4793C-47C0-4DA0-AB76-CDDD70A533E8}" type="slidenum">
              <a:rPr lang="en-US" smtClean="0"/>
              <a:t>‹#›</a:t>
            </a:fld>
            <a:endParaRPr lang="en-US"/>
          </a:p>
        </p:txBody>
      </p:sp>
    </p:spTree>
    <p:extLst>
      <p:ext uri="{BB962C8B-B14F-4D97-AF65-F5344CB8AC3E}">
        <p14:creationId xmlns:p14="http://schemas.microsoft.com/office/powerpoint/2010/main" val="89952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35A974-589E-4F74-BB87-4E84C3769ACA}" type="slidenum">
              <a:rPr lang="en-US"/>
              <a:pPr fontAlgn="base">
                <a:spcBef>
                  <a:spcPct val="0"/>
                </a:spcBef>
                <a:spcAft>
                  <a:spcPct val="0"/>
                </a:spcAft>
              </a:pPr>
              <a:t>10</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D3B5-35EC-B7D2-6D61-CE98A6F5F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29367-0057-72CE-2F1B-10C6D3FF9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C9BBD-1B67-ED0B-EBAB-F9C3BE5C5DF7}"/>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BE28C589-70EC-212F-3E2B-826AFC00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859D-F83D-BA0B-A5E7-BB419157B398}"/>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83446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3403-268C-9848-00B0-36B78B139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46941-EEB2-50DE-D371-90DF44D8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0C41-606B-3DEB-9874-34CEF43098F5}"/>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65501FA1-38E5-D9F1-ADCC-AE673120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7419-49B8-5508-97F5-37064CD5336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8899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8355-ECD6-26F8-0AB0-713204752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CDFEB-7633-BB1D-EAE2-ED15BFA43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595E4-B550-36CB-D78F-DEFDE998C7BA}"/>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F95955FB-2E28-6D53-AA0B-0FA1C12A3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638-FA30-CD68-F1B6-29BD3126DF29}"/>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608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B60-3CF9-7A9C-31AE-6CF005211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2F9A-9345-D42C-1505-01A1AB5F7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C559-A6FA-065D-3210-FD14E02F1D03}"/>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D85052DF-2C8A-44D6-0B05-06F0EA98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33728-AF3D-0122-3800-3117507BD7FB}"/>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61648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32-12AD-44A6-F786-E218110A1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E0CF9-5AB4-CD6A-8945-C60AFA0C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E32F-C64E-BAA2-1433-A41376CF04A8}"/>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96E2EFA3-BF56-FF7E-EF75-E480D7DED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86338-4893-517D-B278-C67949E34670}"/>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0278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E4AA-DF0A-B718-1742-85067FC17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B577D-2117-293F-BCD3-A4F784A1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A5438-38D3-47D6-8F75-EA01A611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C3CDB-C5B8-A584-A000-AE7CA8E8776F}"/>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6" name="Footer Placeholder 5">
            <a:extLst>
              <a:ext uri="{FF2B5EF4-FFF2-40B4-BE49-F238E27FC236}">
                <a16:creationId xmlns:a16="http://schemas.microsoft.com/office/drawing/2014/main" id="{633D8F88-C509-A8B2-DD0A-5FB41597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2D82-F368-2186-DE80-79539769EAE3}"/>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7127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D385-2EF9-31E5-929E-14874B1A1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943C-61E6-4A38-EA27-0574434B3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E0DCC-85A7-1269-BF1A-8A5ADA51B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F44D-769B-86D1-B31D-9059A668B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0F925-6F80-60B1-0140-333491D8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60722-0248-E66E-29A2-D32A7A853864}"/>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8" name="Footer Placeholder 7">
            <a:extLst>
              <a:ext uri="{FF2B5EF4-FFF2-40B4-BE49-F238E27FC236}">
                <a16:creationId xmlns:a16="http://schemas.microsoft.com/office/drawing/2014/main" id="{B26C0311-E8FF-9ACB-B583-DC8A571B5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D30AD-42D1-D808-B110-76F2BBF9722A}"/>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378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475-4DBC-179F-550A-B5F939E4A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D89A2-6335-78E2-AECB-64B2F03D5159}"/>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4" name="Footer Placeholder 3">
            <a:extLst>
              <a:ext uri="{FF2B5EF4-FFF2-40B4-BE49-F238E27FC236}">
                <a16:creationId xmlns:a16="http://schemas.microsoft.com/office/drawing/2014/main" id="{5F1E25E4-5FF5-52D0-1C27-30196308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3A224-ABF3-6A30-FFDB-210A02BF4051}"/>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2912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545D-8C36-A72F-51FC-0ECE67A111F9}"/>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3" name="Footer Placeholder 2">
            <a:extLst>
              <a:ext uri="{FF2B5EF4-FFF2-40B4-BE49-F238E27FC236}">
                <a16:creationId xmlns:a16="http://schemas.microsoft.com/office/drawing/2014/main" id="{D1B2530A-8047-8D3C-08C4-0003E7350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5B1A1-0735-44E5-AD57-E9E2A97AACF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1278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9262-6123-F203-36DE-8DE1CBB0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8265D-E66E-EBF8-5F77-56AD1A86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163A3-A111-F804-9413-EDD6B9E4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167A-623E-350B-5101-FDB3BD61E933}"/>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6" name="Footer Placeholder 5">
            <a:extLst>
              <a:ext uri="{FF2B5EF4-FFF2-40B4-BE49-F238E27FC236}">
                <a16:creationId xmlns:a16="http://schemas.microsoft.com/office/drawing/2014/main" id="{64BABE7A-3F08-C278-8646-56BFD340D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5BDB-824B-5EDF-7238-A8663036544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596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79E9-3B93-316A-988E-88A89FC7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5561E-2748-FA43-818A-301649773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37341-56A1-5D32-98E6-6923E076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D3A0-7A3C-D56D-7771-482281719C1B}"/>
              </a:ext>
            </a:extLst>
          </p:cNvPr>
          <p:cNvSpPr>
            <a:spLocks noGrp="1"/>
          </p:cNvSpPr>
          <p:nvPr>
            <p:ph type="dt" sz="half" idx="10"/>
          </p:nvPr>
        </p:nvSpPr>
        <p:spPr/>
        <p:txBody>
          <a:bodyPr/>
          <a:lstStyle/>
          <a:p>
            <a:fld id="{658CE488-0C45-4C90-8B4B-0A64883178EB}" type="datetimeFigureOut">
              <a:rPr lang="en-US" smtClean="0"/>
              <a:t>10/7/2022</a:t>
            </a:fld>
            <a:endParaRPr lang="en-US"/>
          </a:p>
        </p:txBody>
      </p:sp>
      <p:sp>
        <p:nvSpPr>
          <p:cNvPr id="6" name="Footer Placeholder 5">
            <a:extLst>
              <a:ext uri="{FF2B5EF4-FFF2-40B4-BE49-F238E27FC236}">
                <a16:creationId xmlns:a16="http://schemas.microsoft.com/office/drawing/2014/main" id="{F060B277-DB85-AADF-5FE7-328E4521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B673E-F292-59C4-5416-5583CBE2D07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841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36622-7490-3AC3-6417-30FB6C245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DCE2A-A83B-B750-3232-089526F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4F6-AF55-19E1-C86B-A6C0050C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CE488-0C45-4C90-8B4B-0A64883178EB}" type="datetimeFigureOut">
              <a:rPr lang="en-US" smtClean="0"/>
              <a:t>10/7/2022</a:t>
            </a:fld>
            <a:endParaRPr lang="en-US"/>
          </a:p>
        </p:txBody>
      </p:sp>
      <p:sp>
        <p:nvSpPr>
          <p:cNvPr id="5" name="Footer Placeholder 4">
            <a:extLst>
              <a:ext uri="{FF2B5EF4-FFF2-40B4-BE49-F238E27FC236}">
                <a16:creationId xmlns:a16="http://schemas.microsoft.com/office/drawing/2014/main" id="{6080E5CF-0FA2-8612-460E-F50097772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27D2D-D531-031A-ABAD-16891260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224A-8A88-4B5D-AD42-E43566A09ECA}" type="slidenum">
              <a:rPr lang="en-US" smtClean="0"/>
              <a:t>‹#›</a:t>
            </a:fld>
            <a:endParaRPr lang="en-US"/>
          </a:p>
        </p:txBody>
      </p:sp>
    </p:spTree>
    <p:extLst>
      <p:ext uri="{BB962C8B-B14F-4D97-AF65-F5344CB8AC3E}">
        <p14:creationId xmlns:p14="http://schemas.microsoft.com/office/powerpoint/2010/main" val="399169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6A341-71B2-B72F-F23F-5DCEEA02AAC5}"/>
              </a:ext>
            </a:extLst>
          </p:cNvPr>
          <p:cNvSpPr>
            <a:spLocks noGrp="1"/>
          </p:cNvSpPr>
          <p:nvPr>
            <p:ph type="title"/>
          </p:nvPr>
        </p:nvSpPr>
        <p:spPr/>
        <p:txBody>
          <a:bodyPr/>
          <a:lstStyle/>
          <a:p>
            <a:r>
              <a:rPr lang="en-US" dirty="0"/>
              <a:t>205 Oct 10, Class 9</a:t>
            </a:r>
          </a:p>
        </p:txBody>
      </p:sp>
      <p:sp>
        <p:nvSpPr>
          <p:cNvPr id="5" name="Content Placeholder 4">
            <a:extLst>
              <a:ext uri="{FF2B5EF4-FFF2-40B4-BE49-F238E27FC236}">
                <a16:creationId xmlns:a16="http://schemas.microsoft.com/office/drawing/2014/main" id="{129F741E-4ADC-C3E2-47F2-5A74CF75BC04}"/>
              </a:ext>
            </a:extLst>
          </p:cNvPr>
          <p:cNvSpPr>
            <a:spLocks noGrp="1"/>
          </p:cNvSpPr>
          <p:nvPr>
            <p:ph idx="1"/>
          </p:nvPr>
        </p:nvSpPr>
        <p:spPr/>
        <p:txBody>
          <a:bodyPr/>
          <a:lstStyle/>
          <a:p>
            <a:r>
              <a:rPr lang="en-US" dirty="0"/>
              <a:t>Research Ethics</a:t>
            </a:r>
          </a:p>
        </p:txBody>
      </p:sp>
    </p:spTree>
    <p:extLst>
      <p:ext uri="{BB962C8B-B14F-4D97-AF65-F5344CB8AC3E}">
        <p14:creationId xmlns:p14="http://schemas.microsoft.com/office/powerpoint/2010/main" val="13725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Ethical scientific practice</a:t>
            </a:r>
          </a:p>
        </p:txBody>
      </p:sp>
      <p:sp>
        <p:nvSpPr>
          <p:cNvPr id="6147" name="Rectangle 3"/>
          <p:cNvSpPr>
            <a:spLocks noGrp="1" noChangeArrowheads="1"/>
          </p:cNvSpPr>
          <p:nvPr>
            <p:ph type="body" idx="1"/>
          </p:nvPr>
        </p:nvSpPr>
        <p:spPr/>
        <p:txBody>
          <a:bodyPr/>
          <a:lstStyle/>
          <a:p>
            <a:r>
              <a:rPr lang="en-US" dirty="0"/>
              <a:t>Assure fair treatment of participants</a:t>
            </a:r>
          </a:p>
          <a:p>
            <a:r>
              <a:rPr lang="en-US" dirty="0"/>
              <a:t>Institutional Review Board (IRB)</a:t>
            </a:r>
          </a:p>
          <a:p>
            <a:pPr lvl="1"/>
            <a:r>
              <a:rPr lang="en-US" dirty="0"/>
              <a:t>Reviews all formal research</a:t>
            </a:r>
          </a:p>
          <a:p>
            <a:pPr lvl="1"/>
            <a:r>
              <a:rPr lang="en-US" dirty="0"/>
              <a:t>Risk/benefit analysis</a:t>
            </a:r>
          </a:p>
          <a:p>
            <a:r>
              <a:rPr lang="en-US" dirty="0"/>
              <a:t>Informed Consent</a:t>
            </a:r>
          </a:p>
          <a:p>
            <a:pPr lvl="1"/>
            <a:r>
              <a:rPr lang="en-US" dirty="0"/>
              <a:t>Right to withdraw</a:t>
            </a:r>
          </a:p>
          <a:p>
            <a:pPr lvl="1"/>
            <a:r>
              <a:rPr lang="en-US" dirty="0"/>
              <a:t>Full disclosure: risks, benefits, procedure</a:t>
            </a:r>
          </a:p>
          <a:p>
            <a:pPr lvl="1"/>
            <a:r>
              <a:rPr lang="en-US" dirty="0"/>
              <a:t>Privacy</a:t>
            </a:r>
          </a:p>
        </p:txBody>
      </p:sp>
    </p:spTree>
    <p:extLst>
      <p:ext uri="{BB962C8B-B14F-4D97-AF65-F5344CB8AC3E}">
        <p14:creationId xmlns:p14="http://schemas.microsoft.com/office/powerpoint/2010/main" val="198300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3A39-E1CA-48E6-AFD5-6CA758F7328F}"/>
              </a:ext>
            </a:extLst>
          </p:cNvPr>
          <p:cNvSpPr>
            <a:spLocks noGrp="1"/>
          </p:cNvSpPr>
          <p:nvPr>
            <p:ph type="title"/>
          </p:nvPr>
        </p:nvSpPr>
        <p:spPr/>
        <p:txBody>
          <a:bodyPr/>
          <a:lstStyle/>
          <a:p>
            <a:r>
              <a:rPr lang="en-US" dirty="0"/>
              <a:t>Common risks in psychological science</a:t>
            </a:r>
          </a:p>
        </p:txBody>
      </p:sp>
      <p:sp>
        <p:nvSpPr>
          <p:cNvPr id="3" name="Content Placeholder 2">
            <a:extLst>
              <a:ext uri="{FF2B5EF4-FFF2-40B4-BE49-F238E27FC236}">
                <a16:creationId xmlns:a16="http://schemas.microsoft.com/office/drawing/2014/main" id="{6531FF39-2222-4CA0-9313-7B60BBE6C908}"/>
              </a:ext>
            </a:extLst>
          </p:cNvPr>
          <p:cNvSpPr>
            <a:spLocks noGrp="1"/>
          </p:cNvSpPr>
          <p:nvPr>
            <p:ph idx="1"/>
          </p:nvPr>
        </p:nvSpPr>
        <p:spPr/>
        <p:txBody>
          <a:bodyPr/>
          <a:lstStyle/>
          <a:p>
            <a:r>
              <a:rPr lang="en-US" dirty="0"/>
              <a:t>Deception</a:t>
            </a:r>
          </a:p>
          <a:p>
            <a:pPr lvl="1"/>
            <a:r>
              <a:rPr lang="en-US" dirty="0"/>
              <a:t>Lying to participants about the experiment</a:t>
            </a:r>
          </a:p>
          <a:p>
            <a:pPr lvl="2"/>
            <a:r>
              <a:rPr lang="en-US" dirty="0"/>
              <a:t>Sneaky dependent variables</a:t>
            </a:r>
          </a:p>
          <a:p>
            <a:pPr lvl="1"/>
            <a:r>
              <a:rPr lang="en-US" dirty="0"/>
              <a:t>Sometimes necessary for good design</a:t>
            </a:r>
          </a:p>
          <a:p>
            <a:r>
              <a:rPr lang="en-US" dirty="0"/>
              <a:t>Privacy</a:t>
            </a:r>
          </a:p>
          <a:p>
            <a:pPr lvl="1"/>
            <a:r>
              <a:rPr lang="en-US" dirty="0"/>
              <a:t>Protecting identification of participants</a:t>
            </a:r>
          </a:p>
          <a:p>
            <a:pPr lvl="1"/>
            <a:r>
              <a:rPr lang="en-US" dirty="0"/>
              <a:t>Which condition, whether you were in the study</a:t>
            </a:r>
          </a:p>
          <a:p>
            <a:r>
              <a:rPr lang="en-US" dirty="0"/>
              <a:t>Frustration/fatigue</a:t>
            </a:r>
          </a:p>
          <a:p>
            <a:r>
              <a:rPr lang="en-US" dirty="0"/>
              <a:t>Emotional manipulation</a:t>
            </a:r>
          </a:p>
        </p:txBody>
      </p:sp>
    </p:spTree>
    <p:extLst>
      <p:ext uri="{BB962C8B-B14F-4D97-AF65-F5344CB8AC3E}">
        <p14:creationId xmlns:p14="http://schemas.microsoft.com/office/powerpoint/2010/main" val="259076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D58D-0D31-E2B9-DC5C-CCDCE1443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84774-92F4-2024-5AE1-DD41F6E5AD77}"/>
              </a:ext>
            </a:extLst>
          </p:cNvPr>
          <p:cNvSpPr>
            <a:spLocks noGrp="1"/>
          </p:cNvSpPr>
          <p:nvPr>
            <p:ph idx="1"/>
          </p:nvPr>
        </p:nvSpPr>
        <p:spPr/>
        <p:txBody>
          <a:bodyPr/>
          <a:lstStyle/>
          <a:p>
            <a:r>
              <a:rPr lang="en-US" dirty="0"/>
              <a:t>In a study of attitudes about extramarital affairs, a researcher finds that an acquaintance has participated in the study and reports having cheated on their spouse.  They then find themselves torn about whether to report this information to the spouse.  What kind of research ethics problem has occurred here?  What research procedures should be used to keep this from occurring?</a:t>
            </a:r>
          </a:p>
          <a:p>
            <a:endParaRPr lang="en-US" dirty="0"/>
          </a:p>
        </p:txBody>
      </p:sp>
    </p:spTree>
    <p:extLst>
      <p:ext uri="{BB962C8B-B14F-4D97-AF65-F5344CB8AC3E}">
        <p14:creationId xmlns:p14="http://schemas.microsoft.com/office/powerpoint/2010/main" val="10869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51893" y="1219200"/>
            <a:ext cx="8262257" cy="4419600"/>
          </a:xfrm>
          <a:prstGeom prst="rect">
            <a:avLst/>
          </a:prstGeom>
        </p:spPr>
      </p:pic>
    </p:spTree>
    <p:extLst>
      <p:ext uri="{BB962C8B-B14F-4D97-AF65-F5344CB8AC3E}">
        <p14:creationId xmlns:p14="http://schemas.microsoft.com/office/powerpoint/2010/main" val="103380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2240-4C3C-F589-C0DB-65FA68829992}"/>
              </a:ext>
            </a:extLst>
          </p:cNvPr>
          <p:cNvSpPr>
            <a:spLocks noGrp="1"/>
          </p:cNvSpPr>
          <p:nvPr>
            <p:ph type="title"/>
          </p:nvPr>
        </p:nvSpPr>
        <p:spPr/>
        <p:txBody>
          <a:bodyPr/>
          <a:lstStyle/>
          <a:p>
            <a:r>
              <a:rPr lang="en-US" dirty="0"/>
              <a:t>For Wed Oct 12</a:t>
            </a:r>
          </a:p>
        </p:txBody>
      </p:sp>
      <p:sp>
        <p:nvSpPr>
          <p:cNvPr id="3" name="Content Placeholder 2">
            <a:extLst>
              <a:ext uri="{FF2B5EF4-FFF2-40B4-BE49-F238E27FC236}">
                <a16:creationId xmlns:a16="http://schemas.microsoft.com/office/drawing/2014/main" id="{305446BE-32D1-2AE6-274A-69FE72AE0683}"/>
              </a:ext>
            </a:extLst>
          </p:cNvPr>
          <p:cNvSpPr>
            <a:spLocks noGrp="1"/>
          </p:cNvSpPr>
          <p:nvPr>
            <p:ph idx="1"/>
          </p:nvPr>
        </p:nvSpPr>
        <p:spPr/>
        <p:txBody>
          <a:bodyPr/>
          <a:lstStyle/>
          <a:p>
            <a:r>
              <a:rPr lang="en-US" dirty="0"/>
              <a:t>Exam 1</a:t>
            </a:r>
          </a:p>
          <a:p>
            <a:pPr lvl="1"/>
            <a:r>
              <a:rPr lang="en-US" dirty="0"/>
              <a:t>Covers Chapters 1-8</a:t>
            </a:r>
          </a:p>
          <a:p>
            <a:pPr lvl="1"/>
            <a:r>
              <a:rPr lang="en-US" dirty="0"/>
              <a:t>Prior exams posted to see format</a:t>
            </a:r>
          </a:p>
          <a:p>
            <a:pPr lvl="2"/>
            <a:r>
              <a:rPr lang="en-US" dirty="0"/>
              <a:t>Note that specific topics covered were different in prior quarters</a:t>
            </a:r>
          </a:p>
          <a:p>
            <a:pPr lvl="2"/>
            <a:r>
              <a:rPr lang="en-US" dirty="0"/>
              <a:t>Different tools/programs used for statistics</a:t>
            </a:r>
          </a:p>
          <a:p>
            <a:pPr lvl="2"/>
            <a:r>
              <a:rPr lang="en-US" dirty="0"/>
              <a:t>You should be familiar with the output from R</a:t>
            </a:r>
          </a:p>
          <a:p>
            <a:pPr lvl="2"/>
            <a:endParaRPr lang="en-US" dirty="0"/>
          </a:p>
          <a:p>
            <a:r>
              <a:rPr lang="en-US" dirty="0"/>
              <a:t>Friday Oct 14 will be Chapter 9, Factorial design</a:t>
            </a:r>
          </a:p>
          <a:p>
            <a:pPr lvl="1"/>
            <a:r>
              <a:rPr lang="en-US" dirty="0"/>
              <a:t>Then on to Experiment 2</a:t>
            </a:r>
          </a:p>
        </p:txBody>
      </p:sp>
    </p:spTree>
    <p:extLst>
      <p:ext uri="{BB962C8B-B14F-4D97-AF65-F5344CB8AC3E}">
        <p14:creationId xmlns:p14="http://schemas.microsoft.com/office/powerpoint/2010/main" val="240848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BF7-3665-0301-20A7-60D41995C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AF2A0-65B6-5554-CE43-873AB149E3ED}"/>
              </a:ext>
            </a:extLst>
          </p:cNvPr>
          <p:cNvSpPr>
            <a:spLocks noGrp="1"/>
          </p:cNvSpPr>
          <p:nvPr>
            <p:ph idx="1"/>
          </p:nvPr>
        </p:nvSpPr>
        <p:spPr/>
        <p:txBody>
          <a:bodyPr/>
          <a:lstStyle/>
          <a:p>
            <a:r>
              <a:rPr lang="en-US" dirty="0"/>
              <a:t>Research definition</a:t>
            </a:r>
          </a:p>
          <a:p>
            <a:pPr lvl="1"/>
            <a:r>
              <a:rPr lang="en-US" dirty="0"/>
              <a:t>“A systematic investigation, including development, testing, and evaluation, designed to develop or contribute to generalizable knowledge”</a:t>
            </a:r>
          </a:p>
          <a:p>
            <a:pPr lvl="2"/>
            <a:r>
              <a:rPr lang="en-US" dirty="0"/>
              <a:t>Not including: case studies, biography or oral history research, classroom activities, publicly available data</a:t>
            </a:r>
          </a:p>
          <a:p>
            <a:endParaRPr lang="en-US" dirty="0"/>
          </a:p>
        </p:txBody>
      </p:sp>
    </p:spTree>
    <p:extLst>
      <p:ext uri="{BB962C8B-B14F-4D97-AF65-F5344CB8AC3E}">
        <p14:creationId xmlns:p14="http://schemas.microsoft.com/office/powerpoint/2010/main" val="10510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D23-8893-CBEE-8F52-E886EBA3933B}"/>
              </a:ext>
            </a:extLst>
          </p:cNvPr>
          <p:cNvSpPr>
            <a:spLocks noGrp="1"/>
          </p:cNvSpPr>
          <p:nvPr>
            <p:ph type="title"/>
          </p:nvPr>
        </p:nvSpPr>
        <p:spPr/>
        <p:txBody>
          <a:bodyPr/>
          <a:lstStyle/>
          <a:p>
            <a:r>
              <a:rPr lang="en-US" dirty="0"/>
              <a:t>Gino &amp; </a:t>
            </a:r>
            <a:r>
              <a:rPr lang="en-US" dirty="0" err="1"/>
              <a:t>Wiltermuth</a:t>
            </a:r>
            <a:r>
              <a:rPr lang="en-US" dirty="0"/>
              <a:t> (2014)</a:t>
            </a:r>
          </a:p>
        </p:txBody>
      </p:sp>
      <p:sp>
        <p:nvSpPr>
          <p:cNvPr id="3" name="Content Placeholder 2">
            <a:extLst>
              <a:ext uri="{FF2B5EF4-FFF2-40B4-BE49-F238E27FC236}">
                <a16:creationId xmlns:a16="http://schemas.microsoft.com/office/drawing/2014/main" id="{6AC405B1-D064-4579-07EA-6E76C0DF4DAB}"/>
              </a:ext>
            </a:extLst>
          </p:cNvPr>
          <p:cNvSpPr>
            <a:spLocks noGrp="1"/>
          </p:cNvSpPr>
          <p:nvPr>
            <p:ph idx="1"/>
          </p:nvPr>
        </p:nvSpPr>
        <p:spPr/>
        <p:txBody>
          <a:bodyPr/>
          <a:lstStyle/>
          <a:p>
            <a:r>
              <a:rPr lang="en-US" sz="2400" dirty="0">
                <a:solidFill>
                  <a:srgbClr val="2D3B45"/>
                </a:solidFill>
                <a:effectLst/>
                <a:latin typeface="Lato" panose="020F0502020204030203" pitchFamily="34" charset="0"/>
                <a:ea typeface="Times New Roman" panose="02020603050405020304" pitchFamily="18" charset="0"/>
              </a:rPr>
              <a:t>In Experiment 3, what is the IV changed to and why?  How is the DV changed and why?  What ethical issue in experimental research is now relevant?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226A945-8D36-BCC6-2EE9-D0023A5B75E4}"/>
              </a:ext>
            </a:extLst>
          </p:cNvPr>
          <p:cNvPicPr>
            <a:picLocks noChangeAspect="1"/>
          </p:cNvPicPr>
          <p:nvPr/>
        </p:nvPicPr>
        <p:blipFill>
          <a:blip r:embed="rId2"/>
          <a:stretch>
            <a:fillRect/>
          </a:stretch>
        </p:blipFill>
        <p:spPr>
          <a:xfrm>
            <a:off x="2990617" y="2685411"/>
            <a:ext cx="4077089" cy="2973392"/>
          </a:xfrm>
          <a:prstGeom prst="rect">
            <a:avLst/>
          </a:prstGeom>
        </p:spPr>
      </p:pic>
      <p:pic>
        <p:nvPicPr>
          <p:cNvPr id="5" name="Picture 4">
            <a:extLst>
              <a:ext uri="{FF2B5EF4-FFF2-40B4-BE49-F238E27FC236}">
                <a16:creationId xmlns:a16="http://schemas.microsoft.com/office/drawing/2014/main" id="{569BFD2A-FFF8-9DB9-9D89-6C53EDDA0F1B}"/>
              </a:ext>
            </a:extLst>
          </p:cNvPr>
          <p:cNvPicPr>
            <a:picLocks noChangeAspect="1"/>
          </p:cNvPicPr>
          <p:nvPr/>
        </p:nvPicPr>
        <p:blipFill>
          <a:blip r:embed="rId3"/>
          <a:stretch>
            <a:fillRect/>
          </a:stretch>
        </p:blipFill>
        <p:spPr>
          <a:xfrm>
            <a:off x="7161399" y="2640425"/>
            <a:ext cx="4192401" cy="4027670"/>
          </a:xfrm>
          <a:prstGeom prst="rect">
            <a:avLst/>
          </a:prstGeom>
        </p:spPr>
      </p:pic>
    </p:spTree>
    <p:extLst>
      <p:ext uri="{BB962C8B-B14F-4D97-AF65-F5344CB8AC3E}">
        <p14:creationId xmlns:p14="http://schemas.microsoft.com/office/powerpoint/2010/main" val="275244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6EBB-5CCD-425C-BC48-0739544F23A1}"/>
              </a:ext>
            </a:extLst>
          </p:cNvPr>
          <p:cNvSpPr>
            <a:spLocks noGrp="1"/>
          </p:cNvSpPr>
          <p:nvPr>
            <p:ph type="title"/>
          </p:nvPr>
        </p:nvSpPr>
        <p:spPr/>
        <p:txBody>
          <a:bodyPr/>
          <a:lstStyle/>
          <a:p>
            <a:r>
              <a:rPr lang="en-US" dirty="0"/>
              <a:t>Exp 3 Results</a:t>
            </a:r>
          </a:p>
        </p:txBody>
      </p:sp>
      <p:sp>
        <p:nvSpPr>
          <p:cNvPr id="3" name="Content Placeholder 2">
            <a:extLst>
              <a:ext uri="{FF2B5EF4-FFF2-40B4-BE49-F238E27FC236}">
                <a16:creationId xmlns:a16="http://schemas.microsoft.com/office/drawing/2014/main" id="{1B6CA3D3-FB81-4F99-8368-C1264BE27AE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Alternate hypothesis for Exp 3?</a:t>
            </a:r>
          </a:p>
          <a:p>
            <a:endParaRPr lang="en-US" dirty="0"/>
          </a:p>
          <a:p>
            <a:r>
              <a:rPr lang="en-US" dirty="0"/>
              <a:t>Ethical questions about this research?</a:t>
            </a:r>
          </a:p>
          <a:p>
            <a:endParaRPr lang="en-US" dirty="0"/>
          </a:p>
        </p:txBody>
      </p:sp>
      <p:pic>
        <p:nvPicPr>
          <p:cNvPr id="5" name="Picture 4">
            <a:extLst>
              <a:ext uri="{FF2B5EF4-FFF2-40B4-BE49-F238E27FC236}">
                <a16:creationId xmlns:a16="http://schemas.microsoft.com/office/drawing/2014/main" id="{36741DFE-DE38-4079-8339-CA5B0B66B0B7}"/>
              </a:ext>
            </a:extLst>
          </p:cNvPr>
          <p:cNvPicPr>
            <a:picLocks noChangeAspect="1"/>
          </p:cNvPicPr>
          <p:nvPr/>
        </p:nvPicPr>
        <p:blipFill>
          <a:blip r:embed="rId2"/>
          <a:stretch>
            <a:fillRect/>
          </a:stretch>
        </p:blipFill>
        <p:spPr>
          <a:xfrm>
            <a:off x="2090738" y="1600201"/>
            <a:ext cx="8010525" cy="1971675"/>
          </a:xfrm>
          <a:prstGeom prst="rect">
            <a:avLst/>
          </a:prstGeom>
        </p:spPr>
      </p:pic>
    </p:spTree>
    <p:extLst>
      <p:ext uri="{BB962C8B-B14F-4D97-AF65-F5344CB8AC3E}">
        <p14:creationId xmlns:p14="http://schemas.microsoft.com/office/powerpoint/2010/main" val="285792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9CD80-ECD2-32A4-4A57-433E21A363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4B1870-E958-9E21-FD6F-B94995B62D61}"/>
              </a:ext>
            </a:extLst>
          </p:cNvPr>
          <p:cNvSpPr>
            <a:spLocks noGrp="1"/>
          </p:cNvSpPr>
          <p:nvPr>
            <p:ph sz="half" idx="1"/>
          </p:nvPr>
        </p:nvSpPr>
        <p:spPr/>
        <p:txBody>
          <a:bodyPr/>
          <a:lstStyle/>
          <a:p>
            <a:r>
              <a:rPr lang="en-US" sz="1800" dirty="0">
                <a:solidFill>
                  <a:srgbClr val="2D3B45"/>
                </a:solidFill>
                <a:effectLst/>
                <a:latin typeface="Lato" panose="020F0502020204030203" pitchFamily="34" charset="0"/>
                <a:ea typeface="Times New Roman" panose="02020603050405020304" pitchFamily="18" charset="0"/>
              </a:rPr>
              <a:t>Experiments 4 and 5 use yet additional novel manipulations of honesty to measure creativity effects.  From the General Discussion, how do the authors explain the overall set of their findings with respect to the theoretical relationship between dishonesty and creativity via a mechanism?  Give an example of a speculative point made that goes beyond the statement of results.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641F0D9F-F7F3-F194-D590-27A1DDA4C585}"/>
              </a:ext>
            </a:extLst>
          </p:cNvPr>
          <p:cNvPicPr>
            <a:picLocks noGrp="1" noChangeAspect="1"/>
          </p:cNvPicPr>
          <p:nvPr>
            <p:ph sz="half" idx="2"/>
          </p:nvPr>
        </p:nvPicPr>
        <p:blipFill>
          <a:blip r:embed="rId2"/>
          <a:stretch>
            <a:fillRect/>
          </a:stretch>
        </p:blipFill>
        <p:spPr>
          <a:xfrm>
            <a:off x="6987440" y="1825625"/>
            <a:ext cx="3429200" cy="4351338"/>
          </a:xfrm>
        </p:spPr>
      </p:pic>
      <p:pic>
        <p:nvPicPr>
          <p:cNvPr id="9" name="Picture 8">
            <a:extLst>
              <a:ext uri="{FF2B5EF4-FFF2-40B4-BE49-F238E27FC236}">
                <a16:creationId xmlns:a16="http://schemas.microsoft.com/office/drawing/2014/main" id="{D2FD6CFE-C7B3-7D18-7404-19B4E926B3F1}"/>
              </a:ext>
            </a:extLst>
          </p:cNvPr>
          <p:cNvPicPr>
            <a:picLocks noChangeAspect="1"/>
          </p:cNvPicPr>
          <p:nvPr/>
        </p:nvPicPr>
        <p:blipFill>
          <a:blip r:embed="rId3"/>
          <a:stretch>
            <a:fillRect/>
          </a:stretch>
        </p:blipFill>
        <p:spPr>
          <a:xfrm>
            <a:off x="6987440" y="6081963"/>
            <a:ext cx="3429200" cy="523671"/>
          </a:xfrm>
          <a:prstGeom prst="rect">
            <a:avLst/>
          </a:prstGeom>
        </p:spPr>
      </p:pic>
    </p:spTree>
    <p:extLst>
      <p:ext uri="{BB962C8B-B14F-4D97-AF65-F5344CB8AC3E}">
        <p14:creationId xmlns:p14="http://schemas.microsoft.com/office/powerpoint/2010/main" val="32558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a:t>
            </a:r>
          </a:p>
        </p:txBody>
      </p:sp>
      <p:sp>
        <p:nvSpPr>
          <p:cNvPr id="3" name="Content Placeholder 2"/>
          <p:cNvSpPr>
            <a:spLocks noGrp="1"/>
          </p:cNvSpPr>
          <p:nvPr>
            <p:ph idx="1"/>
          </p:nvPr>
        </p:nvSpPr>
        <p:spPr/>
        <p:txBody>
          <a:bodyPr>
            <a:normAutofit/>
          </a:bodyPr>
          <a:lstStyle/>
          <a:p>
            <a:r>
              <a:rPr lang="en-US" dirty="0"/>
              <a:t>Research Ethics</a:t>
            </a:r>
          </a:p>
          <a:p>
            <a:pPr lvl="1"/>
            <a:r>
              <a:rPr lang="en-US" dirty="0"/>
              <a:t>Fair and respectful treatment of participants in research</a:t>
            </a:r>
          </a:p>
          <a:p>
            <a:r>
              <a:rPr lang="en-US" dirty="0"/>
              <a:t>Basic Ethical Principles (Belmont Report)</a:t>
            </a:r>
          </a:p>
          <a:p>
            <a:pPr lvl="1">
              <a:defRPr/>
            </a:pPr>
            <a:r>
              <a:rPr lang="en-US" dirty="0"/>
              <a:t>Respect for Persons</a:t>
            </a:r>
          </a:p>
          <a:p>
            <a:pPr lvl="2">
              <a:buFont typeface="Arial" pitchFamily="34" charset="0"/>
              <a:buChar char="–"/>
              <a:defRPr/>
            </a:pPr>
            <a:r>
              <a:rPr lang="en-US" dirty="0"/>
              <a:t>Consent is voluntary</a:t>
            </a:r>
          </a:p>
          <a:p>
            <a:pPr lvl="2">
              <a:buFont typeface="Arial" pitchFamily="34" charset="0"/>
              <a:buChar char="–"/>
              <a:defRPr/>
            </a:pPr>
            <a:r>
              <a:rPr lang="en-US" dirty="0"/>
              <a:t>Vulnerable populations are protected</a:t>
            </a:r>
          </a:p>
          <a:p>
            <a:pPr lvl="1">
              <a:defRPr/>
            </a:pPr>
            <a:r>
              <a:rPr lang="en-US" dirty="0"/>
              <a:t>Beneficence</a:t>
            </a:r>
          </a:p>
          <a:p>
            <a:pPr lvl="2">
              <a:buFont typeface="Arial" pitchFamily="34" charset="0"/>
              <a:buChar char="–"/>
              <a:defRPr/>
            </a:pPr>
            <a:r>
              <a:rPr lang="en-US" dirty="0"/>
              <a:t>Good outweighs the risk</a:t>
            </a:r>
          </a:p>
          <a:p>
            <a:pPr lvl="1">
              <a:defRPr/>
            </a:pPr>
            <a:r>
              <a:rPr lang="en-US" dirty="0"/>
              <a:t>Justice</a:t>
            </a:r>
          </a:p>
          <a:p>
            <a:pPr lvl="2">
              <a:buFont typeface="Arial" pitchFamily="34" charset="0"/>
              <a:buChar char="–"/>
              <a:defRPr/>
            </a:pPr>
            <a:r>
              <a:rPr lang="en-US" dirty="0"/>
              <a:t>Fairness in distribution</a:t>
            </a:r>
          </a:p>
          <a:p>
            <a:endParaRPr lang="en-US" dirty="0"/>
          </a:p>
          <a:p>
            <a:endParaRPr lang="en-US" dirty="0"/>
          </a:p>
        </p:txBody>
      </p:sp>
    </p:spTree>
    <p:extLst>
      <p:ext uri="{BB962C8B-B14F-4D97-AF65-F5344CB8AC3E}">
        <p14:creationId xmlns:p14="http://schemas.microsoft.com/office/powerpoint/2010/main" val="421141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645-1BFF-23C5-87C4-BECF84E87721}"/>
              </a:ext>
            </a:extLst>
          </p:cNvPr>
          <p:cNvSpPr>
            <a:spLocks noGrp="1"/>
          </p:cNvSpPr>
          <p:nvPr>
            <p:ph type="title"/>
          </p:nvPr>
        </p:nvSpPr>
        <p:spPr/>
        <p:txBody>
          <a:bodyPr/>
          <a:lstStyle/>
          <a:p>
            <a:r>
              <a:rPr lang="en-US" dirty="0"/>
              <a:t>Famous ethical transgressions</a:t>
            </a:r>
          </a:p>
        </p:txBody>
      </p:sp>
      <p:sp>
        <p:nvSpPr>
          <p:cNvPr id="3" name="Content Placeholder 2">
            <a:extLst>
              <a:ext uri="{FF2B5EF4-FFF2-40B4-BE49-F238E27FC236}">
                <a16:creationId xmlns:a16="http://schemas.microsoft.com/office/drawing/2014/main" id="{607CA111-3F0C-133B-10F1-CC8A786C2438}"/>
              </a:ext>
            </a:extLst>
          </p:cNvPr>
          <p:cNvSpPr>
            <a:spLocks noGrp="1"/>
          </p:cNvSpPr>
          <p:nvPr>
            <p:ph idx="1"/>
          </p:nvPr>
        </p:nvSpPr>
        <p:spPr/>
        <p:txBody>
          <a:bodyPr/>
          <a:lstStyle/>
          <a:p>
            <a:r>
              <a:rPr lang="en-US" dirty="0"/>
              <a:t>Tuskegee Syphilis Study</a:t>
            </a:r>
          </a:p>
          <a:p>
            <a:r>
              <a:rPr lang="en-US" dirty="0"/>
              <a:t>Guatemala Syphilis</a:t>
            </a:r>
          </a:p>
          <a:p>
            <a:r>
              <a:rPr lang="en-US" dirty="0" err="1"/>
              <a:t>Willowbrook</a:t>
            </a:r>
            <a:r>
              <a:rPr lang="en-US" dirty="0"/>
              <a:t> State School Hepatitis studies</a:t>
            </a:r>
          </a:p>
          <a:p>
            <a:r>
              <a:rPr lang="en-US" dirty="0"/>
              <a:t>Milgram studies</a:t>
            </a:r>
          </a:p>
          <a:p>
            <a:r>
              <a:rPr lang="en-US" dirty="0"/>
              <a:t>Zimbardo prison studies</a:t>
            </a:r>
          </a:p>
          <a:p>
            <a:endParaRPr lang="en-US" dirty="0"/>
          </a:p>
        </p:txBody>
      </p:sp>
    </p:spTree>
    <p:extLst>
      <p:ext uri="{BB962C8B-B14F-4D97-AF65-F5344CB8AC3E}">
        <p14:creationId xmlns:p14="http://schemas.microsoft.com/office/powerpoint/2010/main" val="281242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9F4-887C-4983-B432-DD0BCF2ECA7E}"/>
              </a:ext>
            </a:extLst>
          </p:cNvPr>
          <p:cNvSpPr>
            <a:spLocks noGrp="1"/>
          </p:cNvSpPr>
          <p:nvPr>
            <p:ph type="title"/>
          </p:nvPr>
        </p:nvSpPr>
        <p:spPr/>
        <p:txBody>
          <a:bodyPr/>
          <a:lstStyle/>
          <a:p>
            <a:r>
              <a:rPr lang="en-US" dirty="0"/>
              <a:t>Historical Events in Research Ethics</a:t>
            </a:r>
          </a:p>
        </p:txBody>
      </p:sp>
      <p:sp>
        <p:nvSpPr>
          <p:cNvPr id="3" name="Content Placeholder 2">
            <a:extLst>
              <a:ext uri="{FF2B5EF4-FFF2-40B4-BE49-F238E27FC236}">
                <a16:creationId xmlns:a16="http://schemas.microsoft.com/office/drawing/2014/main" id="{DE91283D-2ECF-4323-ACD3-9A36C4C2A464}"/>
              </a:ext>
            </a:extLst>
          </p:cNvPr>
          <p:cNvSpPr>
            <a:spLocks noGrp="1"/>
          </p:cNvSpPr>
          <p:nvPr>
            <p:ph idx="1"/>
          </p:nvPr>
        </p:nvSpPr>
        <p:spPr/>
        <p:txBody>
          <a:bodyPr>
            <a:normAutofit lnSpcReduction="10000"/>
          </a:bodyPr>
          <a:lstStyle/>
          <a:p>
            <a:r>
              <a:rPr lang="en-US" dirty="0"/>
              <a:t>Nuremberg Code, 1947</a:t>
            </a:r>
          </a:p>
          <a:p>
            <a:pPr lvl="1"/>
            <a:r>
              <a:rPr lang="en-US" dirty="0"/>
              <a:t>Response to Nazi researchers</a:t>
            </a:r>
          </a:p>
          <a:p>
            <a:r>
              <a:rPr lang="en-US" dirty="0"/>
              <a:t>Declaration of Helsinki, 1964</a:t>
            </a:r>
          </a:p>
          <a:p>
            <a:pPr lvl="1"/>
            <a:r>
              <a:rPr lang="en-US" dirty="0"/>
              <a:t>Broader statement of principles</a:t>
            </a:r>
          </a:p>
          <a:p>
            <a:r>
              <a:rPr lang="en-US" dirty="0"/>
              <a:t>Belmont Report, 1979</a:t>
            </a:r>
          </a:p>
          <a:p>
            <a:pPr lvl="1"/>
            <a:r>
              <a:rPr lang="en-US" dirty="0"/>
              <a:t>Respect for persons</a:t>
            </a:r>
          </a:p>
          <a:p>
            <a:pPr lvl="1"/>
            <a:r>
              <a:rPr lang="en-US" dirty="0"/>
              <a:t>Beneficence</a:t>
            </a:r>
          </a:p>
          <a:p>
            <a:pPr lvl="1"/>
            <a:r>
              <a:rPr lang="en-US" dirty="0"/>
              <a:t>Justice</a:t>
            </a:r>
          </a:p>
          <a:p>
            <a:r>
              <a:rPr lang="en-US" dirty="0"/>
              <a:t>APA Code of Ethics</a:t>
            </a:r>
          </a:p>
          <a:p>
            <a:pPr lvl="1"/>
            <a:r>
              <a:rPr lang="en-US" dirty="0"/>
              <a:t>Includes integrity</a:t>
            </a:r>
          </a:p>
        </p:txBody>
      </p:sp>
    </p:spTree>
    <p:extLst>
      <p:ext uri="{BB962C8B-B14F-4D97-AF65-F5344CB8AC3E}">
        <p14:creationId xmlns:p14="http://schemas.microsoft.com/office/powerpoint/2010/main" val="328820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A25E-0129-751D-CE09-49BE1BA80101}"/>
              </a:ext>
            </a:extLst>
          </p:cNvPr>
          <p:cNvSpPr>
            <a:spLocks noGrp="1"/>
          </p:cNvSpPr>
          <p:nvPr>
            <p:ph type="title"/>
          </p:nvPr>
        </p:nvSpPr>
        <p:spPr/>
        <p:txBody>
          <a:bodyPr/>
          <a:lstStyle/>
          <a:p>
            <a:r>
              <a:rPr lang="en-US" dirty="0"/>
              <a:t>IRB</a:t>
            </a:r>
          </a:p>
        </p:txBody>
      </p:sp>
      <p:sp>
        <p:nvSpPr>
          <p:cNvPr id="3" name="Content Placeholder 2">
            <a:extLst>
              <a:ext uri="{FF2B5EF4-FFF2-40B4-BE49-F238E27FC236}">
                <a16:creationId xmlns:a16="http://schemas.microsoft.com/office/drawing/2014/main" id="{49B3DB39-F32C-16FD-0122-2D9A0766B011}"/>
              </a:ext>
            </a:extLst>
          </p:cNvPr>
          <p:cNvSpPr>
            <a:spLocks noGrp="1"/>
          </p:cNvSpPr>
          <p:nvPr>
            <p:ph idx="1"/>
          </p:nvPr>
        </p:nvSpPr>
        <p:spPr/>
        <p:txBody>
          <a:bodyPr>
            <a:normAutofit/>
          </a:bodyPr>
          <a:lstStyle/>
          <a:p>
            <a:r>
              <a:rPr lang="en-US" dirty="0"/>
              <a:t>What is the main goal and purpose of the Institutional Review Board?</a:t>
            </a:r>
          </a:p>
        </p:txBody>
      </p:sp>
    </p:spTree>
    <p:extLst>
      <p:ext uri="{BB962C8B-B14F-4D97-AF65-F5344CB8AC3E}">
        <p14:creationId xmlns:p14="http://schemas.microsoft.com/office/powerpoint/2010/main" val="271204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055-8258-D9A6-EFF9-A989F304FFDB}"/>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409C5025-2D7E-289A-4C93-0D00D1D91BCA}"/>
              </a:ext>
            </a:extLst>
          </p:cNvPr>
          <p:cNvSpPr>
            <a:spLocks noGrp="1"/>
          </p:cNvSpPr>
          <p:nvPr>
            <p:ph idx="1"/>
          </p:nvPr>
        </p:nvSpPr>
        <p:spPr/>
        <p:txBody>
          <a:bodyPr/>
          <a:lstStyle/>
          <a:p>
            <a:r>
              <a:rPr lang="en-US" dirty="0"/>
              <a:t>Before participating in a research experiment, all participants should generally read and sign an informed consent form.  What are 3 main goals of this process intended to maintain ethical standards for the scientific work?</a:t>
            </a:r>
          </a:p>
          <a:p>
            <a:endParaRPr lang="en-US" dirty="0"/>
          </a:p>
        </p:txBody>
      </p:sp>
    </p:spTree>
    <p:extLst>
      <p:ext uri="{BB962C8B-B14F-4D97-AF65-F5344CB8AC3E}">
        <p14:creationId xmlns:p14="http://schemas.microsoft.com/office/powerpoint/2010/main" val="3892084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6843</TotalTime>
  <Words>508</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Times New Roman</vt:lpstr>
      <vt:lpstr>Office Theme</vt:lpstr>
      <vt:lpstr>205 Oct 10, Class 9</vt:lpstr>
      <vt:lpstr>Gino &amp; Wiltermuth (2014)</vt:lpstr>
      <vt:lpstr>Exp 3 Results</vt:lpstr>
      <vt:lpstr>Conclusions</vt:lpstr>
      <vt:lpstr>Chapter 8</vt:lpstr>
      <vt:lpstr>Famous ethical transgressions</vt:lpstr>
      <vt:lpstr>Historical Events in Research Ethics</vt:lpstr>
      <vt:lpstr>IRB</vt:lpstr>
      <vt:lpstr>Informed Consent</vt:lpstr>
      <vt:lpstr>Ethical scientific practice</vt:lpstr>
      <vt:lpstr>Common risks in psychological science</vt:lpstr>
      <vt:lpstr>PowerPoint Presentation</vt:lpstr>
      <vt:lpstr>PowerPoint Presentation</vt:lpstr>
      <vt:lpstr>For Wed Oct 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10, Class 9</dc:title>
  <dc:creator>Paul Reber</dc:creator>
  <cp:lastModifiedBy>Paul Reber</cp:lastModifiedBy>
  <cp:revision>3</cp:revision>
  <dcterms:created xsi:type="dcterms:W3CDTF">2022-10-06T20:54:17Z</dcterms:created>
  <dcterms:modified xsi:type="dcterms:W3CDTF">2022-10-11T23:50:11Z</dcterms:modified>
</cp:coreProperties>
</file>