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59" r:id="rId4"/>
    <p:sldId id="280" r:id="rId5"/>
    <p:sldId id="257" r:id="rId6"/>
    <p:sldId id="261" r:id="rId7"/>
    <p:sldId id="288" r:id="rId8"/>
    <p:sldId id="291" r:id="rId9"/>
    <p:sldId id="289" r:id="rId10"/>
    <p:sldId id="287" r:id="rId11"/>
    <p:sldId id="290" r:id="rId12"/>
    <p:sldId id="286" r:id="rId13"/>
    <p:sldId id="258"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68D7197-1F45-4782-8710-0B3DF9D35C4E}" type="datetimeFigureOut">
              <a:rPr lang="en-US" smtClean="0"/>
              <a:t>2/12/2024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6CB07F76-5E52-4939-94DC-89B1D206AE76}" type="slidenum">
              <a:rPr lang="en-US" smtClean="0"/>
              <a:t>‹#›</a:t>
            </a:fld>
            <a:endParaRPr lang="en-US"/>
          </a:p>
        </p:txBody>
      </p:sp>
    </p:spTree>
    <p:extLst>
      <p:ext uri="{BB962C8B-B14F-4D97-AF65-F5344CB8AC3E}">
        <p14:creationId xmlns:p14="http://schemas.microsoft.com/office/powerpoint/2010/main" val="143216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354EFBD-6600-4418-B4F2-BB56FF6BF105}" type="slidenum">
              <a:rPr lang="en-US"/>
              <a:pPr/>
              <a:t>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4D5B-D15F-9423-C6A3-2067D99520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F5B286-583D-2A65-4A33-35D4C0E7D7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817B64-533B-D9CF-BCED-A3B078C3D3F9}"/>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B38FBB07-CBCC-A21F-9CC3-215EE91D2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7FEF-DDF3-5AC3-30C0-AE6660D7CA3D}"/>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117479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FA64-B29A-6906-DFE8-55AC58658C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44A177-E938-9290-95E6-6DE0E899F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F1D5A-2403-599D-EFDE-E5153F731350}"/>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0394F215-4477-E2CE-062F-2193DA36E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24FDD-E118-75F8-B892-2E83A9A8E80B}"/>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212402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96DD2-8D57-2046-EFAC-E66F1DE57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C798C7-D29D-1F7D-D452-E5031AD4B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E2B0D-4F77-57C6-673D-69CD37712446}"/>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254CEE4C-B228-32EE-4570-8968634EB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A04DA-4761-F4E6-4DC4-D67EB2D90B5D}"/>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98679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C980-128F-051A-D70E-EC422E825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04B16-B282-C988-6541-A8486589F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A8D20-F076-2D01-BD95-C00F68CBE50D}"/>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CD0A8E0D-3303-A7A3-D929-310074C4C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E930C-B406-CA54-B397-12756364E46D}"/>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379762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95FE-EC92-C866-3B6A-AC5940337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53C1B5-30F0-3371-2E91-4B646BEF6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2AFC5-647A-7398-6398-EC8F55B07741}"/>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EA406FCC-A4D1-F804-231A-2E000CF67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8D91E-4E1D-948B-DAD1-24E0DC5594DC}"/>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341094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3F89-EE09-507E-C6E9-3E6E96E26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C050-65C2-D2BA-1523-E88F114E66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949DA3-1CCB-88D3-AAAE-277D4835B3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62292-45B6-288E-E7FC-BEE10B204905}"/>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6" name="Footer Placeholder 5">
            <a:extLst>
              <a:ext uri="{FF2B5EF4-FFF2-40B4-BE49-F238E27FC236}">
                <a16:creationId xmlns:a16="http://schemas.microsoft.com/office/drawing/2014/main" id="{913D13C9-17E6-50EF-46FE-A378D2B90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C413E-D174-7450-BD74-6FDC2A7F1AF8}"/>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74436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1158-D1E0-CC31-B89B-D2705BBD66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633B45-BBEF-A7A3-C17C-BB68BD275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6BFCC-4EE8-66A8-C885-9B2B887244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F7483A-B03E-A252-3326-E46852126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69E65-B651-FDD9-2F89-9E17A98CD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399991-BADE-F142-B656-8955F5B358C4}"/>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8" name="Footer Placeholder 7">
            <a:extLst>
              <a:ext uri="{FF2B5EF4-FFF2-40B4-BE49-F238E27FC236}">
                <a16:creationId xmlns:a16="http://schemas.microsoft.com/office/drawing/2014/main" id="{9FF052FD-EEAE-8504-C6B8-F83139D4F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C2653-B4F9-2830-B101-BD67CBB197E9}"/>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10379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A249-F0C7-9BFE-B205-2ACC5704F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F9A0FF-153D-4670-0B7A-8DECB6AE45B6}"/>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4" name="Footer Placeholder 3">
            <a:extLst>
              <a:ext uri="{FF2B5EF4-FFF2-40B4-BE49-F238E27FC236}">
                <a16:creationId xmlns:a16="http://schemas.microsoft.com/office/drawing/2014/main" id="{DD8D8315-80BD-7D3F-965C-8AAF96590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907D1-5074-B563-70D6-D0EB66C44CD8}"/>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303293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6FC5CA-A20E-2BC8-DB09-3D82A89291AA}"/>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3" name="Footer Placeholder 2">
            <a:extLst>
              <a:ext uri="{FF2B5EF4-FFF2-40B4-BE49-F238E27FC236}">
                <a16:creationId xmlns:a16="http://schemas.microsoft.com/office/drawing/2014/main" id="{95933A0A-07C1-8EA9-0D3A-8EF0C4D7AD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D5C186-835E-6C13-6922-19D21AE8BEC6}"/>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244008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728C-5634-8CD1-0A87-E8AF6030D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4E8866-6FBA-9D87-926A-D489863C53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4FD9C7-9886-C26A-3984-8C64650A8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BE934-2547-1D1C-8469-A02A8600FE6A}"/>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6" name="Footer Placeholder 5">
            <a:extLst>
              <a:ext uri="{FF2B5EF4-FFF2-40B4-BE49-F238E27FC236}">
                <a16:creationId xmlns:a16="http://schemas.microsoft.com/office/drawing/2014/main" id="{46793F87-42B6-9B9F-4084-A5DE2C5D7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138CC-D5F5-77E2-DB5E-3CB68144F33F}"/>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265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E7C2-922E-095C-B39C-CE0EB2CE0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F1215-5F4F-003B-C229-978C385CF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70AA8A-59E0-7E3F-BF3A-C5A42A859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9E92B-A0D8-7422-1B72-DA3B9D9ECF46}"/>
              </a:ext>
            </a:extLst>
          </p:cNvPr>
          <p:cNvSpPr>
            <a:spLocks noGrp="1"/>
          </p:cNvSpPr>
          <p:nvPr>
            <p:ph type="dt" sz="half" idx="10"/>
          </p:nvPr>
        </p:nvSpPr>
        <p:spPr/>
        <p:txBody>
          <a:bodyPr/>
          <a:lstStyle/>
          <a:p>
            <a:fld id="{7C64C55F-4834-4336-AECA-0FA60B406C43}" type="datetimeFigureOut">
              <a:rPr lang="en-US" smtClean="0"/>
              <a:t>2/11/2024</a:t>
            </a:fld>
            <a:endParaRPr lang="en-US"/>
          </a:p>
        </p:txBody>
      </p:sp>
      <p:sp>
        <p:nvSpPr>
          <p:cNvPr id="6" name="Footer Placeholder 5">
            <a:extLst>
              <a:ext uri="{FF2B5EF4-FFF2-40B4-BE49-F238E27FC236}">
                <a16:creationId xmlns:a16="http://schemas.microsoft.com/office/drawing/2014/main" id="{F4D273EA-F70B-46F6-DA25-7D2FD977C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E6514-7FE5-005D-792F-D612433D3A55}"/>
              </a:ext>
            </a:extLst>
          </p:cNvPr>
          <p:cNvSpPr>
            <a:spLocks noGrp="1"/>
          </p:cNvSpPr>
          <p:nvPr>
            <p:ph type="sldNum" sz="quarter" idx="12"/>
          </p:nvPr>
        </p:nvSpPr>
        <p:spPr/>
        <p:txBody>
          <a:bodyPr/>
          <a:lstStyle/>
          <a:p>
            <a:fld id="{821CEA2C-6055-4CFF-BC22-75167046DD75}" type="slidenum">
              <a:rPr lang="en-US" smtClean="0"/>
              <a:t>‹#›</a:t>
            </a:fld>
            <a:endParaRPr lang="en-US"/>
          </a:p>
        </p:txBody>
      </p:sp>
    </p:spTree>
    <p:extLst>
      <p:ext uri="{BB962C8B-B14F-4D97-AF65-F5344CB8AC3E}">
        <p14:creationId xmlns:p14="http://schemas.microsoft.com/office/powerpoint/2010/main" val="41085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7ACF7-CA39-2097-39D9-76848D6D1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62E99A-61EA-1D18-6762-88CA94EBE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1B5FD-BEC7-2615-0056-6E459E32D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4C55F-4834-4336-AECA-0FA60B406C43}" type="datetimeFigureOut">
              <a:rPr lang="en-US" smtClean="0"/>
              <a:t>2/11/2024</a:t>
            </a:fld>
            <a:endParaRPr lang="en-US"/>
          </a:p>
        </p:txBody>
      </p:sp>
      <p:sp>
        <p:nvSpPr>
          <p:cNvPr id="5" name="Footer Placeholder 4">
            <a:extLst>
              <a:ext uri="{FF2B5EF4-FFF2-40B4-BE49-F238E27FC236}">
                <a16:creationId xmlns:a16="http://schemas.microsoft.com/office/drawing/2014/main" id="{A217B93F-06AE-22B8-6C64-E4396C268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AD032-7A8E-7A0D-11DD-ACAE5D850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CEA2C-6055-4CFF-BC22-75167046DD75}" type="slidenum">
              <a:rPr lang="en-US" smtClean="0"/>
              <a:t>‹#›</a:t>
            </a:fld>
            <a:endParaRPr lang="en-US"/>
          </a:p>
        </p:txBody>
      </p:sp>
    </p:spTree>
    <p:extLst>
      <p:ext uri="{BB962C8B-B14F-4D97-AF65-F5344CB8AC3E}">
        <p14:creationId xmlns:p14="http://schemas.microsoft.com/office/powerpoint/2010/main" val="256606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C2385-2436-D234-829C-B75EE3E49753}"/>
              </a:ext>
            </a:extLst>
          </p:cNvPr>
          <p:cNvSpPr>
            <a:spLocks noGrp="1"/>
          </p:cNvSpPr>
          <p:nvPr>
            <p:ph type="title"/>
          </p:nvPr>
        </p:nvSpPr>
        <p:spPr/>
        <p:txBody>
          <a:bodyPr/>
          <a:lstStyle/>
          <a:p>
            <a:r>
              <a:rPr lang="en-US" dirty="0"/>
              <a:t>205 Feb 12, Class 18</a:t>
            </a:r>
          </a:p>
        </p:txBody>
      </p:sp>
      <p:sp>
        <p:nvSpPr>
          <p:cNvPr id="5" name="Content Placeholder 4">
            <a:extLst>
              <a:ext uri="{FF2B5EF4-FFF2-40B4-BE49-F238E27FC236}">
                <a16:creationId xmlns:a16="http://schemas.microsoft.com/office/drawing/2014/main" id="{B02CB189-4DCF-80A6-1CFE-E96EFFABF86A}"/>
              </a:ext>
            </a:extLst>
          </p:cNvPr>
          <p:cNvSpPr>
            <a:spLocks noGrp="1"/>
          </p:cNvSpPr>
          <p:nvPr>
            <p:ph idx="1"/>
          </p:nvPr>
        </p:nvSpPr>
        <p:spPr/>
        <p:txBody>
          <a:bodyPr/>
          <a:lstStyle/>
          <a:p>
            <a:r>
              <a:rPr lang="en-US" dirty="0"/>
              <a:t>Non-experimental designs</a:t>
            </a:r>
          </a:p>
          <a:p>
            <a:pPr lvl="1"/>
            <a:r>
              <a:rPr lang="en-US" dirty="0"/>
              <a:t>Correlation</a:t>
            </a:r>
          </a:p>
          <a:p>
            <a:pPr lvl="1"/>
            <a:r>
              <a:rPr lang="en-US" dirty="0"/>
              <a:t>Observational design</a:t>
            </a:r>
          </a:p>
          <a:p>
            <a:endParaRPr lang="en-US" dirty="0"/>
          </a:p>
          <a:p>
            <a:r>
              <a:rPr lang="en-US" dirty="0"/>
              <a:t>Final project planning</a:t>
            </a:r>
          </a:p>
          <a:p>
            <a:endParaRPr lang="en-US" dirty="0"/>
          </a:p>
          <a:p>
            <a:endParaRPr lang="en-US" dirty="0"/>
          </a:p>
        </p:txBody>
      </p:sp>
    </p:spTree>
    <p:extLst>
      <p:ext uri="{BB962C8B-B14F-4D97-AF65-F5344CB8AC3E}">
        <p14:creationId xmlns:p14="http://schemas.microsoft.com/office/powerpoint/2010/main" val="253874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457A-DE5C-A06A-EB13-AC9E7841DD4F}"/>
              </a:ext>
            </a:extLst>
          </p:cNvPr>
          <p:cNvSpPr>
            <a:spLocks noGrp="1"/>
          </p:cNvSpPr>
          <p:nvPr>
            <p:ph type="title"/>
          </p:nvPr>
        </p:nvSpPr>
        <p:spPr/>
        <p:txBody>
          <a:bodyPr/>
          <a:lstStyle/>
          <a:p>
            <a:r>
              <a:rPr lang="en-US" dirty="0"/>
              <a:t>Famous Psychology Studies</a:t>
            </a:r>
          </a:p>
        </p:txBody>
      </p:sp>
      <p:sp>
        <p:nvSpPr>
          <p:cNvPr id="3" name="Content Placeholder 2">
            <a:extLst>
              <a:ext uri="{FF2B5EF4-FFF2-40B4-BE49-F238E27FC236}">
                <a16:creationId xmlns:a16="http://schemas.microsoft.com/office/drawing/2014/main" id="{AC5EA6E4-57EE-2490-5C27-666CE415F661}"/>
              </a:ext>
            </a:extLst>
          </p:cNvPr>
          <p:cNvSpPr>
            <a:spLocks noGrp="1"/>
          </p:cNvSpPr>
          <p:nvPr>
            <p:ph idx="1"/>
          </p:nvPr>
        </p:nvSpPr>
        <p:spPr/>
        <p:txBody>
          <a:bodyPr/>
          <a:lstStyle/>
          <a:p>
            <a:pPr marR="0" algn="l" rtl="0"/>
            <a:r>
              <a:rPr lang="en-US" dirty="0">
                <a:solidFill>
                  <a:srgbClr val="2D3B45"/>
                </a:solidFill>
                <a:latin typeface="Lato" panose="020F0502020204030203" pitchFamily="34" charset="0"/>
              </a:rPr>
              <a:t>Stanley Milgram found that about two thirds of his research participants were willing to administer dangerous shocks to another person just because they were told to by an authority figure (Milgram, 1963).</a:t>
            </a:r>
          </a:p>
          <a:p>
            <a:pPr marR="0" algn="l" rtl="0"/>
            <a:r>
              <a:rPr lang="en-US" dirty="0">
                <a:solidFill>
                  <a:srgbClr val="2D3B45"/>
                </a:solidFill>
                <a:latin typeface="Lato" panose="020F0502020204030203" pitchFamily="34" charset="0"/>
              </a:rPr>
              <a:t>Elizabeth Loftus and Jacqueline </a:t>
            </a:r>
            <a:r>
              <a:rPr lang="en-US" dirty="0" err="1">
                <a:solidFill>
                  <a:srgbClr val="2D3B45"/>
                </a:solidFill>
                <a:latin typeface="Lato" panose="020F0502020204030203" pitchFamily="34" charset="0"/>
              </a:rPr>
              <a:t>Pickrell</a:t>
            </a:r>
            <a:r>
              <a:rPr lang="en-US" dirty="0">
                <a:solidFill>
                  <a:srgbClr val="2D3B45"/>
                </a:solidFill>
                <a:latin typeface="Lato" panose="020F0502020204030203" pitchFamily="34" charset="0"/>
              </a:rPr>
              <a:t> showed that it is relatively easy to “implant” false memories in people by repeatedly asking them about childhood events that did not actually happen to them (Loftus &amp; </a:t>
            </a:r>
            <a:r>
              <a:rPr lang="en-US" dirty="0" err="1">
                <a:solidFill>
                  <a:srgbClr val="2D3B45"/>
                </a:solidFill>
                <a:latin typeface="Lato" panose="020F0502020204030203" pitchFamily="34" charset="0"/>
              </a:rPr>
              <a:t>Pickrell</a:t>
            </a:r>
            <a:r>
              <a:rPr lang="en-US" dirty="0">
                <a:solidFill>
                  <a:srgbClr val="2D3B45"/>
                </a:solidFill>
                <a:latin typeface="Lato" panose="020F0502020204030203" pitchFamily="34" charset="0"/>
              </a:rPr>
              <a:t>, 1995).</a:t>
            </a:r>
          </a:p>
        </p:txBody>
      </p:sp>
    </p:spTree>
    <p:extLst>
      <p:ext uri="{BB962C8B-B14F-4D97-AF65-F5344CB8AC3E}">
        <p14:creationId xmlns:p14="http://schemas.microsoft.com/office/powerpoint/2010/main" val="388311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5622-846A-4B06-B8D6-127B9325C2A6}"/>
              </a:ext>
            </a:extLst>
          </p:cNvPr>
          <p:cNvSpPr>
            <a:spLocks noGrp="1"/>
          </p:cNvSpPr>
          <p:nvPr>
            <p:ph type="title"/>
          </p:nvPr>
        </p:nvSpPr>
        <p:spPr/>
        <p:txBody>
          <a:bodyPr/>
          <a:lstStyle/>
          <a:p>
            <a:r>
              <a:rPr lang="en-US" dirty="0"/>
              <a:t>Final project status</a:t>
            </a:r>
          </a:p>
        </p:txBody>
      </p:sp>
      <p:sp>
        <p:nvSpPr>
          <p:cNvPr id="3" name="Content Placeholder 2">
            <a:extLst>
              <a:ext uri="{FF2B5EF4-FFF2-40B4-BE49-F238E27FC236}">
                <a16:creationId xmlns:a16="http://schemas.microsoft.com/office/drawing/2014/main" id="{2B952CEE-6A7E-A4E6-8998-F704698D573D}"/>
              </a:ext>
            </a:extLst>
          </p:cNvPr>
          <p:cNvSpPr>
            <a:spLocks noGrp="1"/>
          </p:cNvSpPr>
          <p:nvPr>
            <p:ph idx="1"/>
          </p:nvPr>
        </p:nvSpPr>
        <p:spPr/>
        <p:txBody>
          <a:bodyPr/>
          <a:lstStyle/>
          <a:p>
            <a:r>
              <a:rPr lang="en-US" dirty="0"/>
              <a:t>Groups</a:t>
            </a:r>
          </a:p>
          <a:p>
            <a:pPr lvl="1"/>
            <a:r>
              <a:rPr lang="en-US" dirty="0"/>
              <a:t>Project ideas</a:t>
            </a:r>
          </a:p>
        </p:txBody>
      </p:sp>
    </p:spTree>
    <p:extLst>
      <p:ext uri="{BB962C8B-B14F-4D97-AF65-F5344CB8AC3E}">
        <p14:creationId xmlns:p14="http://schemas.microsoft.com/office/powerpoint/2010/main" val="79284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15DC09-DC1A-52C9-0929-A9B9CEE6E509}"/>
              </a:ext>
            </a:extLst>
          </p:cNvPr>
          <p:cNvSpPr>
            <a:spLocks noGrp="1"/>
          </p:cNvSpPr>
          <p:nvPr>
            <p:ph type="title"/>
          </p:nvPr>
        </p:nvSpPr>
        <p:spPr/>
        <p:txBody>
          <a:bodyPr/>
          <a:lstStyle/>
          <a:p>
            <a:r>
              <a:rPr lang="en-US" dirty="0"/>
              <a:t>Non-experimental designs</a:t>
            </a:r>
          </a:p>
        </p:txBody>
      </p:sp>
      <p:sp>
        <p:nvSpPr>
          <p:cNvPr id="6" name="Content Placeholder 5">
            <a:extLst>
              <a:ext uri="{FF2B5EF4-FFF2-40B4-BE49-F238E27FC236}">
                <a16:creationId xmlns:a16="http://schemas.microsoft.com/office/drawing/2014/main" id="{82A2E1AD-B80C-65E8-769E-FB81D8A5D868}"/>
              </a:ext>
            </a:extLst>
          </p:cNvPr>
          <p:cNvSpPr>
            <a:spLocks noGrp="1"/>
          </p:cNvSpPr>
          <p:nvPr>
            <p:ph idx="1"/>
          </p:nvPr>
        </p:nvSpPr>
        <p:spPr/>
        <p:txBody>
          <a:bodyPr/>
          <a:lstStyle/>
          <a:p>
            <a:r>
              <a:rPr lang="en-US" dirty="0"/>
              <a:t>Collected in the real world outside the laboratory</a:t>
            </a:r>
          </a:p>
          <a:p>
            <a:pPr lvl="1"/>
            <a:r>
              <a:rPr lang="en-US" dirty="0"/>
              <a:t>Observation</a:t>
            </a:r>
          </a:p>
          <a:p>
            <a:pPr lvl="1"/>
            <a:r>
              <a:rPr lang="en-US" dirty="0"/>
              <a:t>Surveys</a:t>
            </a:r>
          </a:p>
          <a:p>
            <a:pPr lvl="1"/>
            <a:r>
              <a:rPr lang="en-US" dirty="0"/>
              <a:t>Qualitative research</a:t>
            </a:r>
          </a:p>
          <a:p>
            <a:endParaRPr lang="en-US" dirty="0"/>
          </a:p>
          <a:p>
            <a:r>
              <a:rPr lang="en-US" dirty="0"/>
              <a:t>Lack of control = less internal validity</a:t>
            </a:r>
          </a:p>
          <a:p>
            <a:pPr lvl="1"/>
            <a:r>
              <a:rPr lang="en-US" dirty="0"/>
              <a:t>As little as none in some cases</a:t>
            </a:r>
          </a:p>
          <a:p>
            <a:r>
              <a:rPr lang="en-US" dirty="0"/>
              <a:t>Collecting data in context = greater external validity</a:t>
            </a:r>
          </a:p>
          <a:p>
            <a:pPr lvl="1"/>
            <a:r>
              <a:rPr lang="en-US" dirty="0"/>
              <a:t>Little concern about applying outside the lab</a:t>
            </a:r>
          </a:p>
        </p:txBody>
      </p:sp>
    </p:spTree>
    <p:extLst>
      <p:ext uri="{BB962C8B-B14F-4D97-AF65-F5344CB8AC3E}">
        <p14:creationId xmlns:p14="http://schemas.microsoft.com/office/powerpoint/2010/main" val="402488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7384-15AF-8DEA-E881-3DD7D365A1B7}"/>
              </a:ext>
            </a:extLst>
          </p:cNvPr>
          <p:cNvSpPr>
            <a:spLocks noGrp="1"/>
          </p:cNvSpPr>
          <p:nvPr>
            <p:ph type="title"/>
          </p:nvPr>
        </p:nvSpPr>
        <p:spPr/>
        <p:txBody>
          <a:bodyPr/>
          <a:lstStyle/>
          <a:p>
            <a:r>
              <a:rPr lang="en-US" dirty="0"/>
              <a:t>For Wed Feb 14</a:t>
            </a:r>
          </a:p>
        </p:txBody>
      </p:sp>
      <p:sp>
        <p:nvSpPr>
          <p:cNvPr id="3" name="Content Placeholder 2">
            <a:extLst>
              <a:ext uri="{FF2B5EF4-FFF2-40B4-BE49-F238E27FC236}">
                <a16:creationId xmlns:a16="http://schemas.microsoft.com/office/drawing/2014/main" id="{6BC64BC4-DC22-128B-31A5-7F56C2845B21}"/>
              </a:ext>
            </a:extLst>
          </p:cNvPr>
          <p:cNvSpPr>
            <a:spLocks noGrp="1"/>
          </p:cNvSpPr>
          <p:nvPr>
            <p:ph idx="1"/>
          </p:nvPr>
        </p:nvSpPr>
        <p:spPr/>
        <p:txBody>
          <a:bodyPr/>
          <a:lstStyle/>
          <a:p>
            <a:r>
              <a:rPr lang="en-US" dirty="0"/>
              <a:t>Read Plant et al. (2009), The Obama Effect</a:t>
            </a:r>
          </a:p>
          <a:p>
            <a:endParaRPr lang="en-US" dirty="0"/>
          </a:p>
          <a:p>
            <a:r>
              <a:rPr lang="en-US" dirty="0"/>
              <a:t>Chapter 15</a:t>
            </a:r>
            <a:r>
              <a:rPr lang="en-US"/>
              <a:t>: Surveys</a:t>
            </a:r>
          </a:p>
          <a:p>
            <a:endParaRPr lang="en-US" dirty="0"/>
          </a:p>
        </p:txBody>
      </p:sp>
    </p:spTree>
    <p:extLst>
      <p:ext uri="{BB962C8B-B14F-4D97-AF65-F5344CB8AC3E}">
        <p14:creationId xmlns:p14="http://schemas.microsoft.com/office/powerpoint/2010/main" val="161507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0C2-964E-386B-BC83-D6603C937D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EC54E3-F5C7-D2C4-2ADE-0C79CF010196}"/>
              </a:ext>
            </a:extLst>
          </p:cNvPr>
          <p:cNvSpPr>
            <a:spLocks noGrp="1"/>
          </p:cNvSpPr>
          <p:nvPr>
            <p:ph idx="1"/>
          </p:nvPr>
        </p:nvSpPr>
        <p:spPr/>
        <p:txBody>
          <a:bodyPr/>
          <a:lstStyle/>
          <a:p>
            <a:r>
              <a:rPr lang="en-US" dirty="0"/>
              <a:t>Intervention research in child development has repeatedly produced a paradoxical conclusion: In correlational studies, parental assistance with children’s homework has been associated with lower academic achievement.  As a result, some psychologists have concluded in published reports that parents should not help their children with homework…</a:t>
            </a:r>
          </a:p>
        </p:txBody>
      </p:sp>
    </p:spTree>
    <p:extLst>
      <p:ext uri="{BB962C8B-B14F-4D97-AF65-F5344CB8AC3E}">
        <p14:creationId xmlns:p14="http://schemas.microsoft.com/office/powerpoint/2010/main" val="370170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A68A-B36C-5F6A-B759-5D002C208A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28CA4C-0BE3-A5DE-782D-11405A07A2C0}"/>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8B8901BD-6C70-C803-41E1-C18FD0BD1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72" y="365124"/>
            <a:ext cx="10704616" cy="605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41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accounts consistent with the data</a:t>
            </a:r>
          </a:p>
        </p:txBody>
      </p:sp>
      <p:sp>
        <p:nvSpPr>
          <p:cNvPr id="3" name="Content Placeholder 2"/>
          <p:cNvSpPr>
            <a:spLocks noGrp="1"/>
          </p:cNvSpPr>
          <p:nvPr>
            <p:ph idx="1"/>
          </p:nvPr>
        </p:nvSpPr>
        <p:spPr/>
        <p:txBody>
          <a:bodyPr/>
          <a:lstStyle/>
          <a:p>
            <a:r>
              <a:rPr lang="en-US" dirty="0"/>
              <a:t>Large cars are safer than small cars</a:t>
            </a:r>
          </a:p>
          <a:p>
            <a:pPr lvl="1"/>
            <a:r>
              <a:rPr lang="en-US" dirty="0"/>
              <a:t>Small cars are more dangerous than large cars</a:t>
            </a:r>
          </a:p>
        </p:txBody>
      </p:sp>
      <p:pic>
        <p:nvPicPr>
          <p:cNvPr id="64514" name="Picture 2"/>
          <p:cNvPicPr>
            <a:picLocks noChangeAspect="1" noChangeArrowheads="1"/>
          </p:cNvPicPr>
          <p:nvPr/>
        </p:nvPicPr>
        <p:blipFill>
          <a:blip r:embed="rId2" cstate="print"/>
          <a:srcRect/>
          <a:stretch>
            <a:fillRect/>
          </a:stretch>
        </p:blipFill>
        <p:spPr bwMode="auto">
          <a:xfrm>
            <a:off x="838200" y="3161805"/>
            <a:ext cx="3826042" cy="2057400"/>
          </a:xfrm>
          <a:prstGeom prst="rect">
            <a:avLst/>
          </a:prstGeom>
          <a:noFill/>
          <a:ln w="9525">
            <a:noFill/>
            <a:miter lim="800000"/>
            <a:headEnd/>
            <a:tailEnd/>
          </a:ln>
        </p:spPr>
      </p:pic>
      <p:sp>
        <p:nvSpPr>
          <p:cNvPr id="5" name="TextBox 4"/>
          <p:cNvSpPr txBox="1"/>
          <p:nvPr/>
        </p:nvSpPr>
        <p:spPr>
          <a:xfrm>
            <a:off x="4953001" y="3314206"/>
            <a:ext cx="3809999" cy="1200329"/>
          </a:xfrm>
          <a:prstGeom prst="rect">
            <a:avLst/>
          </a:prstGeom>
          <a:noFill/>
        </p:spPr>
        <p:txBody>
          <a:bodyPr wrap="square" rtlCol="0">
            <a:spAutoFit/>
          </a:bodyPr>
          <a:lstStyle/>
          <a:p>
            <a:r>
              <a:rPr lang="en-US" u="sng" dirty="0"/>
              <a:t>Safest cars</a:t>
            </a:r>
            <a:r>
              <a:rPr lang="en-US" dirty="0"/>
              <a:t>: Acura RX SUV, Acura RL sedan, Audi 4</a:t>
            </a:r>
          </a:p>
          <a:p>
            <a:r>
              <a:rPr lang="en-US" u="sng" dirty="0"/>
              <a:t>Most dangerous cars</a:t>
            </a:r>
            <a:r>
              <a:rPr lang="en-US" dirty="0"/>
              <a:t>: Chevy Cobalt, Ford Focus, Mazda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F9D6-A739-B223-3298-AA43EF274B3B}"/>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F5D9DE69-8D80-9634-3270-C23FC845E5EC}"/>
              </a:ext>
            </a:extLst>
          </p:cNvPr>
          <p:cNvSpPr>
            <a:spLocks noGrp="1"/>
          </p:cNvSpPr>
          <p:nvPr>
            <p:ph idx="1"/>
          </p:nvPr>
        </p:nvSpPr>
        <p:spPr/>
        <p:txBody>
          <a:bodyPr>
            <a:normAutofit/>
          </a:bodyPr>
          <a:lstStyle/>
          <a:p>
            <a:pPr marL="0" marR="0" algn="l">
              <a:spcBef>
                <a:spcPts val="900"/>
              </a:spcBef>
              <a:spcAft>
                <a:spcPts val="900"/>
              </a:spcAft>
            </a:pPr>
            <a:r>
              <a:rPr lang="en-US" b="0" i="0" dirty="0">
                <a:solidFill>
                  <a:srgbClr val="2D3B45"/>
                </a:solidFill>
                <a:effectLst/>
                <a:latin typeface="Lato" panose="020F0502020204030203" pitchFamily="34" charset="0"/>
              </a:rPr>
              <a:t>Q1. Why are experimental studies higher in internal validity?</a:t>
            </a:r>
          </a:p>
          <a:p>
            <a:pPr marL="0" marR="0" algn="l">
              <a:spcBef>
                <a:spcPts val="900"/>
              </a:spcBef>
              <a:spcAft>
                <a:spcPts val="900"/>
              </a:spcAft>
            </a:pPr>
            <a:endParaRPr lang="en-US" b="0" i="0" dirty="0">
              <a:solidFill>
                <a:srgbClr val="2D3B45"/>
              </a:solidFill>
              <a:effectLst/>
              <a:latin typeface="Lato Extended"/>
            </a:endParaRPr>
          </a:p>
          <a:p>
            <a:pPr marL="0" marR="0" algn="l">
              <a:spcBef>
                <a:spcPts val="900"/>
              </a:spcBef>
              <a:spcAft>
                <a:spcPts val="900"/>
              </a:spcAft>
            </a:pPr>
            <a:r>
              <a:rPr lang="en-US" b="0" i="0" dirty="0">
                <a:solidFill>
                  <a:srgbClr val="2D3B45"/>
                </a:solidFill>
                <a:effectLst/>
                <a:latin typeface="Lato" panose="020F0502020204030203" pitchFamily="34" charset="0"/>
              </a:rPr>
              <a:t>Q2. Why are nonexperimental studies higher in external validity?</a:t>
            </a:r>
            <a:endParaRPr lang="en-US"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216263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F8EF-FD4E-96EF-CB1D-6740495085AF}"/>
              </a:ext>
            </a:extLst>
          </p:cNvPr>
          <p:cNvSpPr>
            <a:spLocks noGrp="1"/>
          </p:cNvSpPr>
          <p:nvPr>
            <p:ph type="title"/>
          </p:nvPr>
        </p:nvSpPr>
        <p:spPr/>
        <p:txBody>
          <a:bodyPr/>
          <a:lstStyle/>
          <a:p>
            <a:r>
              <a:rPr lang="en-US" dirty="0"/>
              <a:t>Non-experimental design</a:t>
            </a:r>
          </a:p>
        </p:txBody>
      </p:sp>
      <p:sp>
        <p:nvSpPr>
          <p:cNvPr id="3" name="Content Placeholder 2">
            <a:extLst>
              <a:ext uri="{FF2B5EF4-FFF2-40B4-BE49-F238E27FC236}">
                <a16:creationId xmlns:a16="http://schemas.microsoft.com/office/drawing/2014/main" id="{3C794CCE-0D05-D63A-011A-A8FBF9DA02A1}"/>
              </a:ext>
            </a:extLst>
          </p:cNvPr>
          <p:cNvSpPr>
            <a:spLocks noGrp="1"/>
          </p:cNvSpPr>
          <p:nvPr>
            <p:ph idx="1"/>
          </p:nvPr>
        </p:nvSpPr>
        <p:spPr/>
        <p:txBody>
          <a:bodyPr/>
          <a:lstStyle/>
          <a:p>
            <a:pPr marL="0" marR="0" algn="l">
              <a:spcBef>
                <a:spcPts val="900"/>
              </a:spcBef>
              <a:spcAft>
                <a:spcPts val="900"/>
              </a:spcAft>
            </a:pPr>
            <a:r>
              <a:rPr lang="en-US" b="0" i="0" dirty="0">
                <a:solidFill>
                  <a:srgbClr val="2D3B45"/>
                </a:solidFill>
                <a:effectLst/>
                <a:latin typeface="Lato" panose="020F0502020204030203" pitchFamily="34" charset="0"/>
              </a:rPr>
              <a:t>For each of the following 3 examples, indicate what kinds of non-experimental design would be used to study the phenomenon and also outline a 2-group experimental approach that could answer a question that might be inspired by the non-experimental work.</a:t>
            </a:r>
            <a:endParaRPr lang="en-US" b="0" i="0" dirty="0">
              <a:solidFill>
                <a:srgbClr val="2D3B45"/>
              </a:solidFill>
              <a:effectLst/>
              <a:latin typeface="Lato Extended"/>
            </a:endParaRPr>
          </a:p>
          <a:p>
            <a:pPr marL="0" marR="0" algn="l">
              <a:spcBef>
                <a:spcPts val="900"/>
              </a:spcBef>
              <a:spcAft>
                <a:spcPts val="900"/>
              </a:spcAft>
            </a:pPr>
            <a:r>
              <a:rPr lang="en-US" b="0" i="0" dirty="0">
                <a:solidFill>
                  <a:srgbClr val="2D3B45"/>
                </a:solidFill>
                <a:effectLst/>
                <a:latin typeface="Lato" panose="020F0502020204030203" pitchFamily="34" charset="0"/>
              </a:rPr>
              <a:t>3</a:t>
            </a:r>
            <a:r>
              <a:rPr lang="en-US" dirty="0">
                <a:solidFill>
                  <a:srgbClr val="2D3B45"/>
                </a:solidFill>
                <a:latin typeface="Lato" panose="020F0502020204030203" pitchFamily="34" charset="0"/>
              </a:rPr>
              <a:t>a</a:t>
            </a:r>
            <a:r>
              <a:rPr lang="en-US" b="0" i="0" dirty="0">
                <a:solidFill>
                  <a:srgbClr val="2D3B45"/>
                </a:solidFill>
                <a:effectLst/>
                <a:latin typeface="Lato" panose="020F0502020204030203" pitchFamily="34" charset="0"/>
              </a:rPr>
              <a:t>. Pushing ahead in line</a:t>
            </a:r>
            <a:endParaRPr lang="en-US" b="0" i="0" dirty="0">
              <a:solidFill>
                <a:srgbClr val="2D3B45"/>
              </a:solidFill>
              <a:effectLst/>
              <a:latin typeface="Lato Extended"/>
            </a:endParaRPr>
          </a:p>
          <a:p>
            <a:pPr marL="0">
              <a:spcBef>
                <a:spcPts val="900"/>
              </a:spcBef>
              <a:spcAft>
                <a:spcPts val="900"/>
              </a:spcAft>
            </a:pPr>
            <a:r>
              <a:rPr lang="en-US" dirty="0">
                <a:solidFill>
                  <a:srgbClr val="2D3B45"/>
                </a:solidFill>
                <a:latin typeface="Lato" panose="020F0502020204030203" pitchFamily="34" charset="0"/>
              </a:rPr>
              <a:t>3b. Increased crime rates during higher temperature months</a:t>
            </a:r>
          </a:p>
          <a:p>
            <a:pPr marL="0" marR="0" algn="l">
              <a:spcBef>
                <a:spcPts val="900"/>
              </a:spcBef>
              <a:spcAft>
                <a:spcPts val="900"/>
              </a:spcAft>
            </a:pPr>
            <a:r>
              <a:rPr lang="en-US" b="0" i="0" dirty="0">
                <a:solidFill>
                  <a:srgbClr val="2D3B45"/>
                </a:solidFill>
                <a:effectLst/>
                <a:latin typeface="Lato" panose="020F0502020204030203" pitchFamily="34" charset="0"/>
              </a:rPr>
              <a:t>3c. Studiousness in college students</a:t>
            </a:r>
            <a:endParaRPr lang="en-US"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18306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E80B-5F20-4AC5-C993-3710B4A6450C}"/>
              </a:ext>
            </a:extLst>
          </p:cNvPr>
          <p:cNvSpPr>
            <a:spLocks noGrp="1"/>
          </p:cNvSpPr>
          <p:nvPr>
            <p:ph type="title"/>
          </p:nvPr>
        </p:nvSpPr>
        <p:spPr/>
        <p:txBody>
          <a:bodyPr/>
          <a:lstStyle/>
          <a:p>
            <a:r>
              <a:rPr lang="en-US" dirty="0"/>
              <a:t>Correlations</a:t>
            </a:r>
          </a:p>
        </p:txBody>
      </p:sp>
      <p:sp>
        <p:nvSpPr>
          <p:cNvPr id="3" name="Content Placeholder 2">
            <a:extLst>
              <a:ext uri="{FF2B5EF4-FFF2-40B4-BE49-F238E27FC236}">
                <a16:creationId xmlns:a16="http://schemas.microsoft.com/office/drawing/2014/main" id="{43A6F968-C07F-2C0F-5461-AB285E1A2FD5}"/>
              </a:ext>
            </a:extLst>
          </p:cNvPr>
          <p:cNvSpPr>
            <a:spLocks noGrp="1"/>
          </p:cNvSpPr>
          <p:nvPr>
            <p:ph idx="1"/>
          </p:nvPr>
        </p:nvSpPr>
        <p:spPr/>
        <p:txBody>
          <a:bodyPr/>
          <a:lstStyle/>
          <a:p>
            <a:pPr marR="0" algn="l" rtl="0"/>
            <a:r>
              <a:rPr lang="en-US" dirty="0">
                <a:solidFill>
                  <a:srgbClr val="2D3B45"/>
                </a:solidFill>
                <a:latin typeface="Lato" panose="020F0502020204030203" pitchFamily="34" charset="0"/>
              </a:rPr>
              <a:t>For each of the following statistical relationships, decide whether the directionality problem is present and think of at least one plausible third variable.</a:t>
            </a:r>
          </a:p>
          <a:p>
            <a:pPr marR="0" algn="l" rtl="0"/>
            <a:r>
              <a:rPr lang="en-US" dirty="0">
                <a:solidFill>
                  <a:srgbClr val="2D3B45"/>
                </a:solidFill>
                <a:latin typeface="Lato" panose="020F0502020204030203" pitchFamily="34" charset="0"/>
              </a:rPr>
              <a:t>4a. People who eat more lobster tend to live longer.</a:t>
            </a:r>
          </a:p>
          <a:p>
            <a:pPr marR="0" algn="l" rtl="0"/>
            <a:r>
              <a:rPr lang="en-US" dirty="0">
                <a:solidFill>
                  <a:srgbClr val="2D3B45"/>
                </a:solidFill>
                <a:latin typeface="Lato" panose="020F0502020204030203" pitchFamily="34" charset="0"/>
              </a:rPr>
              <a:t>4b. People who exercise more tend to weigh less.</a:t>
            </a:r>
          </a:p>
          <a:p>
            <a:pPr marR="0" algn="l" rtl="0"/>
            <a:r>
              <a:rPr lang="en-US" dirty="0">
                <a:solidFill>
                  <a:srgbClr val="2D3B45"/>
                </a:solidFill>
                <a:latin typeface="Lato" panose="020F0502020204030203" pitchFamily="34" charset="0"/>
              </a:rPr>
              <a:t>4c. College students who drink more alcohol tend to have poorer grades.</a:t>
            </a:r>
          </a:p>
        </p:txBody>
      </p:sp>
    </p:spTree>
    <p:extLst>
      <p:ext uri="{BB962C8B-B14F-4D97-AF65-F5344CB8AC3E}">
        <p14:creationId xmlns:p14="http://schemas.microsoft.com/office/powerpoint/2010/main" val="2286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Causality</a:t>
            </a:r>
          </a:p>
        </p:txBody>
      </p:sp>
      <p:sp>
        <p:nvSpPr>
          <p:cNvPr id="7171" name="Rectangle 3"/>
          <p:cNvSpPr>
            <a:spLocks noGrp="1" noChangeArrowheads="1"/>
          </p:cNvSpPr>
          <p:nvPr>
            <p:ph type="body" idx="1"/>
          </p:nvPr>
        </p:nvSpPr>
        <p:spPr/>
        <p:txBody>
          <a:bodyPr/>
          <a:lstStyle/>
          <a:p>
            <a:pPr eaLnBrk="1" hangingPunct="1"/>
            <a:r>
              <a:rPr lang="en-US" dirty="0"/>
              <a:t>If variables X &amp; Y are very strongly correlated, does X </a:t>
            </a:r>
            <a:r>
              <a:rPr lang="en-US" u="sng" dirty="0"/>
              <a:t>cause</a:t>
            </a:r>
            <a:r>
              <a:rPr lang="en-US" dirty="0"/>
              <a:t> Y?</a:t>
            </a:r>
          </a:p>
          <a:p>
            <a:pPr eaLnBrk="1" hangingPunct="1"/>
            <a:endParaRPr lang="en-US" dirty="0"/>
          </a:p>
          <a:p>
            <a:pPr eaLnBrk="1" hangingPunct="1"/>
            <a:r>
              <a:rPr lang="en-US" dirty="0"/>
              <a:t>Correlation between X &amp; Y means either</a:t>
            </a:r>
          </a:p>
          <a:p>
            <a:pPr lvl="1" eaLnBrk="1" hangingPunct="1"/>
            <a:r>
              <a:rPr lang="en-US" dirty="0"/>
              <a:t>X causes Y</a:t>
            </a:r>
          </a:p>
          <a:p>
            <a:pPr lvl="1" eaLnBrk="1" hangingPunct="1"/>
            <a:r>
              <a:rPr lang="en-US" dirty="0"/>
              <a:t>Y causes X</a:t>
            </a:r>
          </a:p>
          <a:p>
            <a:pPr lvl="1" eaLnBrk="1" hangingPunct="1"/>
            <a:r>
              <a:rPr lang="en-US" dirty="0"/>
              <a:t>Z causes both X and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 calcmode="lin" valueType="num">
                                      <p:cBhvr additive="base">
                                        <p:cTn id="17"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 calcmode="lin" valueType="num">
                                      <p:cBhvr additive="base">
                                        <p:cTn id="21"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17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171">
                                            <p:txEl>
                                              <p:pRg st="5" end="5"/>
                                            </p:txEl>
                                          </p:spTgt>
                                        </p:tgtEl>
                                        <p:attrNameLst>
                                          <p:attrName>style.visibility</p:attrName>
                                        </p:attrNameLst>
                                      </p:cBhvr>
                                      <p:to>
                                        <p:strVal val="visible"/>
                                      </p:to>
                                    </p:set>
                                    <p:anim calcmode="lin" valueType="num">
                                      <p:cBhvr additive="base">
                                        <p:cTn id="25"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5F72-E798-79D5-5B58-468DF942C279}"/>
              </a:ext>
            </a:extLst>
          </p:cNvPr>
          <p:cNvSpPr>
            <a:spLocks noGrp="1"/>
          </p:cNvSpPr>
          <p:nvPr>
            <p:ph type="title"/>
          </p:nvPr>
        </p:nvSpPr>
        <p:spPr/>
        <p:txBody>
          <a:bodyPr/>
          <a:lstStyle/>
          <a:p>
            <a:r>
              <a:rPr lang="en-US" dirty="0"/>
              <a:t>Variables observed to co-vary</a:t>
            </a:r>
          </a:p>
        </p:txBody>
      </p:sp>
      <p:sp>
        <p:nvSpPr>
          <p:cNvPr id="3" name="Content Placeholder 2">
            <a:extLst>
              <a:ext uri="{FF2B5EF4-FFF2-40B4-BE49-F238E27FC236}">
                <a16:creationId xmlns:a16="http://schemas.microsoft.com/office/drawing/2014/main" id="{103B920F-DA81-C7DD-229C-40C8B3A8CC48}"/>
              </a:ext>
            </a:extLst>
          </p:cNvPr>
          <p:cNvSpPr>
            <a:spLocks noGrp="1"/>
          </p:cNvSpPr>
          <p:nvPr>
            <p:ph idx="1"/>
          </p:nvPr>
        </p:nvSpPr>
        <p:spPr/>
        <p:txBody>
          <a:bodyPr/>
          <a:lstStyle/>
          <a:p>
            <a:pPr lvl="1" eaLnBrk="1" hangingPunct="1"/>
            <a:r>
              <a:rPr lang="en-US" sz="2800" dirty="0"/>
              <a:t>Hot weather is associated with higher rates of street violence</a:t>
            </a:r>
          </a:p>
          <a:p>
            <a:pPr lvl="1" eaLnBrk="1" hangingPunct="1"/>
            <a:r>
              <a:rPr lang="en-US" sz="2800" dirty="0"/>
              <a:t>Older people exercise less than middle aged people</a:t>
            </a:r>
          </a:p>
          <a:p>
            <a:pPr lvl="1" eaLnBrk="1" hangingPunct="1"/>
            <a:r>
              <a:rPr lang="en-US" sz="2800" dirty="0"/>
              <a:t>A college education increases people’s SAT scores</a:t>
            </a:r>
          </a:p>
          <a:p>
            <a:endParaRPr lang="en-US" dirty="0"/>
          </a:p>
        </p:txBody>
      </p:sp>
    </p:spTree>
    <p:extLst>
      <p:ext uri="{BB962C8B-B14F-4D97-AF65-F5344CB8AC3E}">
        <p14:creationId xmlns:p14="http://schemas.microsoft.com/office/powerpoint/2010/main" val="231356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6167</TotalTime>
  <Words>472</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Lato</vt:lpstr>
      <vt:lpstr>Lato Extended</vt:lpstr>
      <vt:lpstr>Office Theme</vt:lpstr>
      <vt:lpstr>205 Feb 12, Class 18</vt:lpstr>
      <vt:lpstr>PowerPoint Presentation</vt:lpstr>
      <vt:lpstr>PowerPoint Presentation</vt:lpstr>
      <vt:lpstr>Multiple accounts consistent with the data</vt:lpstr>
      <vt:lpstr>Validity</vt:lpstr>
      <vt:lpstr>Non-experimental design</vt:lpstr>
      <vt:lpstr>Correlations</vt:lpstr>
      <vt:lpstr>Causality</vt:lpstr>
      <vt:lpstr>Variables observed to co-vary</vt:lpstr>
      <vt:lpstr>Famous Psychology Studies</vt:lpstr>
      <vt:lpstr>Final project status</vt:lpstr>
      <vt:lpstr>Non-experimental designs</vt:lpstr>
      <vt:lpstr>For Wed Feb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2, Class 18</dc:title>
  <dc:creator>Paul Reber</dc:creator>
  <cp:lastModifiedBy>Paul Reber</cp:lastModifiedBy>
  <cp:revision>13</cp:revision>
  <cp:lastPrinted>2024-02-12T15:04:08Z</cp:lastPrinted>
  <dcterms:created xsi:type="dcterms:W3CDTF">2022-10-31T14:41:49Z</dcterms:created>
  <dcterms:modified xsi:type="dcterms:W3CDTF">2024-02-13T18:11:59Z</dcterms:modified>
</cp:coreProperties>
</file>