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93" r:id="rId4"/>
    <p:sldId id="284" r:id="rId5"/>
    <p:sldId id="272" r:id="rId6"/>
    <p:sldId id="258" r:id="rId7"/>
    <p:sldId id="259" r:id="rId8"/>
    <p:sldId id="260" r:id="rId9"/>
    <p:sldId id="257" r:id="rId1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F190-A0A4-C928-2759-69C776260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B82FB-D28C-FCE9-1AC2-A50A11981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F602-B1C6-6BC0-6DBC-0916E0CB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78E3-594D-B2B0-05F8-C715AD40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9BC2-3AC8-02A4-F3E4-442E8A8D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AB65-9311-5458-578B-C1D49FBA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6756F-1308-617C-A5C0-984A8AD6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862E-954D-4DD0-11FF-7287210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F523-9AAE-7041-5FC9-A02180A2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FF77-7CD3-7BDF-7077-5071911D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A4F03-FC43-18C0-1F86-A645E5B7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3831B-89DC-58FC-727D-6AAD9497B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6596-85F7-5A4D-2ABF-2C962942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7D60-6744-2569-42E9-E3053FF8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A74E-CB6C-A67B-1A59-73CBEFC0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5D78-789D-57F6-592C-EE11F095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0B31-9C83-829D-9475-C928389A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E6E0-75DB-C1A6-C69F-D3429ABE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7C84-A512-E5CA-CD42-54451E91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AD3E8-5DDE-D2F3-28E6-5B9B207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C8D5-1EBF-943E-7523-2E144E2F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FC4BC-1425-12AE-2DE7-BDFC0BC9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143D-35A1-EAC6-7752-A0B9B811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507E-BBDA-B2DA-3045-4553DE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944B-514A-24A4-9957-11998BC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0333-9DF0-9F70-AAC5-AFDB745C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DE09-9B03-3517-F48C-D773D2DD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15C70-486B-6951-BC4E-84469A869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F893-B7B1-F1D8-788D-51866F5A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12CD-A81B-E7EB-88BE-1CD24B80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2BF68-B3CB-FB88-5B6E-1912287F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B0D9-A1D4-E67F-FCB9-ADB24E87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2C25-21D4-0A87-EEE5-F0F933CA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7BBD6-3840-5B7A-7FD7-6F037A9E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00DDB-1023-6ACC-8AFA-8CAEE962A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E9A8-98E5-5ED3-8F65-DE21BB84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B17C-35AB-73F9-EF51-FBC6CBC9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08CE5-7AFF-5442-5910-683AB4F2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B8807-9E35-E76A-3BA0-B22B7F08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A9C4-0B10-EB03-6747-3E47A28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4FD5F-C2F6-E191-23DA-8516822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E5044-68F6-93AC-D316-6E3467C7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9740-D3C4-258D-051D-B553BC4B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4C075-173D-CCDE-4B47-273E2278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6660F-E4C5-8D05-157C-B05F6AC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ECFB5-3BC3-7CD9-AC73-CFB63559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9383-CDF7-2DB0-818F-AC4D19C5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9427-8379-C474-07F5-309D652A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D88A-D115-2B06-34BA-C1343BFB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01DD2-2D9D-33FB-088E-10EC2E3F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81137-A9BD-B429-4E09-39FAA5C7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65C5-262B-0AA9-307A-0CBEB677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29D7-00F5-9B1A-AC93-F4BD71D8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68E00-A309-43FA-212E-35E99489A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68636-8DB0-DD78-993E-4A18B6974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44BA-B30C-08E1-D4F1-8DEFBBE6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2C67F-C458-6300-DFAC-36BA983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07F7-365E-4891-727A-E5C2A685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EF9E8-0976-8746-500A-3A9EDC30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2C19-532B-D5C7-D90B-CEF68EF7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42F6-67F4-F05C-D2D0-A9CBE7C0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2000-2437-4124-A50E-6426CFF0B9D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27B3-4FCB-5C0A-11DB-02425EEA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CF8E-8834-7990-8EF3-71B8F0FCB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D898-074C-4FFE-B4AB-124964C0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85331-D61B-0689-C51E-A84CAF4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Feb 7, Class 15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1832B-55CE-80F0-D10A-D4CECC72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2 analysis</a:t>
            </a:r>
          </a:p>
          <a:p>
            <a:r>
              <a:rPr lang="en-US" dirty="0"/>
              <a:t>Writing feedback</a:t>
            </a:r>
          </a:p>
          <a:p>
            <a:endParaRPr lang="en-US" dirty="0"/>
          </a:p>
          <a:p>
            <a:r>
              <a:rPr lang="en-US" dirty="0"/>
              <a:t>Scientific writing</a:t>
            </a:r>
          </a:p>
          <a:p>
            <a:pPr lvl="1"/>
            <a:r>
              <a:rPr lang="en-US" dirty="0"/>
              <a:t>Introduction: framing the question</a:t>
            </a:r>
          </a:p>
          <a:p>
            <a:pPr lvl="1"/>
            <a:r>
              <a:rPr lang="en-US" dirty="0"/>
              <a:t>Discussion: drawing inferences</a:t>
            </a:r>
          </a:p>
          <a:p>
            <a:r>
              <a:rPr lang="en-US" dirty="0"/>
              <a:t>Expanding the background research</a:t>
            </a:r>
          </a:p>
        </p:txBody>
      </p:sp>
    </p:spTree>
    <p:extLst>
      <p:ext uri="{BB962C8B-B14F-4D97-AF65-F5344CB8AC3E}">
        <p14:creationId xmlns:p14="http://schemas.microsoft.com/office/powerpoint/2010/main" val="408478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B4BE-0C68-96D7-E7B1-F49147AB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0531-B36A-3035-4298-B9057990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Exp2_Winter2024.csv/.xlsx</a:t>
            </a:r>
          </a:p>
          <a:p>
            <a:r>
              <a:rPr lang="en-US" dirty="0"/>
              <a:t>Running the analysis in R</a:t>
            </a:r>
          </a:p>
          <a:p>
            <a:r>
              <a:rPr lang="en-US" dirty="0"/>
              <a:t>Reporting the results</a:t>
            </a:r>
          </a:p>
          <a:p>
            <a:r>
              <a:rPr lang="en-US" dirty="0"/>
              <a:t>Making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9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FD66-C342-FAA7-9D87-E0930698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13A6-1A8A-2DE3-3D4E-90F1D46B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effect of stimulus meaning</a:t>
            </a:r>
          </a:p>
          <a:p>
            <a:pPr lvl="1"/>
            <a:r>
              <a:rPr lang="en-US" dirty="0"/>
              <a:t>F(X,X) = Y.YY, p&lt;.0z</a:t>
            </a:r>
          </a:p>
          <a:p>
            <a:r>
              <a:rPr lang="en-US" dirty="0"/>
              <a:t>Main effect of deep/shallow encoding</a:t>
            </a:r>
          </a:p>
          <a:p>
            <a:pPr lvl="1"/>
            <a:r>
              <a:rPr lang="en-US" dirty="0"/>
              <a:t>F(X,X) = Y.YY, p&lt;.0z</a:t>
            </a:r>
          </a:p>
          <a:p>
            <a:r>
              <a:rPr lang="en-US" dirty="0"/>
              <a:t>Interaction</a:t>
            </a:r>
          </a:p>
          <a:p>
            <a:pPr lvl="1"/>
            <a:r>
              <a:rPr lang="en-US" dirty="0"/>
              <a:t>F(X,X) = Y.YY, p&lt;.0z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4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994-357C-916E-1827-C751289A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paper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5B6C-6714-DD1E-81E8-31A36800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2621" cy="4351338"/>
          </a:xfrm>
        </p:spPr>
        <p:txBody>
          <a:bodyPr/>
          <a:lstStyle/>
          <a:p>
            <a:r>
              <a:rPr lang="en-US" dirty="0"/>
              <a:t>Follow the provided guidelines</a:t>
            </a:r>
          </a:p>
          <a:p>
            <a:pPr lvl="1"/>
            <a:r>
              <a:rPr lang="en-US" dirty="0"/>
              <a:t>Method: Participants, Materials, Procedure</a:t>
            </a:r>
          </a:p>
          <a:p>
            <a:pPr lvl="1"/>
            <a:r>
              <a:rPr lang="en-US" dirty="0"/>
              <a:t>Use the recommendations on framing Results</a:t>
            </a:r>
          </a:p>
          <a:p>
            <a:pPr lvl="1"/>
            <a:r>
              <a:rPr lang="en-US" dirty="0"/>
              <a:t>Double-check that all the numbers are there and correct</a:t>
            </a:r>
          </a:p>
          <a:p>
            <a:pPr lvl="1"/>
            <a:endParaRPr lang="en-US" dirty="0"/>
          </a:p>
          <a:p>
            <a:r>
              <a:rPr lang="en-US" dirty="0"/>
              <a:t>Review the provided sample manuscript paper for overall format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02CB-856C-345F-9FBB-46568601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279" y="882399"/>
            <a:ext cx="5124721" cy="56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9D8C-96B4-0483-B366-28A447FF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Writeup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871-5910-7D64-EC6F-2DF43B6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Include both Experiment 1 and Experiment 2</a:t>
            </a:r>
          </a:p>
          <a:p>
            <a:pPr lvl="1"/>
            <a:r>
              <a:rPr lang="en-US" dirty="0"/>
              <a:t>Methods for Experiment 2 available on Canvas</a:t>
            </a:r>
          </a:p>
          <a:p>
            <a:pPr lvl="1"/>
            <a:r>
              <a:rPr lang="en-US" dirty="0"/>
              <a:t>Make corrections to Experiment 1</a:t>
            </a:r>
          </a:p>
          <a:p>
            <a:pPr lvl="1"/>
            <a:endParaRPr lang="en-US" dirty="0"/>
          </a:p>
          <a:p>
            <a:r>
              <a:rPr lang="en-US" dirty="0"/>
              <a:t>Expand the Introduction</a:t>
            </a:r>
          </a:p>
          <a:p>
            <a:pPr lvl="1"/>
            <a:r>
              <a:rPr lang="en-US" dirty="0"/>
              <a:t>What is “deep” encoding?</a:t>
            </a:r>
          </a:p>
          <a:p>
            <a:pPr lvl="1"/>
            <a:r>
              <a:rPr lang="en-US" u="sng" dirty="0"/>
              <a:t>Why</a:t>
            </a:r>
            <a:r>
              <a:rPr lang="en-US" dirty="0"/>
              <a:t> do we hypothesize that “deep” encoding leads to better memory?</a:t>
            </a:r>
          </a:p>
          <a:p>
            <a:pPr lvl="1"/>
            <a:r>
              <a:rPr lang="en-US" dirty="0"/>
              <a:t>What is new about the studies you are reporting?</a:t>
            </a:r>
          </a:p>
          <a:p>
            <a:r>
              <a:rPr lang="en-US" dirty="0"/>
              <a:t>Expand the Discussion</a:t>
            </a:r>
          </a:p>
          <a:p>
            <a:pPr lvl="1"/>
            <a:r>
              <a:rPr lang="en-US" dirty="0"/>
              <a:t>Summarize results of both experiments</a:t>
            </a:r>
          </a:p>
          <a:p>
            <a:pPr lvl="1"/>
            <a:r>
              <a:rPr lang="en-US" dirty="0"/>
              <a:t>What do they mean with respect to the hypothesis?</a:t>
            </a:r>
          </a:p>
          <a:p>
            <a:pPr lvl="2"/>
            <a:r>
              <a:rPr lang="en-US" dirty="0"/>
              <a:t>Refer back to theory from the Introduction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7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2001-3D27-43D1-4747-AEBEFEC8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Multi-experiment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94-62DA-3D1D-D72B-4118AA4B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Experiment 1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Results</a:t>
            </a:r>
          </a:p>
          <a:p>
            <a:pPr lvl="1"/>
            <a:r>
              <a:rPr lang="en-US" dirty="0"/>
              <a:t>Discussion (short, segue)</a:t>
            </a:r>
          </a:p>
          <a:p>
            <a:r>
              <a:rPr lang="en-US" dirty="0"/>
              <a:t>Experiment 2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Results</a:t>
            </a:r>
          </a:p>
          <a:p>
            <a:pPr lvl="1"/>
            <a:r>
              <a:rPr lang="en-US" dirty="0"/>
              <a:t>Discussion (optional)</a:t>
            </a:r>
          </a:p>
          <a:p>
            <a:r>
              <a:rPr lang="en-US" dirty="0"/>
              <a:t>General Discussion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289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98A1-DE4E-097B-9687-A7AF29EE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3769-814A-577A-A9D2-4942BC9C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Figures &amp; Captions</a:t>
            </a:r>
          </a:p>
          <a:p>
            <a:r>
              <a:rPr lang="en-US" dirty="0"/>
              <a:t>Pagination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Abstract</a:t>
            </a:r>
          </a:p>
          <a:p>
            <a:r>
              <a:rPr lang="en-US" dirty="0"/>
              <a:t>Double-spaced</a:t>
            </a:r>
          </a:p>
        </p:txBody>
      </p:sp>
    </p:spTree>
    <p:extLst>
      <p:ext uri="{BB962C8B-B14F-4D97-AF65-F5344CB8AC3E}">
        <p14:creationId xmlns:p14="http://schemas.microsoft.com/office/powerpoint/2010/main" val="17134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1764-D469-4A5B-AA61-AB2F756D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with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05A-3FA3-B42D-D924-43A41F8B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published work focused on style</a:t>
            </a:r>
          </a:p>
          <a:p>
            <a:pPr lvl="1"/>
            <a:r>
              <a:rPr lang="en-US" dirty="0"/>
              <a:t>How they communicate instead of what</a:t>
            </a:r>
          </a:p>
          <a:p>
            <a:pPr lvl="1"/>
            <a:endParaRPr lang="en-US" dirty="0"/>
          </a:p>
          <a:p>
            <a:r>
              <a:rPr lang="en-US" dirty="0"/>
              <a:t>Using Google Scholar</a:t>
            </a:r>
          </a:p>
          <a:p>
            <a:pPr lvl="1"/>
            <a:r>
              <a:rPr lang="en-US" dirty="0"/>
              <a:t>Search by keywords</a:t>
            </a:r>
          </a:p>
          <a:p>
            <a:pPr lvl="1"/>
            <a:r>
              <a:rPr lang="en-US" dirty="0"/>
              <a:t>Find @ NU</a:t>
            </a:r>
          </a:p>
          <a:p>
            <a:pPr lvl="1"/>
            <a:r>
              <a:rPr lang="en-US" dirty="0"/>
              <a:t>Cite &amp; Cited by links</a:t>
            </a:r>
          </a:p>
          <a:p>
            <a:pPr lvl="1"/>
            <a:endParaRPr lang="en-US" dirty="0"/>
          </a:p>
          <a:p>
            <a:r>
              <a:rPr lang="en-US" dirty="0"/>
              <a:t>Peer-reviewed journals</a:t>
            </a:r>
          </a:p>
          <a:p>
            <a:pPr lvl="1"/>
            <a:r>
              <a:rPr lang="en-US" dirty="0"/>
              <a:t>Avoid “Proceedings”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1D1-A403-8EDE-0295-E1929E7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 2/9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9B7A-7D14-1519-E54B-AF8AACDA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Chapter 13, Developing a Research Proposal</a:t>
            </a:r>
          </a:p>
          <a:p>
            <a:pPr lvl="1"/>
            <a:r>
              <a:rPr lang="en-US" sz="2800" dirty="0"/>
              <a:t>Finding background reference that might be a good starting point for your final project</a:t>
            </a:r>
          </a:p>
          <a:p>
            <a:pPr lvl="1"/>
            <a:r>
              <a:rPr lang="en-US" sz="2800" dirty="0"/>
              <a:t>Use this paper as a writing example to look at style of writing the Introduction and Discussion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333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205 Feb 7, Class 15</vt:lpstr>
      <vt:lpstr>Experiment 2 data</vt:lpstr>
      <vt:lpstr>Results</vt:lpstr>
      <vt:lpstr>First paper feedback</vt:lpstr>
      <vt:lpstr>Writeup #2</vt:lpstr>
      <vt:lpstr>Multi-experiment papers</vt:lpstr>
      <vt:lpstr>Formatting details</vt:lpstr>
      <vt:lpstr>Writing with Style</vt:lpstr>
      <vt:lpstr>For Fri 2/9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26, Class 16</dc:title>
  <dc:creator>Paul Reber</dc:creator>
  <cp:lastModifiedBy>Paul Reber</cp:lastModifiedBy>
  <cp:revision>10</cp:revision>
  <cp:lastPrinted>2024-02-07T14:58:37Z</cp:lastPrinted>
  <dcterms:created xsi:type="dcterms:W3CDTF">2022-10-24T16:48:11Z</dcterms:created>
  <dcterms:modified xsi:type="dcterms:W3CDTF">2024-02-07T22:05:44Z</dcterms:modified>
</cp:coreProperties>
</file>