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5" r:id="rId3"/>
    <p:sldId id="286" r:id="rId4"/>
    <p:sldId id="294" r:id="rId5"/>
    <p:sldId id="289" r:id="rId6"/>
    <p:sldId id="288" r:id="rId7"/>
    <p:sldId id="290" r:id="rId8"/>
    <p:sldId id="291" r:id="rId9"/>
    <p:sldId id="292" r:id="rId10"/>
    <p:sldId id="287" r:id="rId11"/>
    <p:sldId id="295" r:id="rId12"/>
    <p:sldId id="260" r:id="rId13"/>
    <p:sldId id="278" r:id="rId14"/>
    <p:sldId id="279" r:id="rId15"/>
    <p:sldId id="276" r:id="rId16"/>
    <p:sldId id="277" r:id="rId17"/>
    <p:sldId id="280" r:id="rId18"/>
    <p:sldId id="275" r:id="rId19"/>
    <p:sldId id="281" r:id="rId20"/>
    <p:sldId id="282" r:id="rId21"/>
    <p:sldId id="259" r:id="rId22"/>
    <p:sldId id="267" r:id="rId23"/>
    <p:sldId id="268" r:id="rId24"/>
    <p:sldId id="270" r:id="rId25"/>
    <p:sldId id="269" r:id="rId26"/>
    <p:sldId id="293" r:id="rId27"/>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2" autoAdjust="0"/>
    <p:restoredTop sz="94660"/>
  </p:normalViewPr>
  <p:slideViewPr>
    <p:cSldViewPr snapToGrid="0">
      <p:cViewPr varScale="1">
        <p:scale>
          <a:sx n="100" d="100"/>
          <a:sy n="100" d="100"/>
        </p:scale>
        <p:origin x="20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9EEF9-3FA6-B46F-3F34-3ECAE084F6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80098B2-AB86-AACD-490F-E19AE7C162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0043B1-24E6-B04B-A929-3AA31AE0FD17}"/>
              </a:ext>
            </a:extLst>
          </p:cNvPr>
          <p:cNvSpPr>
            <a:spLocks noGrp="1"/>
          </p:cNvSpPr>
          <p:nvPr>
            <p:ph type="dt" sz="half" idx="10"/>
          </p:nvPr>
        </p:nvSpPr>
        <p:spPr/>
        <p:txBody>
          <a:bodyPr/>
          <a:lstStyle/>
          <a:p>
            <a:fld id="{12FB66CF-97A3-4EA3-BB65-0933E8FD8D61}" type="datetimeFigureOut">
              <a:rPr lang="en-US" smtClean="0"/>
              <a:t>2/7/2024</a:t>
            </a:fld>
            <a:endParaRPr lang="en-US"/>
          </a:p>
        </p:txBody>
      </p:sp>
      <p:sp>
        <p:nvSpPr>
          <p:cNvPr id="5" name="Footer Placeholder 4">
            <a:extLst>
              <a:ext uri="{FF2B5EF4-FFF2-40B4-BE49-F238E27FC236}">
                <a16:creationId xmlns:a16="http://schemas.microsoft.com/office/drawing/2014/main" id="{1A469D67-E795-D4CB-AC43-DB66C8D86D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F6EEAD-A822-CFDB-6F09-2B9DF5719738}"/>
              </a:ext>
            </a:extLst>
          </p:cNvPr>
          <p:cNvSpPr>
            <a:spLocks noGrp="1"/>
          </p:cNvSpPr>
          <p:nvPr>
            <p:ph type="sldNum" sz="quarter" idx="12"/>
          </p:nvPr>
        </p:nvSpPr>
        <p:spPr/>
        <p:txBody>
          <a:bodyPr/>
          <a:lstStyle/>
          <a:p>
            <a:fld id="{F84CBD89-8108-40E7-80A0-C058BC8C724A}" type="slidenum">
              <a:rPr lang="en-US" smtClean="0"/>
              <a:t>‹#›</a:t>
            </a:fld>
            <a:endParaRPr lang="en-US"/>
          </a:p>
        </p:txBody>
      </p:sp>
    </p:spTree>
    <p:extLst>
      <p:ext uri="{BB962C8B-B14F-4D97-AF65-F5344CB8AC3E}">
        <p14:creationId xmlns:p14="http://schemas.microsoft.com/office/powerpoint/2010/main" val="3490620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07552-9B20-7228-66DD-AFD02FB5AE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43A6774-AC06-D484-0FF5-292CF50950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539FEF-0492-E601-0F70-672B2C3C9325}"/>
              </a:ext>
            </a:extLst>
          </p:cNvPr>
          <p:cNvSpPr>
            <a:spLocks noGrp="1"/>
          </p:cNvSpPr>
          <p:nvPr>
            <p:ph type="dt" sz="half" idx="10"/>
          </p:nvPr>
        </p:nvSpPr>
        <p:spPr/>
        <p:txBody>
          <a:bodyPr/>
          <a:lstStyle/>
          <a:p>
            <a:fld id="{12FB66CF-97A3-4EA3-BB65-0933E8FD8D61}" type="datetimeFigureOut">
              <a:rPr lang="en-US" smtClean="0"/>
              <a:t>2/7/2024</a:t>
            </a:fld>
            <a:endParaRPr lang="en-US"/>
          </a:p>
        </p:txBody>
      </p:sp>
      <p:sp>
        <p:nvSpPr>
          <p:cNvPr id="5" name="Footer Placeholder 4">
            <a:extLst>
              <a:ext uri="{FF2B5EF4-FFF2-40B4-BE49-F238E27FC236}">
                <a16:creationId xmlns:a16="http://schemas.microsoft.com/office/drawing/2014/main" id="{647579E2-460D-3F57-6463-90439824D6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EDBB3F-497E-CF1A-BB01-294C926446FF}"/>
              </a:ext>
            </a:extLst>
          </p:cNvPr>
          <p:cNvSpPr>
            <a:spLocks noGrp="1"/>
          </p:cNvSpPr>
          <p:nvPr>
            <p:ph type="sldNum" sz="quarter" idx="12"/>
          </p:nvPr>
        </p:nvSpPr>
        <p:spPr/>
        <p:txBody>
          <a:bodyPr/>
          <a:lstStyle/>
          <a:p>
            <a:fld id="{F84CBD89-8108-40E7-80A0-C058BC8C724A}" type="slidenum">
              <a:rPr lang="en-US" smtClean="0"/>
              <a:t>‹#›</a:t>
            </a:fld>
            <a:endParaRPr lang="en-US"/>
          </a:p>
        </p:txBody>
      </p:sp>
    </p:spTree>
    <p:extLst>
      <p:ext uri="{BB962C8B-B14F-4D97-AF65-F5344CB8AC3E}">
        <p14:creationId xmlns:p14="http://schemas.microsoft.com/office/powerpoint/2010/main" val="2653252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0D532D-2E27-D60C-B79A-A16DCD9475C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B40F56-629C-C0D4-AF35-2212E247FD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2CCA4E-3F74-EE35-7A92-27522FD8F1F6}"/>
              </a:ext>
            </a:extLst>
          </p:cNvPr>
          <p:cNvSpPr>
            <a:spLocks noGrp="1"/>
          </p:cNvSpPr>
          <p:nvPr>
            <p:ph type="dt" sz="half" idx="10"/>
          </p:nvPr>
        </p:nvSpPr>
        <p:spPr/>
        <p:txBody>
          <a:bodyPr/>
          <a:lstStyle/>
          <a:p>
            <a:fld id="{12FB66CF-97A3-4EA3-BB65-0933E8FD8D61}" type="datetimeFigureOut">
              <a:rPr lang="en-US" smtClean="0"/>
              <a:t>2/7/2024</a:t>
            </a:fld>
            <a:endParaRPr lang="en-US"/>
          </a:p>
        </p:txBody>
      </p:sp>
      <p:sp>
        <p:nvSpPr>
          <p:cNvPr id="5" name="Footer Placeholder 4">
            <a:extLst>
              <a:ext uri="{FF2B5EF4-FFF2-40B4-BE49-F238E27FC236}">
                <a16:creationId xmlns:a16="http://schemas.microsoft.com/office/drawing/2014/main" id="{61F56710-8570-7884-7B04-7BB7D69D17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2B94E7-0DC3-6404-FA06-080CA6FA3480}"/>
              </a:ext>
            </a:extLst>
          </p:cNvPr>
          <p:cNvSpPr>
            <a:spLocks noGrp="1"/>
          </p:cNvSpPr>
          <p:nvPr>
            <p:ph type="sldNum" sz="quarter" idx="12"/>
          </p:nvPr>
        </p:nvSpPr>
        <p:spPr/>
        <p:txBody>
          <a:bodyPr/>
          <a:lstStyle/>
          <a:p>
            <a:fld id="{F84CBD89-8108-40E7-80A0-C058BC8C724A}" type="slidenum">
              <a:rPr lang="en-US" smtClean="0"/>
              <a:t>‹#›</a:t>
            </a:fld>
            <a:endParaRPr lang="en-US"/>
          </a:p>
        </p:txBody>
      </p:sp>
    </p:spTree>
    <p:extLst>
      <p:ext uri="{BB962C8B-B14F-4D97-AF65-F5344CB8AC3E}">
        <p14:creationId xmlns:p14="http://schemas.microsoft.com/office/powerpoint/2010/main" val="942450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8BCFE-0DE2-A0BA-7228-6255559433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53EC31-F91A-A042-A771-86662611C1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B7C2D0-D344-42DA-742C-C9D389AE874F}"/>
              </a:ext>
            </a:extLst>
          </p:cNvPr>
          <p:cNvSpPr>
            <a:spLocks noGrp="1"/>
          </p:cNvSpPr>
          <p:nvPr>
            <p:ph type="dt" sz="half" idx="10"/>
          </p:nvPr>
        </p:nvSpPr>
        <p:spPr/>
        <p:txBody>
          <a:bodyPr/>
          <a:lstStyle/>
          <a:p>
            <a:fld id="{12FB66CF-97A3-4EA3-BB65-0933E8FD8D61}" type="datetimeFigureOut">
              <a:rPr lang="en-US" smtClean="0"/>
              <a:t>2/7/2024</a:t>
            </a:fld>
            <a:endParaRPr lang="en-US"/>
          </a:p>
        </p:txBody>
      </p:sp>
      <p:sp>
        <p:nvSpPr>
          <p:cNvPr id="5" name="Footer Placeholder 4">
            <a:extLst>
              <a:ext uri="{FF2B5EF4-FFF2-40B4-BE49-F238E27FC236}">
                <a16:creationId xmlns:a16="http://schemas.microsoft.com/office/drawing/2014/main" id="{4482B603-F47B-998D-E75E-ACC0F7B002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6478B7-A0BB-7F7B-DDFD-5143E22C2E1B}"/>
              </a:ext>
            </a:extLst>
          </p:cNvPr>
          <p:cNvSpPr>
            <a:spLocks noGrp="1"/>
          </p:cNvSpPr>
          <p:nvPr>
            <p:ph type="sldNum" sz="quarter" idx="12"/>
          </p:nvPr>
        </p:nvSpPr>
        <p:spPr/>
        <p:txBody>
          <a:bodyPr/>
          <a:lstStyle/>
          <a:p>
            <a:fld id="{F84CBD89-8108-40E7-80A0-C058BC8C724A}" type="slidenum">
              <a:rPr lang="en-US" smtClean="0"/>
              <a:t>‹#›</a:t>
            </a:fld>
            <a:endParaRPr lang="en-US"/>
          </a:p>
        </p:txBody>
      </p:sp>
    </p:spTree>
    <p:extLst>
      <p:ext uri="{BB962C8B-B14F-4D97-AF65-F5344CB8AC3E}">
        <p14:creationId xmlns:p14="http://schemas.microsoft.com/office/powerpoint/2010/main" val="2880715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1A8D1-0BEB-C395-EB4A-4ABBA889E3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EA01F3-65AB-7447-5376-C8FC85A6FCB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53D0F9-39A0-CAA4-0F76-624C1C1E4639}"/>
              </a:ext>
            </a:extLst>
          </p:cNvPr>
          <p:cNvSpPr>
            <a:spLocks noGrp="1"/>
          </p:cNvSpPr>
          <p:nvPr>
            <p:ph type="dt" sz="half" idx="10"/>
          </p:nvPr>
        </p:nvSpPr>
        <p:spPr/>
        <p:txBody>
          <a:bodyPr/>
          <a:lstStyle/>
          <a:p>
            <a:fld id="{12FB66CF-97A3-4EA3-BB65-0933E8FD8D61}" type="datetimeFigureOut">
              <a:rPr lang="en-US" smtClean="0"/>
              <a:t>2/7/2024</a:t>
            </a:fld>
            <a:endParaRPr lang="en-US"/>
          </a:p>
        </p:txBody>
      </p:sp>
      <p:sp>
        <p:nvSpPr>
          <p:cNvPr id="5" name="Footer Placeholder 4">
            <a:extLst>
              <a:ext uri="{FF2B5EF4-FFF2-40B4-BE49-F238E27FC236}">
                <a16:creationId xmlns:a16="http://schemas.microsoft.com/office/drawing/2014/main" id="{E50A569C-B031-CBB3-3DEB-CAB0A1594C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2F2060-DF4E-5F65-61E7-92D905B68510}"/>
              </a:ext>
            </a:extLst>
          </p:cNvPr>
          <p:cNvSpPr>
            <a:spLocks noGrp="1"/>
          </p:cNvSpPr>
          <p:nvPr>
            <p:ph type="sldNum" sz="quarter" idx="12"/>
          </p:nvPr>
        </p:nvSpPr>
        <p:spPr/>
        <p:txBody>
          <a:bodyPr/>
          <a:lstStyle/>
          <a:p>
            <a:fld id="{F84CBD89-8108-40E7-80A0-C058BC8C724A}" type="slidenum">
              <a:rPr lang="en-US" smtClean="0"/>
              <a:t>‹#›</a:t>
            </a:fld>
            <a:endParaRPr lang="en-US"/>
          </a:p>
        </p:txBody>
      </p:sp>
    </p:spTree>
    <p:extLst>
      <p:ext uri="{BB962C8B-B14F-4D97-AF65-F5344CB8AC3E}">
        <p14:creationId xmlns:p14="http://schemas.microsoft.com/office/powerpoint/2010/main" val="3057367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C7E9B-1E6D-1750-5203-5D1BF4F172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C2A35A-5A80-1707-E5DE-8C12AE1671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AD7143-E8DD-6D50-57FD-8EC550791E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913C84-1AF6-CD5D-8119-C9AFBE20B16B}"/>
              </a:ext>
            </a:extLst>
          </p:cNvPr>
          <p:cNvSpPr>
            <a:spLocks noGrp="1"/>
          </p:cNvSpPr>
          <p:nvPr>
            <p:ph type="dt" sz="half" idx="10"/>
          </p:nvPr>
        </p:nvSpPr>
        <p:spPr/>
        <p:txBody>
          <a:bodyPr/>
          <a:lstStyle/>
          <a:p>
            <a:fld id="{12FB66CF-97A3-4EA3-BB65-0933E8FD8D61}" type="datetimeFigureOut">
              <a:rPr lang="en-US" smtClean="0"/>
              <a:t>2/7/2024</a:t>
            </a:fld>
            <a:endParaRPr lang="en-US"/>
          </a:p>
        </p:txBody>
      </p:sp>
      <p:sp>
        <p:nvSpPr>
          <p:cNvPr id="6" name="Footer Placeholder 5">
            <a:extLst>
              <a:ext uri="{FF2B5EF4-FFF2-40B4-BE49-F238E27FC236}">
                <a16:creationId xmlns:a16="http://schemas.microsoft.com/office/drawing/2014/main" id="{422ECF48-38C8-1EB1-A04F-8693D1E807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E6EA7F-1D7B-78B7-A662-4D3E123491F8}"/>
              </a:ext>
            </a:extLst>
          </p:cNvPr>
          <p:cNvSpPr>
            <a:spLocks noGrp="1"/>
          </p:cNvSpPr>
          <p:nvPr>
            <p:ph type="sldNum" sz="quarter" idx="12"/>
          </p:nvPr>
        </p:nvSpPr>
        <p:spPr/>
        <p:txBody>
          <a:bodyPr/>
          <a:lstStyle/>
          <a:p>
            <a:fld id="{F84CBD89-8108-40E7-80A0-C058BC8C724A}" type="slidenum">
              <a:rPr lang="en-US" smtClean="0"/>
              <a:t>‹#›</a:t>
            </a:fld>
            <a:endParaRPr lang="en-US"/>
          </a:p>
        </p:txBody>
      </p:sp>
    </p:spTree>
    <p:extLst>
      <p:ext uri="{BB962C8B-B14F-4D97-AF65-F5344CB8AC3E}">
        <p14:creationId xmlns:p14="http://schemas.microsoft.com/office/powerpoint/2010/main" val="3233330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F0EC3-9BED-312F-685C-566CECAFDB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308466-D7C3-6BB5-CA7D-FA5153A7AD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337857-F4BF-D64A-8FCE-8A72F24D5D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590559-21AC-1814-2FE2-45B9A04D20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772923-EA7E-EF9D-FE74-BD3E2F8E00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294791-B2C2-873E-ACC6-80333CA84219}"/>
              </a:ext>
            </a:extLst>
          </p:cNvPr>
          <p:cNvSpPr>
            <a:spLocks noGrp="1"/>
          </p:cNvSpPr>
          <p:nvPr>
            <p:ph type="dt" sz="half" idx="10"/>
          </p:nvPr>
        </p:nvSpPr>
        <p:spPr/>
        <p:txBody>
          <a:bodyPr/>
          <a:lstStyle/>
          <a:p>
            <a:fld id="{12FB66CF-97A3-4EA3-BB65-0933E8FD8D61}" type="datetimeFigureOut">
              <a:rPr lang="en-US" smtClean="0"/>
              <a:t>2/7/2024</a:t>
            </a:fld>
            <a:endParaRPr lang="en-US"/>
          </a:p>
        </p:txBody>
      </p:sp>
      <p:sp>
        <p:nvSpPr>
          <p:cNvPr id="8" name="Footer Placeholder 7">
            <a:extLst>
              <a:ext uri="{FF2B5EF4-FFF2-40B4-BE49-F238E27FC236}">
                <a16:creationId xmlns:a16="http://schemas.microsoft.com/office/drawing/2014/main" id="{74EC97D0-0C42-523F-7EB5-B3132675CF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794230-18E5-9894-F7C9-F2C456311B26}"/>
              </a:ext>
            </a:extLst>
          </p:cNvPr>
          <p:cNvSpPr>
            <a:spLocks noGrp="1"/>
          </p:cNvSpPr>
          <p:nvPr>
            <p:ph type="sldNum" sz="quarter" idx="12"/>
          </p:nvPr>
        </p:nvSpPr>
        <p:spPr/>
        <p:txBody>
          <a:bodyPr/>
          <a:lstStyle/>
          <a:p>
            <a:fld id="{F84CBD89-8108-40E7-80A0-C058BC8C724A}" type="slidenum">
              <a:rPr lang="en-US" smtClean="0"/>
              <a:t>‹#›</a:t>
            </a:fld>
            <a:endParaRPr lang="en-US"/>
          </a:p>
        </p:txBody>
      </p:sp>
    </p:spTree>
    <p:extLst>
      <p:ext uri="{BB962C8B-B14F-4D97-AF65-F5344CB8AC3E}">
        <p14:creationId xmlns:p14="http://schemas.microsoft.com/office/powerpoint/2010/main" val="2109569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A9ECA-42DA-F425-57C3-726DA1CBAC3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CD9BB9-3152-F7AA-E8A0-4718B6D014E6}"/>
              </a:ext>
            </a:extLst>
          </p:cNvPr>
          <p:cNvSpPr>
            <a:spLocks noGrp="1"/>
          </p:cNvSpPr>
          <p:nvPr>
            <p:ph type="dt" sz="half" idx="10"/>
          </p:nvPr>
        </p:nvSpPr>
        <p:spPr/>
        <p:txBody>
          <a:bodyPr/>
          <a:lstStyle/>
          <a:p>
            <a:fld id="{12FB66CF-97A3-4EA3-BB65-0933E8FD8D61}" type="datetimeFigureOut">
              <a:rPr lang="en-US" smtClean="0"/>
              <a:t>2/7/2024</a:t>
            </a:fld>
            <a:endParaRPr lang="en-US"/>
          </a:p>
        </p:txBody>
      </p:sp>
      <p:sp>
        <p:nvSpPr>
          <p:cNvPr id="4" name="Footer Placeholder 3">
            <a:extLst>
              <a:ext uri="{FF2B5EF4-FFF2-40B4-BE49-F238E27FC236}">
                <a16:creationId xmlns:a16="http://schemas.microsoft.com/office/drawing/2014/main" id="{A7570E16-37E4-F10E-6E17-74D76F7F361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F13C22-0BB7-7EC2-1F01-6743C378CE08}"/>
              </a:ext>
            </a:extLst>
          </p:cNvPr>
          <p:cNvSpPr>
            <a:spLocks noGrp="1"/>
          </p:cNvSpPr>
          <p:nvPr>
            <p:ph type="sldNum" sz="quarter" idx="12"/>
          </p:nvPr>
        </p:nvSpPr>
        <p:spPr/>
        <p:txBody>
          <a:bodyPr/>
          <a:lstStyle/>
          <a:p>
            <a:fld id="{F84CBD89-8108-40E7-80A0-C058BC8C724A}" type="slidenum">
              <a:rPr lang="en-US" smtClean="0"/>
              <a:t>‹#›</a:t>
            </a:fld>
            <a:endParaRPr lang="en-US"/>
          </a:p>
        </p:txBody>
      </p:sp>
    </p:spTree>
    <p:extLst>
      <p:ext uri="{BB962C8B-B14F-4D97-AF65-F5344CB8AC3E}">
        <p14:creationId xmlns:p14="http://schemas.microsoft.com/office/powerpoint/2010/main" val="1644681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C371A7-2939-E797-DFD2-EF596E3FF46A}"/>
              </a:ext>
            </a:extLst>
          </p:cNvPr>
          <p:cNvSpPr>
            <a:spLocks noGrp="1"/>
          </p:cNvSpPr>
          <p:nvPr>
            <p:ph type="dt" sz="half" idx="10"/>
          </p:nvPr>
        </p:nvSpPr>
        <p:spPr/>
        <p:txBody>
          <a:bodyPr/>
          <a:lstStyle/>
          <a:p>
            <a:fld id="{12FB66CF-97A3-4EA3-BB65-0933E8FD8D61}" type="datetimeFigureOut">
              <a:rPr lang="en-US" smtClean="0"/>
              <a:t>2/7/2024</a:t>
            </a:fld>
            <a:endParaRPr lang="en-US"/>
          </a:p>
        </p:txBody>
      </p:sp>
      <p:sp>
        <p:nvSpPr>
          <p:cNvPr id="3" name="Footer Placeholder 2">
            <a:extLst>
              <a:ext uri="{FF2B5EF4-FFF2-40B4-BE49-F238E27FC236}">
                <a16:creationId xmlns:a16="http://schemas.microsoft.com/office/drawing/2014/main" id="{2BEFA2C8-5E45-816A-705B-4EB06F6861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54FE78-9382-6320-3FCC-7DF3DEBA925A}"/>
              </a:ext>
            </a:extLst>
          </p:cNvPr>
          <p:cNvSpPr>
            <a:spLocks noGrp="1"/>
          </p:cNvSpPr>
          <p:nvPr>
            <p:ph type="sldNum" sz="quarter" idx="12"/>
          </p:nvPr>
        </p:nvSpPr>
        <p:spPr/>
        <p:txBody>
          <a:bodyPr/>
          <a:lstStyle/>
          <a:p>
            <a:fld id="{F84CBD89-8108-40E7-80A0-C058BC8C724A}" type="slidenum">
              <a:rPr lang="en-US" smtClean="0"/>
              <a:t>‹#›</a:t>
            </a:fld>
            <a:endParaRPr lang="en-US"/>
          </a:p>
        </p:txBody>
      </p:sp>
    </p:spTree>
    <p:extLst>
      <p:ext uri="{BB962C8B-B14F-4D97-AF65-F5344CB8AC3E}">
        <p14:creationId xmlns:p14="http://schemas.microsoft.com/office/powerpoint/2010/main" val="1016368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7ED12-7439-EFE2-C602-4218AC4F10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68135A-D633-DFC1-257D-3070DB720D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51FE48-7BDD-4B79-ADDE-1C16C35B1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B4872-DF4E-C821-99A7-8029D99916F3}"/>
              </a:ext>
            </a:extLst>
          </p:cNvPr>
          <p:cNvSpPr>
            <a:spLocks noGrp="1"/>
          </p:cNvSpPr>
          <p:nvPr>
            <p:ph type="dt" sz="half" idx="10"/>
          </p:nvPr>
        </p:nvSpPr>
        <p:spPr/>
        <p:txBody>
          <a:bodyPr/>
          <a:lstStyle/>
          <a:p>
            <a:fld id="{12FB66CF-97A3-4EA3-BB65-0933E8FD8D61}" type="datetimeFigureOut">
              <a:rPr lang="en-US" smtClean="0"/>
              <a:t>2/7/2024</a:t>
            </a:fld>
            <a:endParaRPr lang="en-US"/>
          </a:p>
        </p:txBody>
      </p:sp>
      <p:sp>
        <p:nvSpPr>
          <p:cNvPr id="6" name="Footer Placeholder 5">
            <a:extLst>
              <a:ext uri="{FF2B5EF4-FFF2-40B4-BE49-F238E27FC236}">
                <a16:creationId xmlns:a16="http://schemas.microsoft.com/office/drawing/2014/main" id="{1A89DA9E-4D24-7D4F-5364-7293592164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06EA70-942F-DF28-B574-FB5E50F32E73}"/>
              </a:ext>
            </a:extLst>
          </p:cNvPr>
          <p:cNvSpPr>
            <a:spLocks noGrp="1"/>
          </p:cNvSpPr>
          <p:nvPr>
            <p:ph type="sldNum" sz="quarter" idx="12"/>
          </p:nvPr>
        </p:nvSpPr>
        <p:spPr/>
        <p:txBody>
          <a:bodyPr/>
          <a:lstStyle/>
          <a:p>
            <a:fld id="{F84CBD89-8108-40E7-80A0-C058BC8C724A}" type="slidenum">
              <a:rPr lang="en-US" smtClean="0"/>
              <a:t>‹#›</a:t>
            </a:fld>
            <a:endParaRPr lang="en-US"/>
          </a:p>
        </p:txBody>
      </p:sp>
    </p:spTree>
    <p:extLst>
      <p:ext uri="{BB962C8B-B14F-4D97-AF65-F5344CB8AC3E}">
        <p14:creationId xmlns:p14="http://schemas.microsoft.com/office/powerpoint/2010/main" val="3649889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693AF-A39F-509C-54C1-B61A858E6A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1F939D6-6434-230D-8FA1-3ECD2525AE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653731-F5B8-239F-EA24-A65AA0BDDA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235486-844B-7100-4A69-A7654A82DF02}"/>
              </a:ext>
            </a:extLst>
          </p:cNvPr>
          <p:cNvSpPr>
            <a:spLocks noGrp="1"/>
          </p:cNvSpPr>
          <p:nvPr>
            <p:ph type="dt" sz="half" idx="10"/>
          </p:nvPr>
        </p:nvSpPr>
        <p:spPr/>
        <p:txBody>
          <a:bodyPr/>
          <a:lstStyle/>
          <a:p>
            <a:fld id="{12FB66CF-97A3-4EA3-BB65-0933E8FD8D61}" type="datetimeFigureOut">
              <a:rPr lang="en-US" smtClean="0"/>
              <a:t>2/7/2024</a:t>
            </a:fld>
            <a:endParaRPr lang="en-US"/>
          </a:p>
        </p:txBody>
      </p:sp>
      <p:sp>
        <p:nvSpPr>
          <p:cNvPr id="6" name="Footer Placeholder 5">
            <a:extLst>
              <a:ext uri="{FF2B5EF4-FFF2-40B4-BE49-F238E27FC236}">
                <a16:creationId xmlns:a16="http://schemas.microsoft.com/office/drawing/2014/main" id="{5E793B0E-CA95-61B3-73B2-11F18B3529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361E5A-A604-E51F-35A8-DE537E94FC46}"/>
              </a:ext>
            </a:extLst>
          </p:cNvPr>
          <p:cNvSpPr>
            <a:spLocks noGrp="1"/>
          </p:cNvSpPr>
          <p:nvPr>
            <p:ph type="sldNum" sz="quarter" idx="12"/>
          </p:nvPr>
        </p:nvSpPr>
        <p:spPr/>
        <p:txBody>
          <a:bodyPr/>
          <a:lstStyle/>
          <a:p>
            <a:fld id="{F84CBD89-8108-40E7-80A0-C058BC8C724A}" type="slidenum">
              <a:rPr lang="en-US" smtClean="0"/>
              <a:t>‹#›</a:t>
            </a:fld>
            <a:endParaRPr lang="en-US"/>
          </a:p>
        </p:txBody>
      </p:sp>
    </p:spTree>
    <p:extLst>
      <p:ext uri="{BB962C8B-B14F-4D97-AF65-F5344CB8AC3E}">
        <p14:creationId xmlns:p14="http://schemas.microsoft.com/office/powerpoint/2010/main" val="3194671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EDD600-BD00-B144-8745-CA84DBB3FA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A3E75A-231F-57C9-226B-660F4A8BC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A4B4B-24F4-B72F-54AA-28ACC608C5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2FB66CF-97A3-4EA3-BB65-0933E8FD8D61}" type="datetimeFigureOut">
              <a:rPr lang="en-US" smtClean="0"/>
              <a:t>2/7/2024</a:t>
            </a:fld>
            <a:endParaRPr lang="en-US"/>
          </a:p>
        </p:txBody>
      </p:sp>
      <p:sp>
        <p:nvSpPr>
          <p:cNvPr id="5" name="Footer Placeholder 4">
            <a:extLst>
              <a:ext uri="{FF2B5EF4-FFF2-40B4-BE49-F238E27FC236}">
                <a16:creationId xmlns:a16="http://schemas.microsoft.com/office/drawing/2014/main" id="{23825C86-4742-8912-5D92-9F232FE431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4707C6F-EC4E-F790-EE61-1F060D41A0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84CBD89-8108-40E7-80A0-C058BC8C724A}" type="slidenum">
              <a:rPr lang="en-US" smtClean="0"/>
              <a:t>‹#›</a:t>
            </a:fld>
            <a:endParaRPr lang="en-US"/>
          </a:p>
        </p:txBody>
      </p:sp>
    </p:spTree>
    <p:extLst>
      <p:ext uri="{BB962C8B-B14F-4D97-AF65-F5344CB8AC3E}">
        <p14:creationId xmlns:p14="http://schemas.microsoft.com/office/powerpoint/2010/main" val="28523068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8B1DCE-2FC7-E1C6-9C71-38AD2E28BDE1}"/>
              </a:ext>
            </a:extLst>
          </p:cNvPr>
          <p:cNvSpPr>
            <a:spLocks noGrp="1"/>
          </p:cNvSpPr>
          <p:nvPr>
            <p:ph type="title"/>
          </p:nvPr>
        </p:nvSpPr>
        <p:spPr/>
        <p:txBody>
          <a:bodyPr/>
          <a:lstStyle/>
          <a:p>
            <a:r>
              <a:rPr lang="en-US" dirty="0"/>
              <a:t>205 Feb 9, Class 16</a:t>
            </a:r>
          </a:p>
        </p:txBody>
      </p:sp>
      <p:sp>
        <p:nvSpPr>
          <p:cNvPr id="5" name="Content Placeholder 4">
            <a:extLst>
              <a:ext uri="{FF2B5EF4-FFF2-40B4-BE49-F238E27FC236}">
                <a16:creationId xmlns:a16="http://schemas.microsoft.com/office/drawing/2014/main" id="{4EA4F36E-F9D7-0EF4-D32C-9B263E5AB9ED}"/>
              </a:ext>
            </a:extLst>
          </p:cNvPr>
          <p:cNvSpPr>
            <a:spLocks noGrp="1"/>
          </p:cNvSpPr>
          <p:nvPr>
            <p:ph idx="1"/>
          </p:nvPr>
        </p:nvSpPr>
        <p:spPr/>
        <p:txBody>
          <a:bodyPr/>
          <a:lstStyle/>
          <a:p>
            <a:r>
              <a:rPr lang="en-US" dirty="0"/>
              <a:t>Example publications</a:t>
            </a:r>
          </a:p>
          <a:p>
            <a:r>
              <a:rPr lang="en-US" dirty="0"/>
              <a:t>Writing with style</a:t>
            </a:r>
          </a:p>
          <a:p>
            <a:endParaRPr lang="en-US" dirty="0"/>
          </a:p>
          <a:p>
            <a:r>
              <a:rPr lang="en-US" dirty="0"/>
              <a:t>Preparing for the final project</a:t>
            </a:r>
          </a:p>
          <a:p>
            <a:pPr lvl="1"/>
            <a:r>
              <a:rPr lang="en-US" dirty="0"/>
              <a:t>Organizing into groups</a:t>
            </a:r>
          </a:p>
          <a:p>
            <a:pPr lvl="1"/>
            <a:r>
              <a:rPr lang="en-US" dirty="0"/>
              <a:t>Picking a topic</a:t>
            </a:r>
          </a:p>
        </p:txBody>
      </p:sp>
    </p:spTree>
    <p:extLst>
      <p:ext uri="{BB962C8B-B14F-4D97-AF65-F5344CB8AC3E}">
        <p14:creationId xmlns:p14="http://schemas.microsoft.com/office/powerpoint/2010/main" val="3947876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CCD9490-07CF-884A-C0DE-1A1B6B440AA1}"/>
              </a:ext>
            </a:extLst>
          </p:cNvPr>
          <p:cNvPicPr>
            <a:picLocks noChangeAspect="1"/>
          </p:cNvPicPr>
          <p:nvPr/>
        </p:nvPicPr>
        <p:blipFill>
          <a:blip r:embed="rId2"/>
          <a:stretch>
            <a:fillRect/>
          </a:stretch>
        </p:blipFill>
        <p:spPr>
          <a:xfrm>
            <a:off x="820738" y="611491"/>
            <a:ext cx="4772025" cy="2219325"/>
          </a:xfrm>
          <a:prstGeom prst="rect">
            <a:avLst/>
          </a:prstGeom>
        </p:spPr>
      </p:pic>
      <p:pic>
        <p:nvPicPr>
          <p:cNvPr id="10" name="Picture 9">
            <a:extLst>
              <a:ext uri="{FF2B5EF4-FFF2-40B4-BE49-F238E27FC236}">
                <a16:creationId xmlns:a16="http://schemas.microsoft.com/office/drawing/2014/main" id="{F6D25247-CA26-79E1-F68D-C9A1E794A6FC}"/>
              </a:ext>
            </a:extLst>
          </p:cNvPr>
          <p:cNvPicPr>
            <a:picLocks noChangeAspect="1"/>
          </p:cNvPicPr>
          <p:nvPr/>
        </p:nvPicPr>
        <p:blipFill>
          <a:blip r:embed="rId3"/>
          <a:stretch>
            <a:fillRect/>
          </a:stretch>
        </p:blipFill>
        <p:spPr>
          <a:xfrm>
            <a:off x="836612" y="2830816"/>
            <a:ext cx="4714875" cy="3667125"/>
          </a:xfrm>
          <a:prstGeom prst="rect">
            <a:avLst/>
          </a:prstGeom>
        </p:spPr>
      </p:pic>
      <p:pic>
        <p:nvPicPr>
          <p:cNvPr id="12" name="Picture 11">
            <a:extLst>
              <a:ext uri="{FF2B5EF4-FFF2-40B4-BE49-F238E27FC236}">
                <a16:creationId xmlns:a16="http://schemas.microsoft.com/office/drawing/2014/main" id="{D11DF01D-40CB-F795-8233-642D409DF8DF}"/>
              </a:ext>
            </a:extLst>
          </p:cNvPr>
          <p:cNvPicPr>
            <a:picLocks noChangeAspect="1"/>
          </p:cNvPicPr>
          <p:nvPr/>
        </p:nvPicPr>
        <p:blipFill>
          <a:blip r:embed="rId4"/>
          <a:stretch>
            <a:fillRect/>
          </a:stretch>
        </p:blipFill>
        <p:spPr>
          <a:xfrm>
            <a:off x="6172200" y="102394"/>
            <a:ext cx="4886325" cy="1990725"/>
          </a:xfrm>
          <a:prstGeom prst="rect">
            <a:avLst/>
          </a:prstGeom>
        </p:spPr>
      </p:pic>
      <p:pic>
        <p:nvPicPr>
          <p:cNvPr id="14" name="Picture 13">
            <a:extLst>
              <a:ext uri="{FF2B5EF4-FFF2-40B4-BE49-F238E27FC236}">
                <a16:creationId xmlns:a16="http://schemas.microsoft.com/office/drawing/2014/main" id="{9AB04166-AA5E-0BAE-5214-169B817E9727}"/>
              </a:ext>
            </a:extLst>
          </p:cNvPr>
          <p:cNvPicPr>
            <a:picLocks noChangeAspect="1"/>
          </p:cNvPicPr>
          <p:nvPr/>
        </p:nvPicPr>
        <p:blipFill>
          <a:blip r:embed="rId5"/>
          <a:stretch>
            <a:fillRect/>
          </a:stretch>
        </p:blipFill>
        <p:spPr>
          <a:xfrm>
            <a:off x="6172200" y="2008981"/>
            <a:ext cx="4867275" cy="4676775"/>
          </a:xfrm>
          <a:prstGeom prst="rect">
            <a:avLst/>
          </a:prstGeom>
        </p:spPr>
      </p:pic>
    </p:spTree>
    <p:extLst>
      <p:ext uri="{BB962C8B-B14F-4D97-AF65-F5344CB8AC3E}">
        <p14:creationId xmlns:p14="http://schemas.microsoft.com/office/powerpoint/2010/main" val="197341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1D24F-C4C9-0CDF-F755-459C12B0D2D5}"/>
              </a:ext>
            </a:extLst>
          </p:cNvPr>
          <p:cNvSpPr>
            <a:spLocks noGrp="1"/>
          </p:cNvSpPr>
          <p:nvPr>
            <p:ph type="title"/>
          </p:nvPr>
        </p:nvSpPr>
        <p:spPr/>
        <p:txBody>
          <a:bodyPr/>
          <a:lstStyle/>
          <a:p>
            <a:r>
              <a:rPr lang="en-US" dirty="0"/>
              <a:t>Discussion sentences</a:t>
            </a:r>
          </a:p>
        </p:txBody>
      </p:sp>
      <p:sp>
        <p:nvSpPr>
          <p:cNvPr id="3" name="Content Placeholder 2">
            <a:extLst>
              <a:ext uri="{FF2B5EF4-FFF2-40B4-BE49-F238E27FC236}">
                <a16:creationId xmlns:a16="http://schemas.microsoft.com/office/drawing/2014/main" id="{9BEC4DEB-763B-9C89-9A16-AFE319D21F0F}"/>
              </a:ext>
            </a:extLst>
          </p:cNvPr>
          <p:cNvSpPr>
            <a:spLocks noGrp="1"/>
          </p:cNvSpPr>
          <p:nvPr>
            <p:ph idx="1"/>
          </p:nvPr>
        </p:nvSpPr>
        <p:spPr/>
        <p:txBody>
          <a:bodyPr/>
          <a:lstStyle/>
          <a:p>
            <a:pPr algn="l">
              <a:buFont typeface="+mj-lt"/>
              <a:buAutoNum type="arabicPeriod" startAt="4"/>
            </a:pPr>
            <a:r>
              <a:rPr lang="en-US" b="0" i="0" dirty="0">
                <a:solidFill>
                  <a:srgbClr val="2D3B45"/>
                </a:solidFill>
                <a:effectLst/>
                <a:latin typeface="Lato Extended"/>
              </a:rPr>
              <a:t>Comments that refer to theories referred to in the Introduction.</a:t>
            </a:r>
          </a:p>
          <a:p>
            <a:pPr algn="l">
              <a:buFont typeface="+mj-lt"/>
              <a:buAutoNum type="arabicPeriod" startAt="4"/>
            </a:pPr>
            <a:r>
              <a:rPr lang="en-US" b="0" i="0" dirty="0">
                <a:solidFill>
                  <a:srgbClr val="2D3B45"/>
                </a:solidFill>
                <a:effectLst/>
                <a:latin typeface="Lato Extended"/>
              </a:rPr>
              <a:t>Statements of similarity or difference between this work and that of previous researchers or works by the same author.</a:t>
            </a:r>
          </a:p>
          <a:p>
            <a:endParaRPr lang="en-US" dirty="0"/>
          </a:p>
        </p:txBody>
      </p:sp>
    </p:spTree>
    <p:extLst>
      <p:ext uri="{BB962C8B-B14F-4D97-AF65-F5344CB8AC3E}">
        <p14:creationId xmlns:p14="http://schemas.microsoft.com/office/powerpoint/2010/main" val="1483847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B1764-D469-4A5B-AA61-AB2F756DC6A4}"/>
              </a:ext>
            </a:extLst>
          </p:cNvPr>
          <p:cNvSpPr>
            <a:spLocks noGrp="1"/>
          </p:cNvSpPr>
          <p:nvPr>
            <p:ph type="title"/>
          </p:nvPr>
        </p:nvSpPr>
        <p:spPr/>
        <p:txBody>
          <a:bodyPr/>
          <a:lstStyle/>
          <a:p>
            <a:r>
              <a:rPr lang="en-US" dirty="0"/>
              <a:t>Writing with Style</a:t>
            </a:r>
          </a:p>
        </p:txBody>
      </p:sp>
      <p:sp>
        <p:nvSpPr>
          <p:cNvPr id="3" name="Content Placeholder 2">
            <a:extLst>
              <a:ext uri="{FF2B5EF4-FFF2-40B4-BE49-F238E27FC236}">
                <a16:creationId xmlns:a16="http://schemas.microsoft.com/office/drawing/2014/main" id="{ECB1C05A-3FA3-B42D-D924-43A41F8B786B}"/>
              </a:ext>
            </a:extLst>
          </p:cNvPr>
          <p:cNvSpPr>
            <a:spLocks noGrp="1"/>
          </p:cNvSpPr>
          <p:nvPr>
            <p:ph idx="1"/>
          </p:nvPr>
        </p:nvSpPr>
        <p:spPr/>
        <p:txBody>
          <a:bodyPr/>
          <a:lstStyle/>
          <a:p>
            <a:r>
              <a:rPr lang="en-US" dirty="0"/>
              <a:t>Reading published work focused on style</a:t>
            </a:r>
          </a:p>
          <a:p>
            <a:pPr lvl="1"/>
            <a:r>
              <a:rPr lang="en-US" dirty="0"/>
              <a:t>How they communicate instead of what</a:t>
            </a:r>
          </a:p>
          <a:p>
            <a:pPr lvl="1"/>
            <a:endParaRPr lang="en-US" dirty="0"/>
          </a:p>
          <a:p>
            <a:r>
              <a:rPr lang="en-US" dirty="0"/>
              <a:t>Using Google Scholar</a:t>
            </a:r>
          </a:p>
          <a:p>
            <a:pPr lvl="1"/>
            <a:r>
              <a:rPr lang="en-US" dirty="0"/>
              <a:t>Search by keywords</a:t>
            </a:r>
          </a:p>
          <a:p>
            <a:pPr lvl="1"/>
            <a:r>
              <a:rPr lang="en-US" dirty="0"/>
              <a:t>Find @ NU</a:t>
            </a:r>
          </a:p>
          <a:p>
            <a:pPr lvl="1"/>
            <a:r>
              <a:rPr lang="en-US" dirty="0"/>
              <a:t>Cite &amp; Cited by links</a:t>
            </a:r>
          </a:p>
          <a:p>
            <a:pPr lvl="1"/>
            <a:endParaRPr lang="en-US" dirty="0"/>
          </a:p>
          <a:p>
            <a:r>
              <a:rPr lang="en-US" dirty="0"/>
              <a:t>Peer-reviewed journals</a:t>
            </a:r>
          </a:p>
          <a:p>
            <a:pPr lvl="1"/>
            <a:r>
              <a:rPr lang="en-US" dirty="0"/>
              <a:t>Avoid “Proceedings”</a:t>
            </a:r>
          </a:p>
          <a:p>
            <a:pPr lvl="1"/>
            <a:endParaRPr lang="en-US" dirty="0"/>
          </a:p>
        </p:txBody>
      </p:sp>
    </p:spTree>
    <p:extLst>
      <p:ext uri="{BB962C8B-B14F-4D97-AF65-F5344CB8AC3E}">
        <p14:creationId xmlns:p14="http://schemas.microsoft.com/office/powerpoint/2010/main" val="4071939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33281-D116-F80A-EC73-EC69A742724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2B4CBE7-F60B-B67F-B3E2-176A139A81CA}"/>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F1919C28-C5D9-59BA-F4DE-2408B2BA8C05}"/>
              </a:ext>
            </a:extLst>
          </p:cNvPr>
          <p:cNvPicPr>
            <a:picLocks noChangeAspect="1"/>
          </p:cNvPicPr>
          <p:nvPr/>
        </p:nvPicPr>
        <p:blipFill>
          <a:blip r:embed="rId2"/>
          <a:stretch>
            <a:fillRect/>
          </a:stretch>
        </p:blipFill>
        <p:spPr>
          <a:xfrm>
            <a:off x="1992145" y="304799"/>
            <a:ext cx="8207707" cy="3476627"/>
          </a:xfrm>
          <a:prstGeom prst="rect">
            <a:avLst/>
          </a:prstGeom>
        </p:spPr>
      </p:pic>
      <p:pic>
        <p:nvPicPr>
          <p:cNvPr id="7" name="Picture 6">
            <a:extLst>
              <a:ext uri="{FF2B5EF4-FFF2-40B4-BE49-F238E27FC236}">
                <a16:creationId xmlns:a16="http://schemas.microsoft.com/office/drawing/2014/main" id="{8EA05739-6F31-A99E-FAD7-0A1364EE5FD8}"/>
              </a:ext>
            </a:extLst>
          </p:cNvPr>
          <p:cNvPicPr>
            <a:picLocks noChangeAspect="1"/>
          </p:cNvPicPr>
          <p:nvPr/>
        </p:nvPicPr>
        <p:blipFill>
          <a:blip r:embed="rId3"/>
          <a:stretch>
            <a:fillRect/>
          </a:stretch>
        </p:blipFill>
        <p:spPr>
          <a:xfrm>
            <a:off x="1045517" y="3781426"/>
            <a:ext cx="10100964" cy="2499360"/>
          </a:xfrm>
          <a:prstGeom prst="rect">
            <a:avLst/>
          </a:prstGeom>
        </p:spPr>
      </p:pic>
    </p:spTree>
    <p:extLst>
      <p:ext uri="{BB962C8B-B14F-4D97-AF65-F5344CB8AC3E}">
        <p14:creationId xmlns:p14="http://schemas.microsoft.com/office/powerpoint/2010/main" val="3524922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EB8B7-A138-8FA4-F677-89B1026F9A1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C6DABE7-B76E-63FC-8029-DA1C8BFCFFF3}"/>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E30C1856-E556-6057-1801-EDC589809AED}"/>
              </a:ext>
            </a:extLst>
          </p:cNvPr>
          <p:cNvPicPr>
            <a:picLocks noChangeAspect="1"/>
          </p:cNvPicPr>
          <p:nvPr/>
        </p:nvPicPr>
        <p:blipFill>
          <a:blip r:embed="rId2"/>
          <a:stretch>
            <a:fillRect/>
          </a:stretch>
        </p:blipFill>
        <p:spPr>
          <a:xfrm>
            <a:off x="676707" y="365125"/>
            <a:ext cx="4652164" cy="5513161"/>
          </a:xfrm>
          <a:prstGeom prst="rect">
            <a:avLst/>
          </a:prstGeom>
        </p:spPr>
      </p:pic>
      <p:pic>
        <p:nvPicPr>
          <p:cNvPr id="7" name="Picture 6">
            <a:extLst>
              <a:ext uri="{FF2B5EF4-FFF2-40B4-BE49-F238E27FC236}">
                <a16:creationId xmlns:a16="http://schemas.microsoft.com/office/drawing/2014/main" id="{17F4BACE-EC35-654D-3921-157A453A28CC}"/>
              </a:ext>
            </a:extLst>
          </p:cNvPr>
          <p:cNvPicPr>
            <a:picLocks noChangeAspect="1"/>
          </p:cNvPicPr>
          <p:nvPr/>
        </p:nvPicPr>
        <p:blipFill>
          <a:blip r:embed="rId3"/>
          <a:stretch>
            <a:fillRect/>
          </a:stretch>
        </p:blipFill>
        <p:spPr>
          <a:xfrm>
            <a:off x="5656607" y="3297379"/>
            <a:ext cx="5399319" cy="2580907"/>
          </a:xfrm>
          <a:prstGeom prst="rect">
            <a:avLst/>
          </a:prstGeom>
        </p:spPr>
      </p:pic>
    </p:spTree>
    <p:extLst>
      <p:ext uri="{BB962C8B-B14F-4D97-AF65-F5344CB8AC3E}">
        <p14:creationId xmlns:p14="http://schemas.microsoft.com/office/powerpoint/2010/main" val="49999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687BC-4DBF-E4CE-C9AC-08B47E6E012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392F7E8-DED2-EC84-A766-175F9E7A83E4}"/>
              </a:ext>
            </a:extLst>
          </p:cNvPr>
          <p:cNvSpPr>
            <a:spLocks noGrp="1"/>
          </p:cNvSpPr>
          <p:nvPr>
            <p:ph idx="1"/>
          </p:nvPr>
        </p:nvSpPr>
        <p:spPr/>
        <p:txBody>
          <a:bodyPr/>
          <a:lstStyle/>
          <a:p>
            <a:r>
              <a:rPr lang="en-US" dirty="0"/>
              <a:t>Understanding decisions to express support could therefore provide a critical theoretical contribution to the emerging literature on barriers to prosocial actions, as this understanding could provide evidence for a key boundary condition on an otherwise robust psychological tendency. </a:t>
            </a:r>
          </a:p>
          <a:p>
            <a:r>
              <a:rPr lang="en-US" dirty="0"/>
              <a:t>It could also be of meaningful practical value, given that decisions to express or withhold support likely happen when recipients are most in need and hence may be especially beneficial for recipients’ well-being.</a:t>
            </a:r>
          </a:p>
        </p:txBody>
      </p:sp>
    </p:spTree>
    <p:extLst>
      <p:ext uri="{BB962C8B-B14F-4D97-AF65-F5344CB8AC3E}">
        <p14:creationId xmlns:p14="http://schemas.microsoft.com/office/powerpoint/2010/main" val="15685839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E1A04-2740-F0FB-8531-F1DFFD5386D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E80EB09-545C-B7D1-EEDC-C9F988D77B58}"/>
              </a:ext>
            </a:extLst>
          </p:cNvPr>
          <p:cNvSpPr>
            <a:spLocks noGrp="1"/>
          </p:cNvSpPr>
          <p:nvPr>
            <p:ph idx="1"/>
          </p:nvPr>
        </p:nvSpPr>
        <p:spPr/>
        <p:txBody>
          <a:bodyPr/>
          <a:lstStyle/>
          <a:p>
            <a:r>
              <a:rPr lang="en-US" dirty="0"/>
              <a:t>Finally, Study 4 tested a prediction from our theory that a perspective gap is one mechanism for explaining why expressers underestimate the positive impact of their support. Specifically, we tested whether expressers tend to focus on how competently they can express support, whereas recipients focus relatively more on the warmth the support conveys</a:t>
            </a:r>
          </a:p>
        </p:txBody>
      </p:sp>
    </p:spTree>
    <p:extLst>
      <p:ext uri="{BB962C8B-B14F-4D97-AF65-F5344CB8AC3E}">
        <p14:creationId xmlns:p14="http://schemas.microsoft.com/office/powerpoint/2010/main" val="1011996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B643C-4267-DCCA-A198-C456989324E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39BDF4B-C243-98C9-FE79-91DCA66D8B4B}"/>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0ACD9CE3-4F01-3DE7-7114-403BAB4DC4B6}"/>
              </a:ext>
            </a:extLst>
          </p:cNvPr>
          <p:cNvPicPr>
            <a:picLocks noChangeAspect="1"/>
          </p:cNvPicPr>
          <p:nvPr/>
        </p:nvPicPr>
        <p:blipFill>
          <a:blip r:embed="rId2"/>
          <a:stretch>
            <a:fillRect/>
          </a:stretch>
        </p:blipFill>
        <p:spPr>
          <a:xfrm>
            <a:off x="6326789" y="1825625"/>
            <a:ext cx="5122228" cy="3828415"/>
          </a:xfrm>
          <a:prstGeom prst="rect">
            <a:avLst/>
          </a:prstGeom>
        </p:spPr>
      </p:pic>
      <p:pic>
        <p:nvPicPr>
          <p:cNvPr id="7" name="Picture 6">
            <a:extLst>
              <a:ext uri="{FF2B5EF4-FFF2-40B4-BE49-F238E27FC236}">
                <a16:creationId xmlns:a16="http://schemas.microsoft.com/office/drawing/2014/main" id="{21324DC5-5C11-77FC-58BD-993347949246}"/>
              </a:ext>
            </a:extLst>
          </p:cNvPr>
          <p:cNvPicPr>
            <a:picLocks noChangeAspect="1"/>
          </p:cNvPicPr>
          <p:nvPr/>
        </p:nvPicPr>
        <p:blipFill>
          <a:blip r:embed="rId3"/>
          <a:stretch>
            <a:fillRect/>
          </a:stretch>
        </p:blipFill>
        <p:spPr>
          <a:xfrm>
            <a:off x="838199" y="1825625"/>
            <a:ext cx="5488590" cy="2974975"/>
          </a:xfrm>
          <a:prstGeom prst="rect">
            <a:avLst/>
          </a:prstGeom>
        </p:spPr>
      </p:pic>
    </p:spTree>
    <p:extLst>
      <p:ext uri="{BB962C8B-B14F-4D97-AF65-F5344CB8AC3E}">
        <p14:creationId xmlns:p14="http://schemas.microsoft.com/office/powerpoint/2010/main" val="15130535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3511F-AA80-2F98-9B00-3985D9E4B985}"/>
              </a:ext>
            </a:extLst>
          </p:cNvPr>
          <p:cNvSpPr>
            <a:spLocks noGrp="1"/>
          </p:cNvSpPr>
          <p:nvPr>
            <p:ph type="title"/>
          </p:nvPr>
        </p:nvSpPr>
        <p:spPr/>
        <p:txBody>
          <a:bodyPr/>
          <a:lstStyle/>
          <a:p>
            <a:r>
              <a:rPr lang="en-US" dirty="0"/>
              <a:t>Discussion Sentences</a:t>
            </a:r>
          </a:p>
        </p:txBody>
      </p:sp>
      <p:sp>
        <p:nvSpPr>
          <p:cNvPr id="3" name="Content Placeholder 2">
            <a:extLst>
              <a:ext uri="{FF2B5EF4-FFF2-40B4-BE49-F238E27FC236}">
                <a16:creationId xmlns:a16="http://schemas.microsoft.com/office/drawing/2014/main" id="{AD50B48B-5834-6CF8-D160-79EF1E567DCF}"/>
              </a:ext>
            </a:extLst>
          </p:cNvPr>
          <p:cNvSpPr>
            <a:spLocks noGrp="1"/>
          </p:cNvSpPr>
          <p:nvPr>
            <p:ph idx="1"/>
          </p:nvPr>
        </p:nvSpPr>
        <p:spPr/>
        <p:txBody>
          <a:bodyPr/>
          <a:lstStyle/>
          <a:p>
            <a:r>
              <a:rPr lang="en-US" b="0" i="0" dirty="0">
                <a:solidFill>
                  <a:srgbClr val="2D3B45"/>
                </a:solidFill>
                <a:effectLst/>
                <a:latin typeface="Lato Extended"/>
              </a:rPr>
              <a:t>Statements of similarity or difference between this work and that of previous researchers or works by the same author</a:t>
            </a:r>
          </a:p>
          <a:p>
            <a:r>
              <a:rPr lang="en-US" b="0" i="0" dirty="0">
                <a:solidFill>
                  <a:srgbClr val="2D3B45"/>
                </a:solidFill>
                <a:effectLst/>
                <a:latin typeface="Lato Extended"/>
              </a:rPr>
              <a:t>Comments that refer to theories referred to in the Introduction</a:t>
            </a:r>
          </a:p>
          <a:p>
            <a:endParaRPr lang="en-US" b="0" i="0" dirty="0">
              <a:solidFill>
                <a:srgbClr val="2D3B45"/>
              </a:solidFill>
              <a:effectLst/>
              <a:latin typeface="Lato Extended"/>
            </a:endParaRPr>
          </a:p>
          <a:p>
            <a:endParaRPr lang="en-US" dirty="0"/>
          </a:p>
        </p:txBody>
      </p:sp>
    </p:spTree>
    <p:extLst>
      <p:ext uri="{BB962C8B-B14F-4D97-AF65-F5344CB8AC3E}">
        <p14:creationId xmlns:p14="http://schemas.microsoft.com/office/powerpoint/2010/main" val="3316960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E448C-A110-0FA4-DD61-DD0BC8185C5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971E282-DF33-F04D-61DF-5C6EB8A99373}"/>
              </a:ext>
            </a:extLst>
          </p:cNvPr>
          <p:cNvSpPr>
            <a:spLocks noGrp="1"/>
          </p:cNvSpPr>
          <p:nvPr>
            <p:ph idx="1"/>
          </p:nvPr>
        </p:nvSpPr>
        <p:spPr/>
        <p:txBody>
          <a:bodyPr>
            <a:normAutofit lnSpcReduction="10000"/>
          </a:bodyPr>
          <a:lstStyle/>
          <a:p>
            <a:r>
              <a:rPr lang="en-US" dirty="0"/>
              <a:t>These results further suggest that people may think too narrowly about whom they can support. The relationship between expresser and recipient strongly influences expectations of how effective and appropriate support is (</a:t>
            </a:r>
            <a:r>
              <a:rPr lang="en-US" dirty="0" err="1"/>
              <a:t>Lakey</a:t>
            </a:r>
            <a:r>
              <a:rPr lang="en-US" dirty="0"/>
              <a:t> &amp; </a:t>
            </a:r>
            <a:r>
              <a:rPr lang="en-US" dirty="0" err="1"/>
              <a:t>Orehek</a:t>
            </a:r>
            <a:r>
              <a:rPr lang="en-US" dirty="0"/>
              <a:t>, 2011; </a:t>
            </a:r>
            <a:r>
              <a:rPr lang="en-US" dirty="0" err="1"/>
              <a:t>Rafaeli</a:t>
            </a:r>
            <a:r>
              <a:rPr lang="en-US" dirty="0"/>
              <a:t> &amp; Gleason, 2009; </a:t>
            </a:r>
            <a:r>
              <a:rPr lang="en-US" dirty="0" err="1"/>
              <a:t>Veenstra</a:t>
            </a:r>
            <a:r>
              <a:rPr lang="en-US" dirty="0"/>
              <a:t> et al., 2011), but Studies 2 and 3 suggest that these expectations may be misleading</a:t>
            </a:r>
          </a:p>
          <a:p>
            <a:r>
              <a:rPr lang="en-US" dirty="0"/>
              <a:t>These results are consistent with those of recent work demonstrating that rewarding social interactions are not confined to close others: Mere acquaintances are surprisingly effective at providing support (Small, 2017) and increasing well-being more generally (Epley &amp; Schroeder, 2014; Sandstrom &amp; Dunn, 2014a, 2014b). </a:t>
            </a:r>
          </a:p>
        </p:txBody>
      </p:sp>
    </p:spTree>
    <p:extLst>
      <p:ext uri="{BB962C8B-B14F-4D97-AF65-F5344CB8AC3E}">
        <p14:creationId xmlns:p14="http://schemas.microsoft.com/office/powerpoint/2010/main" val="2945842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2741A-DF63-7A5C-BC30-85EEE065271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7913175-C358-1D2A-4C79-CBA9666D06D0}"/>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FBFA3F34-BD12-AF43-82E4-AB14DB52019D}"/>
              </a:ext>
            </a:extLst>
          </p:cNvPr>
          <p:cNvPicPr>
            <a:picLocks noChangeAspect="1"/>
          </p:cNvPicPr>
          <p:nvPr/>
        </p:nvPicPr>
        <p:blipFill>
          <a:blip r:embed="rId2"/>
          <a:stretch>
            <a:fillRect/>
          </a:stretch>
        </p:blipFill>
        <p:spPr>
          <a:xfrm>
            <a:off x="862012" y="271462"/>
            <a:ext cx="10467975" cy="6315075"/>
          </a:xfrm>
          <a:prstGeom prst="rect">
            <a:avLst/>
          </a:prstGeom>
        </p:spPr>
      </p:pic>
    </p:spTree>
    <p:extLst>
      <p:ext uri="{BB962C8B-B14F-4D97-AF65-F5344CB8AC3E}">
        <p14:creationId xmlns:p14="http://schemas.microsoft.com/office/powerpoint/2010/main" val="3255811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5FD03-9E5C-1CC4-2A50-F0D1A4B02C6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02DE9BB-E12F-01EB-10BD-526AF9F38FAF}"/>
              </a:ext>
            </a:extLst>
          </p:cNvPr>
          <p:cNvSpPr>
            <a:spLocks noGrp="1"/>
          </p:cNvSpPr>
          <p:nvPr>
            <p:ph idx="1"/>
          </p:nvPr>
        </p:nvSpPr>
        <p:spPr/>
        <p:txBody>
          <a:bodyPr/>
          <a:lstStyle/>
          <a:p>
            <a:r>
              <a:rPr lang="en-US" dirty="0"/>
              <a:t>Our studies suggest that even when people recognize that support is needed, they may be overly reluctant to express it because they hold </a:t>
            </a:r>
            <a:r>
              <a:rPr lang="en-US" dirty="0" err="1"/>
              <a:t>miscalibrated</a:t>
            </a:r>
            <a:r>
              <a:rPr lang="en-US" dirty="0"/>
              <a:t> expectations of their recipients’ response. Expectations of how their support would be received predicted expressers’ willingness to express it (Study 1), but these expectations were overly pessimistic with regard to both friends and strangers (Studies 2 and 3). </a:t>
            </a:r>
          </a:p>
        </p:txBody>
      </p:sp>
    </p:spTree>
    <p:extLst>
      <p:ext uri="{BB962C8B-B14F-4D97-AF65-F5344CB8AC3E}">
        <p14:creationId xmlns:p14="http://schemas.microsoft.com/office/powerpoint/2010/main" val="18562019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EB66A-E29F-97C4-6C53-796BB261A9E2}"/>
              </a:ext>
            </a:extLst>
          </p:cNvPr>
          <p:cNvSpPr>
            <a:spLocks noGrp="1"/>
          </p:cNvSpPr>
          <p:nvPr>
            <p:ph type="title"/>
          </p:nvPr>
        </p:nvSpPr>
        <p:spPr/>
        <p:txBody>
          <a:bodyPr/>
          <a:lstStyle/>
          <a:p>
            <a:r>
              <a:rPr lang="en-US" dirty="0"/>
              <a:t>Preparing a Research Proposal</a:t>
            </a:r>
          </a:p>
        </p:txBody>
      </p:sp>
      <p:sp>
        <p:nvSpPr>
          <p:cNvPr id="3" name="Content Placeholder 2">
            <a:extLst>
              <a:ext uri="{FF2B5EF4-FFF2-40B4-BE49-F238E27FC236}">
                <a16:creationId xmlns:a16="http://schemas.microsoft.com/office/drawing/2014/main" id="{73044A5F-BD66-D027-F747-0248C3930A9B}"/>
              </a:ext>
            </a:extLst>
          </p:cNvPr>
          <p:cNvSpPr>
            <a:spLocks noGrp="1"/>
          </p:cNvSpPr>
          <p:nvPr>
            <p:ph idx="1"/>
          </p:nvPr>
        </p:nvSpPr>
        <p:spPr/>
        <p:txBody>
          <a:bodyPr>
            <a:normAutofit/>
          </a:bodyPr>
          <a:lstStyle/>
          <a:p>
            <a:r>
              <a:rPr lang="en-US" dirty="0"/>
              <a:t>Organize into groups of 3-4 students</a:t>
            </a:r>
          </a:p>
          <a:p>
            <a:pPr lvl="1"/>
            <a:r>
              <a:rPr lang="en-US" dirty="0"/>
              <a:t>If you have trouble finding a group, email us</a:t>
            </a:r>
          </a:p>
          <a:p>
            <a:pPr lvl="1"/>
            <a:endParaRPr lang="en-US" dirty="0"/>
          </a:p>
          <a:p>
            <a:r>
              <a:rPr lang="en-US" dirty="0"/>
              <a:t>Meet and pick out your first main source paper</a:t>
            </a:r>
          </a:p>
          <a:p>
            <a:pPr lvl="1"/>
            <a:r>
              <a:rPr lang="en-US" dirty="0"/>
              <a:t>Use for operational definitions</a:t>
            </a:r>
          </a:p>
          <a:p>
            <a:pPr lvl="1"/>
            <a:r>
              <a:rPr lang="en-US" dirty="0"/>
              <a:t>Starting point for procedure</a:t>
            </a:r>
          </a:p>
          <a:p>
            <a:r>
              <a:rPr lang="en-US" dirty="0"/>
              <a:t>Prepare your initial proposal for Friday 11/4</a:t>
            </a:r>
          </a:p>
          <a:p>
            <a:endParaRPr lang="en-US" dirty="0"/>
          </a:p>
          <a:p>
            <a:r>
              <a:rPr lang="en-US" dirty="0"/>
              <a:t>Guidelines in Chapter 13</a:t>
            </a:r>
          </a:p>
          <a:p>
            <a:pPr lvl="1"/>
            <a:endParaRPr lang="en-US" dirty="0"/>
          </a:p>
        </p:txBody>
      </p:sp>
    </p:spTree>
    <p:extLst>
      <p:ext uri="{BB962C8B-B14F-4D97-AF65-F5344CB8AC3E}">
        <p14:creationId xmlns:p14="http://schemas.microsoft.com/office/powerpoint/2010/main" val="37637993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25ADD-80B0-3F55-7239-B534BBAD1913}"/>
              </a:ext>
            </a:extLst>
          </p:cNvPr>
          <p:cNvSpPr>
            <a:spLocks noGrp="1"/>
          </p:cNvSpPr>
          <p:nvPr>
            <p:ph type="title"/>
          </p:nvPr>
        </p:nvSpPr>
        <p:spPr/>
        <p:txBody>
          <a:bodyPr/>
          <a:lstStyle/>
          <a:p>
            <a:r>
              <a:rPr lang="en-US" dirty="0"/>
              <a:t>Initial Proposal Outline</a:t>
            </a:r>
          </a:p>
        </p:txBody>
      </p:sp>
      <p:sp>
        <p:nvSpPr>
          <p:cNvPr id="3" name="Content Placeholder 2">
            <a:extLst>
              <a:ext uri="{FF2B5EF4-FFF2-40B4-BE49-F238E27FC236}">
                <a16:creationId xmlns:a16="http://schemas.microsoft.com/office/drawing/2014/main" id="{0FB7461F-5524-319A-C321-5F4BC28AD13E}"/>
              </a:ext>
            </a:extLst>
          </p:cNvPr>
          <p:cNvSpPr>
            <a:spLocks noGrp="1"/>
          </p:cNvSpPr>
          <p:nvPr>
            <p:ph idx="1"/>
          </p:nvPr>
        </p:nvSpPr>
        <p:spPr/>
        <p:txBody>
          <a:bodyPr/>
          <a:lstStyle/>
          <a:p>
            <a:r>
              <a:rPr lang="en-US" dirty="0"/>
              <a:t>Group members</a:t>
            </a:r>
          </a:p>
          <a:p>
            <a:r>
              <a:rPr lang="en-US" dirty="0"/>
              <a:t>Tentative project title</a:t>
            </a:r>
          </a:p>
          <a:p>
            <a:r>
              <a:rPr lang="en-US" dirty="0"/>
              <a:t>First background source (APA Reference Style)</a:t>
            </a:r>
          </a:p>
          <a:p>
            <a:r>
              <a:rPr lang="en-US" dirty="0"/>
              <a:t>Design of source experiment</a:t>
            </a:r>
          </a:p>
          <a:p>
            <a:pPr lvl="1"/>
            <a:r>
              <a:rPr lang="en-US" dirty="0"/>
              <a:t>IV(s), DV, number of participants, outcome</a:t>
            </a:r>
          </a:p>
          <a:p>
            <a:r>
              <a:rPr lang="en-US" dirty="0"/>
              <a:t>What new element are you planning to add?</a:t>
            </a:r>
          </a:p>
          <a:p>
            <a:r>
              <a:rPr lang="en-US" dirty="0"/>
              <a:t>Diagram your 2x2 design</a:t>
            </a:r>
          </a:p>
          <a:p>
            <a:pPr lvl="1"/>
            <a:r>
              <a:rPr lang="en-US" dirty="0"/>
              <a:t>2 factors, 2 levels each</a:t>
            </a:r>
          </a:p>
          <a:p>
            <a:r>
              <a:rPr lang="en-US" dirty="0"/>
              <a:t>Planned number of participants</a:t>
            </a:r>
          </a:p>
        </p:txBody>
      </p:sp>
      <p:graphicFrame>
        <p:nvGraphicFramePr>
          <p:cNvPr id="4" name="Table 4">
            <a:extLst>
              <a:ext uri="{FF2B5EF4-FFF2-40B4-BE49-F238E27FC236}">
                <a16:creationId xmlns:a16="http://schemas.microsoft.com/office/drawing/2014/main" id="{4D013AF8-273B-418A-98F4-708E18B73029}"/>
              </a:ext>
            </a:extLst>
          </p:cNvPr>
          <p:cNvGraphicFramePr>
            <a:graphicFrameLocks noGrp="1"/>
          </p:cNvGraphicFramePr>
          <p:nvPr/>
        </p:nvGraphicFramePr>
        <p:xfrm>
          <a:off x="8265227" y="4851401"/>
          <a:ext cx="3557319" cy="1325562"/>
        </p:xfrm>
        <a:graphic>
          <a:graphicData uri="http://schemas.openxmlformats.org/drawingml/2006/table">
            <a:tbl>
              <a:tblPr firstRow="1" bandRow="1">
                <a:tableStyleId>{5C22544A-7EE6-4342-B048-85BDC9FD1C3A}</a:tableStyleId>
              </a:tblPr>
              <a:tblGrid>
                <a:gridCol w="1185773">
                  <a:extLst>
                    <a:ext uri="{9D8B030D-6E8A-4147-A177-3AD203B41FA5}">
                      <a16:colId xmlns:a16="http://schemas.microsoft.com/office/drawing/2014/main" val="1212859019"/>
                    </a:ext>
                  </a:extLst>
                </a:gridCol>
                <a:gridCol w="1185773">
                  <a:extLst>
                    <a:ext uri="{9D8B030D-6E8A-4147-A177-3AD203B41FA5}">
                      <a16:colId xmlns:a16="http://schemas.microsoft.com/office/drawing/2014/main" val="3160750219"/>
                    </a:ext>
                  </a:extLst>
                </a:gridCol>
                <a:gridCol w="1185773">
                  <a:extLst>
                    <a:ext uri="{9D8B030D-6E8A-4147-A177-3AD203B41FA5}">
                      <a16:colId xmlns:a16="http://schemas.microsoft.com/office/drawing/2014/main" val="2476771294"/>
                    </a:ext>
                  </a:extLst>
                </a:gridCol>
              </a:tblGrid>
              <a:tr h="441854">
                <a:tc>
                  <a:txBody>
                    <a:bodyPr/>
                    <a:lstStyle/>
                    <a:p>
                      <a:endParaRPr lang="en-US"/>
                    </a:p>
                  </a:txBody>
                  <a:tcPr/>
                </a:tc>
                <a:tc>
                  <a:txBody>
                    <a:bodyPr/>
                    <a:lstStyle/>
                    <a:p>
                      <a:r>
                        <a:rPr lang="en-US" dirty="0"/>
                        <a:t>Factor1-a</a:t>
                      </a:r>
                    </a:p>
                  </a:txBody>
                  <a:tcPr/>
                </a:tc>
                <a:tc>
                  <a:txBody>
                    <a:bodyPr/>
                    <a:lstStyle/>
                    <a:p>
                      <a:r>
                        <a:rPr lang="en-US" dirty="0"/>
                        <a:t>Factor1-b</a:t>
                      </a:r>
                    </a:p>
                  </a:txBody>
                  <a:tcPr/>
                </a:tc>
                <a:extLst>
                  <a:ext uri="{0D108BD9-81ED-4DB2-BD59-A6C34878D82A}">
                    <a16:rowId xmlns:a16="http://schemas.microsoft.com/office/drawing/2014/main" val="518286833"/>
                  </a:ext>
                </a:extLst>
              </a:tr>
              <a:tr h="441854">
                <a:tc>
                  <a:txBody>
                    <a:bodyPr/>
                    <a:lstStyle/>
                    <a:p>
                      <a:r>
                        <a:rPr lang="en-US" dirty="0"/>
                        <a:t>Factor2-x</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584333473"/>
                  </a:ext>
                </a:extLst>
              </a:tr>
              <a:tr h="441854">
                <a:tc>
                  <a:txBody>
                    <a:bodyPr/>
                    <a:lstStyle/>
                    <a:p>
                      <a:r>
                        <a:rPr lang="en-US" dirty="0"/>
                        <a:t>Factor2-y</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824044278"/>
                  </a:ext>
                </a:extLst>
              </a:tr>
            </a:tbl>
          </a:graphicData>
        </a:graphic>
      </p:graphicFrame>
    </p:spTree>
    <p:extLst>
      <p:ext uri="{BB962C8B-B14F-4D97-AF65-F5344CB8AC3E}">
        <p14:creationId xmlns:p14="http://schemas.microsoft.com/office/powerpoint/2010/main" val="20641250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7B66E-D989-1E88-76BB-FECA46C02E4D}"/>
              </a:ext>
            </a:extLst>
          </p:cNvPr>
          <p:cNvSpPr>
            <a:spLocks noGrp="1"/>
          </p:cNvSpPr>
          <p:nvPr>
            <p:ph type="title"/>
          </p:nvPr>
        </p:nvSpPr>
        <p:spPr/>
        <p:txBody>
          <a:bodyPr/>
          <a:lstStyle/>
          <a:p>
            <a:r>
              <a:rPr lang="en-US" dirty="0"/>
              <a:t>Collaborative Research</a:t>
            </a:r>
          </a:p>
        </p:txBody>
      </p:sp>
      <p:sp>
        <p:nvSpPr>
          <p:cNvPr id="3" name="Content Placeholder 2">
            <a:extLst>
              <a:ext uri="{FF2B5EF4-FFF2-40B4-BE49-F238E27FC236}">
                <a16:creationId xmlns:a16="http://schemas.microsoft.com/office/drawing/2014/main" id="{71686D6B-EAD3-FB15-BA7B-B10A72F71B55}"/>
              </a:ext>
            </a:extLst>
          </p:cNvPr>
          <p:cNvSpPr>
            <a:spLocks noGrp="1"/>
          </p:cNvSpPr>
          <p:nvPr>
            <p:ph idx="1"/>
          </p:nvPr>
        </p:nvSpPr>
        <p:spPr/>
        <p:txBody>
          <a:bodyPr>
            <a:normAutofit fontScale="92500"/>
          </a:bodyPr>
          <a:lstStyle/>
          <a:p>
            <a:r>
              <a:rPr lang="en-US" dirty="0"/>
              <a:t>Work together on design, data collection, analysis</a:t>
            </a:r>
          </a:p>
          <a:p>
            <a:pPr lvl="1"/>
            <a:r>
              <a:rPr lang="en-US" dirty="0"/>
              <a:t>Shared Methods &amp; Results section</a:t>
            </a:r>
          </a:p>
          <a:p>
            <a:r>
              <a:rPr lang="en-US" dirty="0"/>
              <a:t>Work separately on Introduction, Discussion, Abstract</a:t>
            </a:r>
          </a:p>
          <a:p>
            <a:pPr lvl="1"/>
            <a:r>
              <a:rPr lang="en-US" dirty="0"/>
              <a:t>Make your own figures</a:t>
            </a:r>
          </a:p>
          <a:p>
            <a:pPr lvl="1"/>
            <a:r>
              <a:rPr lang="en-US" dirty="0"/>
              <a:t>Differing interpretations of the results are possible</a:t>
            </a:r>
          </a:p>
          <a:p>
            <a:pPr lvl="1"/>
            <a:r>
              <a:rPr lang="en-US" dirty="0"/>
              <a:t>Each paper is your own (first author)</a:t>
            </a:r>
          </a:p>
          <a:p>
            <a:pPr lvl="1"/>
            <a:endParaRPr lang="en-US" dirty="0"/>
          </a:p>
          <a:p>
            <a:r>
              <a:rPr lang="en-US" dirty="0"/>
              <a:t>Academic integrity</a:t>
            </a:r>
          </a:p>
          <a:p>
            <a:pPr lvl="1"/>
            <a:r>
              <a:rPr lang="en-US" dirty="0"/>
              <a:t>Building on other author’s ideas is </a:t>
            </a:r>
            <a:r>
              <a:rPr lang="en-US" u="sng" dirty="0"/>
              <a:t>not plagiarism</a:t>
            </a:r>
            <a:r>
              <a:rPr lang="en-US" dirty="0"/>
              <a:t>, citations strengthen papers</a:t>
            </a:r>
          </a:p>
          <a:p>
            <a:pPr lvl="1"/>
            <a:r>
              <a:rPr lang="en-US" dirty="0"/>
              <a:t>Taking other people’s words as your own is </a:t>
            </a:r>
            <a:r>
              <a:rPr lang="en-US" u="sng" dirty="0"/>
              <a:t>plagiarism</a:t>
            </a:r>
          </a:p>
          <a:p>
            <a:pPr lvl="1"/>
            <a:r>
              <a:rPr lang="en-US" dirty="0"/>
              <a:t>Data fabrication is </a:t>
            </a:r>
            <a:r>
              <a:rPr lang="en-US" u="sng" dirty="0"/>
              <a:t>fraud</a:t>
            </a:r>
          </a:p>
        </p:txBody>
      </p:sp>
    </p:spTree>
    <p:extLst>
      <p:ext uri="{BB962C8B-B14F-4D97-AF65-F5344CB8AC3E}">
        <p14:creationId xmlns:p14="http://schemas.microsoft.com/office/powerpoint/2010/main" val="12372688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A84A2-DF5D-E286-9356-04044032B78B}"/>
              </a:ext>
            </a:extLst>
          </p:cNvPr>
          <p:cNvSpPr>
            <a:spLocks noGrp="1"/>
          </p:cNvSpPr>
          <p:nvPr>
            <p:ph type="title"/>
          </p:nvPr>
        </p:nvSpPr>
        <p:spPr/>
        <p:txBody>
          <a:bodyPr/>
          <a:lstStyle/>
          <a:p>
            <a:r>
              <a:rPr lang="en-US" dirty="0"/>
              <a:t>Practical points</a:t>
            </a:r>
          </a:p>
        </p:txBody>
      </p:sp>
      <p:sp>
        <p:nvSpPr>
          <p:cNvPr id="3" name="Content Placeholder 2">
            <a:extLst>
              <a:ext uri="{FF2B5EF4-FFF2-40B4-BE49-F238E27FC236}">
                <a16:creationId xmlns:a16="http://schemas.microsoft.com/office/drawing/2014/main" id="{DB8324B9-E925-585F-E1EE-E4D4F3A594AB}"/>
              </a:ext>
            </a:extLst>
          </p:cNvPr>
          <p:cNvSpPr>
            <a:spLocks noGrp="1"/>
          </p:cNvSpPr>
          <p:nvPr>
            <p:ph idx="1"/>
          </p:nvPr>
        </p:nvSpPr>
        <p:spPr/>
        <p:txBody>
          <a:bodyPr/>
          <a:lstStyle/>
          <a:p>
            <a:r>
              <a:rPr lang="en-US" dirty="0"/>
              <a:t>Design must be 2x2</a:t>
            </a:r>
          </a:p>
          <a:p>
            <a:pPr lvl="1"/>
            <a:r>
              <a:rPr lang="en-US" dirty="0"/>
              <a:t>At least one factor must be manipulated across groups</a:t>
            </a:r>
          </a:p>
          <a:p>
            <a:pPr lvl="1"/>
            <a:r>
              <a:rPr lang="en-US" dirty="0"/>
              <a:t>Randomly assigned</a:t>
            </a:r>
          </a:p>
          <a:p>
            <a:r>
              <a:rPr lang="en-US" dirty="0"/>
              <a:t>Minimal ethical risk to participants</a:t>
            </a:r>
          </a:p>
          <a:p>
            <a:pPr lvl="1"/>
            <a:r>
              <a:rPr lang="en-US" dirty="0"/>
              <a:t>No personal/private information</a:t>
            </a:r>
          </a:p>
          <a:p>
            <a:pPr lvl="1"/>
            <a:r>
              <a:rPr lang="en-US" dirty="0"/>
              <a:t>No deception other than blind to conditions</a:t>
            </a:r>
          </a:p>
          <a:p>
            <a:pPr lvl="1"/>
            <a:r>
              <a:rPr lang="en-US" dirty="0"/>
              <a:t>No emotional manipulations</a:t>
            </a:r>
          </a:p>
          <a:p>
            <a:r>
              <a:rPr lang="en-US" dirty="0"/>
              <a:t>Online data collection can be used</a:t>
            </a:r>
          </a:p>
          <a:p>
            <a:pPr lvl="1"/>
            <a:r>
              <a:rPr lang="en-US" dirty="0"/>
              <a:t>Qualtrics: https://www.it.northwestern.edu/software/qualtrics/index.html</a:t>
            </a:r>
          </a:p>
        </p:txBody>
      </p:sp>
    </p:spTree>
    <p:extLst>
      <p:ext uri="{BB962C8B-B14F-4D97-AF65-F5344CB8AC3E}">
        <p14:creationId xmlns:p14="http://schemas.microsoft.com/office/powerpoint/2010/main" val="3625054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9450E-8E03-F7BF-AB32-90B0294EF8BE}"/>
              </a:ext>
            </a:extLst>
          </p:cNvPr>
          <p:cNvSpPr>
            <a:spLocks noGrp="1"/>
          </p:cNvSpPr>
          <p:nvPr>
            <p:ph type="title"/>
          </p:nvPr>
        </p:nvSpPr>
        <p:spPr/>
        <p:txBody>
          <a:bodyPr/>
          <a:lstStyle/>
          <a:p>
            <a:r>
              <a:rPr lang="en-US" dirty="0"/>
              <a:t>Planning for Final Proposal</a:t>
            </a:r>
          </a:p>
        </p:txBody>
      </p:sp>
      <p:sp>
        <p:nvSpPr>
          <p:cNvPr id="3" name="Content Placeholder 2">
            <a:extLst>
              <a:ext uri="{FF2B5EF4-FFF2-40B4-BE49-F238E27FC236}">
                <a16:creationId xmlns:a16="http://schemas.microsoft.com/office/drawing/2014/main" id="{3A2AFEF8-7811-E2EA-CF81-4607B11F8F61}"/>
              </a:ext>
            </a:extLst>
          </p:cNvPr>
          <p:cNvSpPr>
            <a:spLocks noGrp="1"/>
          </p:cNvSpPr>
          <p:nvPr>
            <p:ph idx="1"/>
          </p:nvPr>
        </p:nvSpPr>
        <p:spPr/>
        <p:txBody>
          <a:bodyPr/>
          <a:lstStyle/>
          <a:p>
            <a:r>
              <a:rPr lang="en-US" dirty="0"/>
              <a:t>Submit to us as if we are the IRB</a:t>
            </a:r>
          </a:p>
          <a:p>
            <a:pPr lvl="1"/>
            <a:r>
              <a:rPr lang="en-US" dirty="0"/>
              <a:t>Present a full description of your protocol</a:t>
            </a:r>
          </a:p>
          <a:p>
            <a:pPr lvl="2"/>
            <a:r>
              <a:rPr lang="en-US" dirty="0"/>
              <a:t>Motivating hypothesis</a:t>
            </a:r>
          </a:p>
          <a:p>
            <a:pPr lvl="2"/>
            <a:r>
              <a:rPr lang="en-US" dirty="0"/>
              <a:t>Procedure as a draft of your Methods section</a:t>
            </a:r>
          </a:p>
          <a:p>
            <a:pPr lvl="1"/>
            <a:r>
              <a:rPr lang="en-US" dirty="0"/>
              <a:t>All stimuli to be used</a:t>
            </a:r>
          </a:p>
          <a:p>
            <a:pPr lvl="2"/>
            <a:r>
              <a:rPr lang="en-US" dirty="0"/>
              <a:t>Working version of an online survey including all conditions</a:t>
            </a:r>
          </a:p>
          <a:p>
            <a:pPr lvl="2"/>
            <a:endParaRPr lang="en-US" dirty="0"/>
          </a:p>
          <a:p>
            <a:r>
              <a:rPr lang="en-US" dirty="0"/>
              <a:t>No data collection until explicit approval</a:t>
            </a:r>
          </a:p>
          <a:p>
            <a:pPr lvl="1"/>
            <a:r>
              <a:rPr lang="en-US" dirty="0"/>
              <a:t>Once approved, go as quickly as possible</a:t>
            </a:r>
          </a:p>
        </p:txBody>
      </p:sp>
    </p:spTree>
    <p:extLst>
      <p:ext uri="{BB962C8B-B14F-4D97-AF65-F5344CB8AC3E}">
        <p14:creationId xmlns:p14="http://schemas.microsoft.com/office/powerpoint/2010/main" val="34698574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0AC6E-F87F-AF4B-FE91-8D5B3D64D819}"/>
              </a:ext>
            </a:extLst>
          </p:cNvPr>
          <p:cNvSpPr>
            <a:spLocks noGrp="1"/>
          </p:cNvSpPr>
          <p:nvPr>
            <p:ph type="title"/>
          </p:nvPr>
        </p:nvSpPr>
        <p:spPr/>
        <p:txBody>
          <a:bodyPr/>
          <a:lstStyle/>
          <a:p>
            <a:r>
              <a:rPr lang="en-US" dirty="0"/>
              <a:t>For Mon 2/12</a:t>
            </a:r>
          </a:p>
        </p:txBody>
      </p:sp>
      <p:sp>
        <p:nvSpPr>
          <p:cNvPr id="3" name="Content Placeholder 2">
            <a:extLst>
              <a:ext uri="{FF2B5EF4-FFF2-40B4-BE49-F238E27FC236}">
                <a16:creationId xmlns:a16="http://schemas.microsoft.com/office/drawing/2014/main" id="{FAE5F9E7-B1BC-CE59-DC40-DC25EA14301C}"/>
              </a:ext>
            </a:extLst>
          </p:cNvPr>
          <p:cNvSpPr>
            <a:spLocks noGrp="1"/>
          </p:cNvSpPr>
          <p:nvPr>
            <p:ph idx="1"/>
          </p:nvPr>
        </p:nvSpPr>
        <p:spPr/>
        <p:txBody>
          <a:bodyPr/>
          <a:lstStyle/>
          <a:p>
            <a:r>
              <a:rPr lang="en-US" dirty="0"/>
              <a:t>Final projects initial ideas</a:t>
            </a:r>
          </a:p>
          <a:p>
            <a:endParaRPr lang="en-US" dirty="0"/>
          </a:p>
          <a:p>
            <a:r>
              <a:rPr lang="en-US" dirty="0"/>
              <a:t>Chapter 14: Non-experimental designs</a:t>
            </a:r>
          </a:p>
          <a:p>
            <a:endParaRPr lang="en-US" dirty="0"/>
          </a:p>
        </p:txBody>
      </p:sp>
    </p:spTree>
    <p:extLst>
      <p:ext uri="{BB962C8B-B14F-4D97-AF65-F5344CB8AC3E}">
        <p14:creationId xmlns:p14="http://schemas.microsoft.com/office/powerpoint/2010/main" val="2327470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F12B96C-9E39-57B5-B032-80FE7FC41838}"/>
              </a:ext>
            </a:extLst>
          </p:cNvPr>
          <p:cNvSpPr>
            <a:spLocks noGrp="1"/>
          </p:cNvSpPr>
          <p:nvPr>
            <p:ph type="title"/>
          </p:nvPr>
        </p:nvSpPr>
        <p:spPr/>
        <p:txBody>
          <a:bodyPr/>
          <a:lstStyle/>
          <a:p>
            <a:endParaRPr lang="en-US"/>
          </a:p>
        </p:txBody>
      </p:sp>
      <p:sp>
        <p:nvSpPr>
          <p:cNvPr id="11" name="Text Placeholder 10">
            <a:extLst>
              <a:ext uri="{FF2B5EF4-FFF2-40B4-BE49-F238E27FC236}">
                <a16:creationId xmlns:a16="http://schemas.microsoft.com/office/drawing/2014/main" id="{AFD4D526-4BF9-4875-6004-260087AF0322}"/>
              </a:ext>
            </a:extLst>
          </p:cNvPr>
          <p:cNvSpPr>
            <a:spLocks noGrp="1"/>
          </p:cNvSpPr>
          <p:nvPr>
            <p:ph type="body" idx="1"/>
          </p:nvPr>
        </p:nvSpPr>
        <p:spPr/>
        <p:txBody>
          <a:bodyPr/>
          <a:lstStyle/>
          <a:p>
            <a:endParaRPr lang="en-US"/>
          </a:p>
        </p:txBody>
      </p:sp>
      <p:sp>
        <p:nvSpPr>
          <p:cNvPr id="12" name="Content Placeholder 11">
            <a:extLst>
              <a:ext uri="{FF2B5EF4-FFF2-40B4-BE49-F238E27FC236}">
                <a16:creationId xmlns:a16="http://schemas.microsoft.com/office/drawing/2014/main" id="{CF39ACE2-D8A0-143E-D094-C4F2E941F97C}"/>
              </a:ext>
            </a:extLst>
          </p:cNvPr>
          <p:cNvSpPr>
            <a:spLocks noGrp="1"/>
          </p:cNvSpPr>
          <p:nvPr>
            <p:ph sz="half" idx="2"/>
          </p:nvPr>
        </p:nvSpPr>
        <p:spPr/>
        <p:txBody>
          <a:bodyPr/>
          <a:lstStyle/>
          <a:p>
            <a:endParaRPr lang="en-US"/>
          </a:p>
        </p:txBody>
      </p:sp>
      <p:sp>
        <p:nvSpPr>
          <p:cNvPr id="13" name="Text Placeholder 12">
            <a:extLst>
              <a:ext uri="{FF2B5EF4-FFF2-40B4-BE49-F238E27FC236}">
                <a16:creationId xmlns:a16="http://schemas.microsoft.com/office/drawing/2014/main" id="{5D025BF9-66F7-E522-60E1-C06509E078F0}"/>
              </a:ext>
            </a:extLst>
          </p:cNvPr>
          <p:cNvSpPr>
            <a:spLocks noGrp="1"/>
          </p:cNvSpPr>
          <p:nvPr>
            <p:ph type="body" sz="quarter" idx="3"/>
          </p:nvPr>
        </p:nvSpPr>
        <p:spPr/>
        <p:txBody>
          <a:bodyPr/>
          <a:lstStyle/>
          <a:p>
            <a:endParaRPr lang="en-US"/>
          </a:p>
        </p:txBody>
      </p:sp>
      <p:sp>
        <p:nvSpPr>
          <p:cNvPr id="14" name="Content Placeholder 13">
            <a:extLst>
              <a:ext uri="{FF2B5EF4-FFF2-40B4-BE49-F238E27FC236}">
                <a16:creationId xmlns:a16="http://schemas.microsoft.com/office/drawing/2014/main" id="{C5891828-0516-75BC-D7A5-5A7A85E9DF10}"/>
              </a:ext>
            </a:extLst>
          </p:cNvPr>
          <p:cNvSpPr>
            <a:spLocks noGrp="1"/>
          </p:cNvSpPr>
          <p:nvPr>
            <p:ph sz="quarter" idx="4"/>
          </p:nvPr>
        </p:nvSpPr>
        <p:spPr/>
        <p:txBody>
          <a:bodyPr/>
          <a:lstStyle/>
          <a:p>
            <a:endParaRPr lang="en-US"/>
          </a:p>
        </p:txBody>
      </p:sp>
      <p:pic>
        <p:nvPicPr>
          <p:cNvPr id="5" name="Picture 4">
            <a:extLst>
              <a:ext uri="{FF2B5EF4-FFF2-40B4-BE49-F238E27FC236}">
                <a16:creationId xmlns:a16="http://schemas.microsoft.com/office/drawing/2014/main" id="{41A36183-2701-C01A-E3E4-9708D08063AC}"/>
              </a:ext>
            </a:extLst>
          </p:cNvPr>
          <p:cNvPicPr>
            <a:picLocks noChangeAspect="1"/>
          </p:cNvPicPr>
          <p:nvPr/>
        </p:nvPicPr>
        <p:blipFill>
          <a:blip r:embed="rId2"/>
          <a:stretch>
            <a:fillRect/>
          </a:stretch>
        </p:blipFill>
        <p:spPr>
          <a:xfrm>
            <a:off x="838200" y="1374775"/>
            <a:ext cx="4791075" cy="3838575"/>
          </a:xfrm>
          <a:prstGeom prst="rect">
            <a:avLst/>
          </a:prstGeom>
        </p:spPr>
      </p:pic>
      <p:pic>
        <p:nvPicPr>
          <p:cNvPr id="7" name="Picture 6">
            <a:extLst>
              <a:ext uri="{FF2B5EF4-FFF2-40B4-BE49-F238E27FC236}">
                <a16:creationId xmlns:a16="http://schemas.microsoft.com/office/drawing/2014/main" id="{200928A7-B548-9F55-32C4-A1E149905E3A}"/>
              </a:ext>
            </a:extLst>
          </p:cNvPr>
          <p:cNvPicPr>
            <a:picLocks noChangeAspect="1"/>
          </p:cNvPicPr>
          <p:nvPr/>
        </p:nvPicPr>
        <p:blipFill>
          <a:blip r:embed="rId3"/>
          <a:stretch>
            <a:fillRect/>
          </a:stretch>
        </p:blipFill>
        <p:spPr>
          <a:xfrm>
            <a:off x="966787" y="5348287"/>
            <a:ext cx="4772025" cy="1285875"/>
          </a:xfrm>
          <a:prstGeom prst="rect">
            <a:avLst/>
          </a:prstGeom>
        </p:spPr>
      </p:pic>
      <p:pic>
        <p:nvPicPr>
          <p:cNvPr id="9" name="Picture 8">
            <a:extLst>
              <a:ext uri="{FF2B5EF4-FFF2-40B4-BE49-F238E27FC236}">
                <a16:creationId xmlns:a16="http://schemas.microsoft.com/office/drawing/2014/main" id="{F6FFAAE7-CB65-A9C6-382A-247DF8673F6E}"/>
              </a:ext>
            </a:extLst>
          </p:cNvPr>
          <p:cNvPicPr>
            <a:picLocks noChangeAspect="1"/>
          </p:cNvPicPr>
          <p:nvPr/>
        </p:nvPicPr>
        <p:blipFill>
          <a:blip r:embed="rId4"/>
          <a:stretch>
            <a:fillRect/>
          </a:stretch>
        </p:blipFill>
        <p:spPr>
          <a:xfrm>
            <a:off x="6453190" y="833437"/>
            <a:ext cx="4848225" cy="5800725"/>
          </a:xfrm>
          <a:prstGeom prst="rect">
            <a:avLst/>
          </a:prstGeom>
        </p:spPr>
      </p:pic>
    </p:spTree>
    <p:extLst>
      <p:ext uri="{BB962C8B-B14F-4D97-AF65-F5344CB8AC3E}">
        <p14:creationId xmlns:p14="http://schemas.microsoft.com/office/powerpoint/2010/main" val="2819509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67C4C6-2350-63F7-DE55-C63E8A278BED}"/>
              </a:ext>
            </a:extLst>
          </p:cNvPr>
          <p:cNvSpPr>
            <a:spLocks noGrp="1"/>
          </p:cNvSpPr>
          <p:nvPr>
            <p:ph type="title"/>
          </p:nvPr>
        </p:nvSpPr>
        <p:spPr/>
        <p:txBody>
          <a:bodyPr/>
          <a:lstStyle/>
          <a:p>
            <a:r>
              <a:rPr lang="en-US" dirty="0"/>
              <a:t>Introduction sentences</a:t>
            </a:r>
          </a:p>
        </p:txBody>
      </p:sp>
      <p:sp>
        <p:nvSpPr>
          <p:cNvPr id="8" name="Content Placeholder 7">
            <a:extLst>
              <a:ext uri="{FF2B5EF4-FFF2-40B4-BE49-F238E27FC236}">
                <a16:creationId xmlns:a16="http://schemas.microsoft.com/office/drawing/2014/main" id="{F517EC2B-4706-4C8A-5718-A56AE61A41CA}"/>
              </a:ext>
            </a:extLst>
          </p:cNvPr>
          <p:cNvSpPr>
            <a:spLocks noGrp="1"/>
          </p:cNvSpPr>
          <p:nvPr>
            <p:ph idx="1"/>
          </p:nvPr>
        </p:nvSpPr>
        <p:spPr/>
        <p:txBody>
          <a:bodyPr/>
          <a:lstStyle/>
          <a:p>
            <a:pPr algn="l">
              <a:buFont typeface="+mj-lt"/>
              <a:buAutoNum type="arabicPeriod"/>
            </a:pPr>
            <a:r>
              <a:rPr lang="en-US" b="0" i="0" dirty="0">
                <a:solidFill>
                  <a:srgbClr val="2D3B45"/>
                </a:solidFill>
                <a:effectLst/>
                <a:latin typeface="Lato Extended"/>
              </a:rPr>
              <a:t>Find a sentence indicating the purpose of the study from the first 2 paragraphs of the Introduction.</a:t>
            </a:r>
          </a:p>
          <a:p>
            <a:pPr algn="l">
              <a:buFont typeface="+mj-lt"/>
              <a:buAutoNum type="arabicPeriod"/>
            </a:pPr>
            <a:r>
              <a:rPr lang="en-US" b="0" i="0" dirty="0">
                <a:solidFill>
                  <a:srgbClr val="2D3B45"/>
                </a:solidFill>
                <a:effectLst/>
                <a:latin typeface="Lato Extended"/>
              </a:rPr>
              <a:t>Find sentences that indicate why this is an important research topic.</a:t>
            </a:r>
          </a:p>
          <a:p>
            <a:pPr algn="l">
              <a:buFont typeface="+mj-lt"/>
              <a:buAutoNum type="arabicPeriod"/>
            </a:pPr>
            <a:r>
              <a:rPr lang="en-US" b="0" i="0" dirty="0">
                <a:solidFill>
                  <a:srgbClr val="2D3B45"/>
                </a:solidFill>
                <a:effectLst/>
                <a:latin typeface="Lato Extended"/>
              </a:rPr>
              <a:t>Sentences at the end of the Introduction that signal information about methodology.</a:t>
            </a:r>
          </a:p>
          <a:p>
            <a:endParaRPr lang="en-US" dirty="0"/>
          </a:p>
        </p:txBody>
      </p:sp>
    </p:spTree>
    <p:extLst>
      <p:ext uri="{BB962C8B-B14F-4D97-AF65-F5344CB8AC3E}">
        <p14:creationId xmlns:p14="http://schemas.microsoft.com/office/powerpoint/2010/main" val="895323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15F2188-DF89-E16D-6F05-8C6FE6CB5C43}"/>
              </a:ext>
            </a:extLst>
          </p:cNvPr>
          <p:cNvSpPr>
            <a:spLocks noGrp="1"/>
          </p:cNvSpPr>
          <p:nvPr>
            <p:ph type="title"/>
          </p:nvPr>
        </p:nvSpPr>
        <p:spPr/>
        <p:txBody>
          <a:bodyPr/>
          <a:lstStyle/>
          <a:p>
            <a:r>
              <a:rPr lang="en-US" dirty="0"/>
              <a:t>Study 1</a:t>
            </a:r>
          </a:p>
        </p:txBody>
      </p:sp>
      <p:sp>
        <p:nvSpPr>
          <p:cNvPr id="8" name="Content Placeholder 7">
            <a:extLst>
              <a:ext uri="{FF2B5EF4-FFF2-40B4-BE49-F238E27FC236}">
                <a16:creationId xmlns:a16="http://schemas.microsoft.com/office/drawing/2014/main" id="{9870FF57-3A1E-549A-B5EE-49999B618005}"/>
              </a:ext>
            </a:extLst>
          </p:cNvPr>
          <p:cNvSpPr>
            <a:spLocks noGrp="1"/>
          </p:cNvSpPr>
          <p:nvPr>
            <p:ph idx="1"/>
          </p:nvPr>
        </p:nvSpPr>
        <p:spPr/>
        <p:txBody>
          <a:bodyPr>
            <a:normAutofit lnSpcReduction="10000"/>
          </a:bodyPr>
          <a:lstStyle/>
          <a:p>
            <a:pPr algn="l"/>
            <a:r>
              <a:rPr lang="en-US" sz="3200" b="0" i="0" u="none" strike="noStrike" baseline="0" dirty="0">
                <a:latin typeface="AdvOTf9433e2d"/>
              </a:rPr>
              <a:t>Study 1 was designed such that participants</a:t>
            </a:r>
            <a:r>
              <a:rPr lang="en-US" sz="3200" b="0" i="0" u="none" strike="noStrike" baseline="0" dirty="0">
                <a:latin typeface="AdvOT8608a8d1+20"/>
              </a:rPr>
              <a:t>’ </a:t>
            </a:r>
            <a:r>
              <a:rPr lang="en-US" sz="3200" b="0" i="0" u="none" strike="noStrike" baseline="0" dirty="0">
                <a:latin typeface="AdvOTf9433e2d"/>
              </a:rPr>
              <a:t>goal was to solve more puzzles. Anger was expected to increase goal attainment (i.e., number of puzzles solved) relative to a neutral state on challenging puzzles. The dif</a:t>
            </a:r>
            <a:r>
              <a:rPr lang="en-US" sz="3200" b="0" i="0" u="none" strike="noStrike" baseline="0" dirty="0">
                <a:latin typeface="AdvOTf9433e2d+fb"/>
              </a:rPr>
              <a:t>fi</a:t>
            </a:r>
            <a:r>
              <a:rPr lang="en-US" sz="3200" b="0" i="0" u="none" strike="noStrike" baseline="0" dirty="0">
                <a:latin typeface="AdvOTf9433e2d"/>
              </a:rPr>
              <a:t>culty of the puzzles in this situation can be overcome with greater persistence in attempting to solve the puzzles, and therefore, we also examined persistence on the task. In addition to comparison to a neutral condition, the effects of anger were compared to the effects of other states that varied in their valence and approach orientation.</a:t>
            </a:r>
            <a:endParaRPr lang="en-US" sz="4400" dirty="0"/>
          </a:p>
        </p:txBody>
      </p:sp>
    </p:spTree>
    <p:extLst>
      <p:ext uri="{BB962C8B-B14F-4D97-AF65-F5344CB8AC3E}">
        <p14:creationId xmlns:p14="http://schemas.microsoft.com/office/powerpoint/2010/main" val="1573939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2D9181E-27BF-89AF-8236-EF664F60AEC3}"/>
              </a:ext>
            </a:extLst>
          </p:cNvPr>
          <p:cNvSpPr>
            <a:spLocks noGrp="1"/>
          </p:cNvSpPr>
          <p:nvPr>
            <p:ph type="title"/>
          </p:nvPr>
        </p:nvSpPr>
        <p:spPr/>
        <p:txBody>
          <a:bodyPr/>
          <a:lstStyle/>
          <a:p>
            <a:r>
              <a:rPr lang="en-US" dirty="0"/>
              <a:t>Methods</a:t>
            </a:r>
          </a:p>
        </p:txBody>
      </p:sp>
      <p:sp>
        <p:nvSpPr>
          <p:cNvPr id="8" name="Content Placeholder 7">
            <a:extLst>
              <a:ext uri="{FF2B5EF4-FFF2-40B4-BE49-F238E27FC236}">
                <a16:creationId xmlns:a16="http://schemas.microsoft.com/office/drawing/2014/main" id="{3610D95B-E89A-5424-D5B8-0E78255607E4}"/>
              </a:ext>
            </a:extLst>
          </p:cNvPr>
          <p:cNvSpPr>
            <a:spLocks noGrp="1"/>
          </p:cNvSpPr>
          <p:nvPr>
            <p:ph idx="1"/>
          </p:nvPr>
        </p:nvSpPr>
        <p:spPr/>
        <p:txBody>
          <a:bodyPr>
            <a:normAutofit/>
          </a:bodyPr>
          <a:lstStyle/>
          <a:p>
            <a:pPr algn="l"/>
            <a:r>
              <a:rPr lang="en-US" b="0" i="0" u="none" strike="noStrike" baseline="0" dirty="0">
                <a:latin typeface="AdvOTf9433e2d"/>
              </a:rPr>
              <a:t>Participants were randomly assigned to emotion condition (anger, neutral, amusement, desire, sadness). Emotions were elicited through images that forwarded automatically in a slide show consisting of </a:t>
            </a:r>
            <a:r>
              <a:rPr lang="en-US" b="0" i="0" u="none" strike="noStrike" baseline="0" dirty="0">
                <a:latin typeface="AdvOTf9433e2d+fb"/>
              </a:rPr>
              <a:t>fi</a:t>
            </a:r>
            <a:r>
              <a:rPr lang="en-US" b="0" i="0" u="none" strike="noStrike" baseline="0" dirty="0">
                <a:latin typeface="AdvOTf9433e2d"/>
              </a:rPr>
              <a:t>fteen images displayed for 5 s each (a common emotion elicitation associated with medium-to-large effect sizes; H. C. </a:t>
            </a:r>
            <a:r>
              <a:rPr lang="en-US" b="0" i="0" u="none" strike="noStrike" baseline="0" dirty="0" err="1">
                <a:latin typeface="AdvOTf9433e2d"/>
              </a:rPr>
              <a:t>Lench</a:t>
            </a:r>
            <a:r>
              <a:rPr lang="en-US" b="0" i="0" u="none" strike="noStrike" baseline="0" dirty="0">
                <a:latin typeface="AdvOTf9433e2d"/>
              </a:rPr>
              <a:t> et al., 2011). Images from the IAPS (Lang, 1995) were chosen that have been shown to elicit amusement, sadness, anger, or neutral emotion in the previous standardization studies (</a:t>
            </a:r>
            <a:r>
              <a:rPr lang="en-US" b="0" i="0" u="none" strike="noStrike" baseline="0" dirty="0" err="1">
                <a:latin typeface="AdvOTf9433e2d"/>
              </a:rPr>
              <a:t>Mikels</a:t>
            </a:r>
            <a:r>
              <a:rPr lang="en-US" b="0" i="0" u="none" strike="noStrike" baseline="0" dirty="0">
                <a:latin typeface="AdvOTf9433e2d"/>
              </a:rPr>
              <a:t> et al., 2005).1 The number of IAPS images that elicit anger speci</a:t>
            </a:r>
            <a:r>
              <a:rPr lang="en-US" b="0" i="0" u="none" strike="noStrike" baseline="0" dirty="0">
                <a:latin typeface="AdvOTf9433e2d+fb"/>
              </a:rPr>
              <a:t>fi</a:t>
            </a:r>
            <a:r>
              <a:rPr lang="en-US" b="0" i="0" u="none" strike="noStrike" baseline="0" dirty="0">
                <a:latin typeface="AdvOTf9433e2d"/>
              </a:rPr>
              <a:t>cally is relatively small, and therefore, we developed seven images speci</a:t>
            </a:r>
            <a:r>
              <a:rPr lang="en-US" b="0" i="0" u="none" strike="noStrike" baseline="0" dirty="0">
                <a:latin typeface="AdvOTf9433e2d+fb"/>
              </a:rPr>
              <a:t>fi</a:t>
            </a:r>
            <a:r>
              <a:rPr lang="en-US" b="0" i="0" u="none" strike="noStrike" baseline="0" dirty="0">
                <a:latin typeface="AdvOTf9433e2d"/>
              </a:rPr>
              <a:t>c to the study population (e.g., insults to the university football team).</a:t>
            </a:r>
            <a:endParaRPr lang="en-US" sz="4000" dirty="0"/>
          </a:p>
        </p:txBody>
      </p:sp>
    </p:spTree>
    <p:extLst>
      <p:ext uri="{BB962C8B-B14F-4D97-AF65-F5344CB8AC3E}">
        <p14:creationId xmlns:p14="http://schemas.microsoft.com/office/powerpoint/2010/main" val="2203363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F1667-666F-9F00-0A21-C3FC0C072F21}"/>
              </a:ext>
            </a:extLst>
          </p:cNvPr>
          <p:cNvSpPr>
            <a:spLocks noGrp="1"/>
          </p:cNvSpPr>
          <p:nvPr>
            <p:ph type="title"/>
          </p:nvPr>
        </p:nvSpPr>
        <p:spPr/>
        <p:txBody>
          <a:bodyPr/>
          <a:lstStyle/>
          <a:p>
            <a:r>
              <a:rPr lang="en-US" dirty="0"/>
              <a:t>Manipulation check</a:t>
            </a:r>
          </a:p>
        </p:txBody>
      </p:sp>
      <p:sp>
        <p:nvSpPr>
          <p:cNvPr id="3" name="Content Placeholder 2">
            <a:extLst>
              <a:ext uri="{FF2B5EF4-FFF2-40B4-BE49-F238E27FC236}">
                <a16:creationId xmlns:a16="http://schemas.microsoft.com/office/drawing/2014/main" id="{BA472A70-61A9-1A30-BA0F-0CEBE5A98871}"/>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4B62F7F2-CA5A-A189-05C4-E60D04F3AE09}"/>
              </a:ext>
            </a:extLst>
          </p:cNvPr>
          <p:cNvPicPr>
            <a:picLocks noChangeAspect="1"/>
          </p:cNvPicPr>
          <p:nvPr/>
        </p:nvPicPr>
        <p:blipFill>
          <a:blip r:embed="rId2"/>
          <a:stretch>
            <a:fillRect/>
          </a:stretch>
        </p:blipFill>
        <p:spPr>
          <a:xfrm>
            <a:off x="1723339" y="1897075"/>
            <a:ext cx="8527566" cy="4269971"/>
          </a:xfrm>
          <a:prstGeom prst="rect">
            <a:avLst/>
          </a:prstGeom>
        </p:spPr>
      </p:pic>
    </p:spTree>
    <p:extLst>
      <p:ext uri="{BB962C8B-B14F-4D97-AF65-F5344CB8AC3E}">
        <p14:creationId xmlns:p14="http://schemas.microsoft.com/office/powerpoint/2010/main" val="360368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09BF8-46BA-FD23-431A-8F13AE8658BB}"/>
              </a:ext>
            </a:extLst>
          </p:cNvPr>
          <p:cNvSpPr>
            <a:spLocks noGrp="1"/>
          </p:cNvSpPr>
          <p:nvPr>
            <p:ph type="title"/>
          </p:nvPr>
        </p:nvSpPr>
        <p:spPr/>
        <p:txBody>
          <a:bodyPr/>
          <a:lstStyle/>
          <a:p>
            <a:r>
              <a:rPr lang="en-US" dirty="0"/>
              <a:t>Anagrams solved</a:t>
            </a:r>
          </a:p>
        </p:txBody>
      </p:sp>
      <p:sp>
        <p:nvSpPr>
          <p:cNvPr id="3" name="Content Placeholder 2">
            <a:extLst>
              <a:ext uri="{FF2B5EF4-FFF2-40B4-BE49-F238E27FC236}">
                <a16:creationId xmlns:a16="http://schemas.microsoft.com/office/drawing/2014/main" id="{594091BD-B196-315A-6A54-48E71483D9E5}"/>
              </a:ext>
            </a:extLst>
          </p:cNvPr>
          <p:cNvSpPr>
            <a:spLocks noGrp="1"/>
          </p:cNvSpPr>
          <p:nvPr>
            <p:ph idx="1"/>
          </p:nvPr>
        </p:nvSpPr>
        <p:spPr>
          <a:xfrm>
            <a:off x="838200" y="1825625"/>
            <a:ext cx="3879715" cy="4351338"/>
          </a:xfrm>
        </p:spPr>
        <p:txBody>
          <a:bodyPr>
            <a:normAutofit/>
          </a:bodyPr>
          <a:lstStyle/>
          <a:p>
            <a:pPr algn="l"/>
            <a:r>
              <a:rPr lang="en-US" sz="1800" b="0" i="0" u="none" strike="noStrike" baseline="0" dirty="0">
                <a:latin typeface="AdvOTf9433e2d"/>
              </a:rPr>
              <a:t>As shown in Figure 2, an analysis of variance (ANOVA) revealed that emotion condition affected the number of anagrams correctly solved on the dif</a:t>
            </a:r>
            <a:r>
              <a:rPr lang="en-US" sz="1800" b="0" i="0" u="none" strike="noStrike" baseline="0" dirty="0">
                <a:latin typeface="AdvOTf9433e2d+fb"/>
              </a:rPr>
              <a:t>fi</a:t>
            </a:r>
            <a:r>
              <a:rPr lang="en-US" sz="1800" b="0" i="0" u="none" strike="noStrike" baseline="0" dirty="0">
                <a:latin typeface="AdvOTf9433e2d"/>
              </a:rPr>
              <a:t>cult </a:t>
            </a:r>
            <a:r>
              <a:rPr lang="en-US" sz="1800" b="0" i="0" u="none" strike="noStrike" baseline="0" dirty="0">
                <a:latin typeface="AdvOTf9433e2d+fb"/>
              </a:rPr>
              <a:t>fi</a:t>
            </a:r>
            <a:r>
              <a:rPr lang="en-US" sz="1800" b="0" i="0" u="none" strike="noStrike" baseline="0" dirty="0">
                <a:latin typeface="AdvOTf9433e2d"/>
              </a:rPr>
              <a:t>rst set, </a:t>
            </a:r>
            <a:r>
              <a:rPr lang="en-US" sz="1800" b="0" i="0" u="none" strike="noStrike" baseline="0" dirty="0">
                <a:latin typeface="AdvOTb4af3d5d.I"/>
              </a:rPr>
              <a:t>F</a:t>
            </a:r>
            <a:r>
              <a:rPr lang="en-US" sz="1800" b="0" i="0" u="none" strike="noStrike" baseline="0" dirty="0">
                <a:latin typeface="AdvOTf9433e2d"/>
              </a:rPr>
              <a:t>(4, 228) </a:t>
            </a:r>
            <a:r>
              <a:rPr lang="en-US" sz="1800" b="0" i="0" u="none" strike="noStrike" baseline="0" dirty="0">
                <a:latin typeface="AdvOT8608a8d1"/>
              </a:rPr>
              <a:t>= </a:t>
            </a:r>
            <a:r>
              <a:rPr lang="en-US" sz="1800" b="0" i="0" u="none" strike="noStrike" baseline="0" dirty="0">
                <a:latin typeface="AdvOTf9433e2d"/>
              </a:rPr>
              <a:t>3.65, </a:t>
            </a:r>
            <a:r>
              <a:rPr lang="en-US" sz="1800" b="0" i="0" u="none" strike="noStrike" baseline="0" dirty="0">
                <a:latin typeface="AdvOTb4af3d5d.I"/>
              </a:rPr>
              <a:t>p </a:t>
            </a:r>
            <a:r>
              <a:rPr lang="en-US" sz="1800" b="0" i="0" u="none" strike="noStrike" baseline="0" dirty="0">
                <a:latin typeface="AdvOT8608a8d1"/>
              </a:rPr>
              <a:t>= </a:t>
            </a:r>
            <a:r>
              <a:rPr lang="en-US" sz="1800" b="0" i="0" u="none" strike="noStrike" baseline="0" dirty="0">
                <a:latin typeface="AdvOTf9433e2d"/>
              </a:rPr>
              <a:t>.007, </a:t>
            </a:r>
            <a:r>
              <a:rPr lang="en-US" sz="1800" b="0" i="0" u="none" strike="noStrike" baseline="0" dirty="0">
                <a:latin typeface="AdvOT8608a8d1+03"/>
              </a:rPr>
              <a:t>η</a:t>
            </a:r>
            <a:r>
              <a:rPr lang="en-US" sz="1800" b="0" i="0" u="none" strike="noStrike" baseline="0" dirty="0">
                <a:latin typeface="AdvTTbdb21c9e"/>
              </a:rPr>
              <a:t>2 </a:t>
            </a:r>
            <a:r>
              <a:rPr lang="en-US" sz="1800" b="0" i="0" u="none" strike="noStrike" baseline="0" dirty="0">
                <a:latin typeface="AdvTTd0b5fdba.I"/>
              </a:rPr>
              <a:t>p </a:t>
            </a:r>
            <a:r>
              <a:rPr lang="en-US" sz="1800" b="0" i="0" u="none" strike="noStrike" baseline="0" dirty="0">
                <a:latin typeface="AdvOT8608a8d1"/>
              </a:rPr>
              <a:t>= </a:t>
            </a:r>
            <a:r>
              <a:rPr lang="en-US" sz="1800" b="0" i="0" u="none" strike="noStrike" baseline="0" dirty="0">
                <a:latin typeface="AdvOTf9433e2d"/>
              </a:rPr>
              <a:t>.06. The primary contrast of interest showed that participants in the anger condition solved more anagrams than those in the neutral condition, </a:t>
            </a:r>
            <a:r>
              <a:rPr lang="en-US" sz="1800" b="0" i="0" u="none" strike="noStrike" baseline="0" dirty="0">
                <a:latin typeface="AdvOTb4af3d5d.I"/>
              </a:rPr>
              <a:t>t</a:t>
            </a:r>
            <a:r>
              <a:rPr lang="en-US" sz="1800" b="0" i="0" u="none" strike="noStrike" baseline="0" dirty="0">
                <a:latin typeface="AdvOTf9433e2d"/>
              </a:rPr>
              <a:t>(90) </a:t>
            </a:r>
            <a:r>
              <a:rPr lang="en-US" sz="1800" b="0" i="0" u="none" strike="noStrike" baseline="0" dirty="0">
                <a:latin typeface="AdvOT8608a8d1"/>
              </a:rPr>
              <a:t>= </a:t>
            </a:r>
            <a:r>
              <a:rPr lang="en-US" sz="1800" b="0" i="0" u="none" strike="noStrike" baseline="0" dirty="0">
                <a:latin typeface="AdvOTf9433e2d"/>
              </a:rPr>
              <a:t>3.82, </a:t>
            </a:r>
            <a:r>
              <a:rPr lang="en-US" sz="1800" b="0" i="0" u="none" strike="noStrike" baseline="0" dirty="0">
                <a:latin typeface="AdvOTb4af3d5d.I"/>
              </a:rPr>
              <a:t>p </a:t>
            </a:r>
            <a:r>
              <a:rPr lang="en-US" sz="1800" b="0" i="0" u="none" strike="noStrike" baseline="0" dirty="0">
                <a:latin typeface="AdvOT8608a8d1"/>
              </a:rPr>
              <a:t>&lt; </a:t>
            </a:r>
            <a:r>
              <a:rPr lang="en-US" sz="1800" b="0" i="0" u="none" strike="noStrike" baseline="0" dirty="0">
                <a:latin typeface="AdvOTf9433e2d"/>
              </a:rPr>
              <a:t>.001, </a:t>
            </a:r>
            <a:r>
              <a:rPr lang="en-US" sz="1800" b="0" i="0" u="none" strike="noStrike" baseline="0" dirty="0">
                <a:latin typeface="AdvOTb4af3d5d.I"/>
              </a:rPr>
              <a:t>d </a:t>
            </a:r>
            <a:r>
              <a:rPr lang="en-US" sz="1800" b="0" i="0" u="none" strike="noStrike" baseline="0" dirty="0">
                <a:latin typeface="AdvOT8608a8d1"/>
              </a:rPr>
              <a:t>= </a:t>
            </a:r>
            <a:r>
              <a:rPr lang="en-US" sz="1800" b="0" i="0" u="none" strike="noStrike" baseline="0" dirty="0">
                <a:latin typeface="AdvOTf9433e2d"/>
              </a:rPr>
              <a:t>.81.  Compared to the neutral condition, this represents a 39.18% improvement in goal attainment (anagrams solved) when angry.</a:t>
            </a:r>
            <a:endParaRPr lang="en-US" dirty="0"/>
          </a:p>
        </p:txBody>
      </p:sp>
      <p:pic>
        <p:nvPicPr>
          <p:cNvPr id="5" name="Picture 4">
            <a:extLst>
              <a:ext uri="{FF2B5EF4-FFF2-40B4-BE49-F238E27FC236}">
                <a16:creationId xmlns:a16="http://schemas.microsoft.com/office/drawing/2014/main" id="{A543FF5D-86C5-B7BE-84C5-14D74BB0CBC6}"/>
              </a:ext>
            </a:extLst>
          </p:cNvPr>
          <p:cNvPicPr>
            <a:picLocks noChangeAspect="1"/>
          </p:cNvPicPr>
          <p:nvPr/>
        </p:nvPicPr>
        <p:blipFill>
          <a:blip r:embed="rId2"/>
          <a:stretch>
            <a:fillRect/>
          </a:stretch>
        </p:blipFill>
        <p:spPr>
          <a:xfrm>
            <a:off x="4883894" y="1825625"/>
            <a:ext cx="6353175" cy="3152775"/>
          </a:xfrm>
          <a:prstGeom prst="rect">
            <a:avLst/>
          </a:prstGeom>
        </p:spPr>
      </p:pic>
    </p:spTree>
    <p:extLst>
      <p:ext uri="{BB962C8B-B14F-4D97-AF65-F5344CB8AC3E}">
        <p14:creationId xmlns:p14="http://schemas.microsoft.com/office/powerpoint/2010/main" val="2421085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1C31A-34A5-8306-1099-E09B13D04115}"/>
              </a:ext>
            </a:extLst>
          </p:cNvPr>
          <p:cNvSpPr>
            <a:spLocks noGrp="1"/>
          </p:cNvSpPr>
          <p:nvPr>
            <p:ph type="title"/>
          </p:nvPr>
        </p:nvSpPr>
        <p:spPr/>
        <p:txBody>
          <a:bodyPr/>
          <a:lstStyle/>
          <a:p>
            <a:r>
              <a:rPr lang="en-US" dirty="0"/>
              <a:t>Additional studies</a:t>
            </a:r>
          </a:p>
        </p:txBody>
      </p:sp>
      <p:sp>
        <p:nvSpPr>
          <p:cNvPr id="3" name="Content Placeholder 2">
            <a:extLst>
              <a:ext uri="{FF2B5EF4-FFF2-40B4-BE49-F238E27FC236}">
                <a16:creationId xmlns:a16="http://schemas.microsoft.com/office/drawing/2014/main" id="{761FF71A-C9B4-6046-506D-E006C15F0C96}"/>
              </a:ext>
            </a:extLst>
          </p:cNvPr>
          <p:cNvSpPr>
            <a:spLocks noGrp="1"/>
          </p:cNvSpPr>
          <p:nvPr>
            <p:ph idx="1"/>
          </p:nvPr>
        </p:nvSpPr>
        <p:spPr/>
        <p:txBody>
          <a:bodyPr/>
          <a:lstStyle/>
          <a:p>
            <a:r>
              <a:rPr lang="en-US" dirty="0"/>
              <a:t>Study 2: anger led to more cheating (false self-report) on hard puzzle solutions</a:t>
            </a:r>
          </a:p>
          <a:p>
            <a:r>
              <a:rPr lang="en-US" dirty="0"/>
              <a:t>Study 3: video game play – skiing on Wii balance board</a:t>
            </a:r>
          </a:p>
          <a:p>
            <a:pPr lvl="1"/>
            <a:r>
              <a:rPr lang="en-US" dirty="0"/>
              <a:t>Hard/easy game</a:t>
            </a:r>
          </a:p>
          <a:p>
            <a:pPr lvl="1"/>
            <a:r>
              <a:rPr lang="en-US" dirty="0"/>
              <a:t>5 emotion levels</a:t>
            </a:r>
          </a:p>
          <a:p>
            <a:pPr lvl="1"/>
            <a:r>
              <a:rPr lang="en-US" dirty="0"/>
              <a:t>Anger led to better scores on only harder game</a:t>
            </a:r>
          </a:p>
          <a:p>
            <a:r>
              <a:rPr lang="en-US" dirty="0"/>
              <a:t>Study 4: decreased reaction times after unfair game</a:t>
            </a:r>
          </a:p>
          <a:p>
            <a:r>
              <a:rPr lang="en-US" dirty="0"/>
              <a:t>Study 5: non-experimental study comparing anger and voting tendency</a:t>
            </a:r>
          </a:p>
        </p:txBody>
      </p:sp>
    </p:spTree>
    <p:extLst>
      <p:ext uri="{BB962C8B-B14F-4D97-AF65-F5344CB8AC3E}">
        <p14:creationId xmlns:p14="http://schemas.microsoft.com/office/powerpoint/2010/main" val="8735361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2480</TotalTime>
  <Words>1217</Words>
  <Application>Microsoft Office PowerPoint</Application>
  <PresentationFormat>Widescreen</PresentationFormat>
  <Paragraphs>109</Paragraphs>
  <Slides>26</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26</vt:i4>
      </vt:variant>
    </vt:vector>
  </HeadingPairs>
  <TitlesOfParts>
    <vt:vector size="39" baseType="lpstr">
      <vt:lpstr>AdvOT8608a8d1</vt:lpstr>
      <vt:lpstr>AdvOT8608a8d1+03</vt:lpstr>
      <vt:lpstr>AdvOT8608a8d1+20</vt:lpstr>
      <vt:lpstr>AdvOTb4af3d5d.I</vt:lpstr>
      <vt:lpstr>AdvOTf9433e2d</vt:lpstr>
      <vt:lpstr>AdvOTf9433e2d+fb</vt:lpstr>
      <vt:lpstr>AdvTTbdb21c9e</vt:lpstr>
      <vt:lpstr>AdvTTd0b5fdba.I</vt:lpstr>
      <vt:lpstr>Aptos</vt:lpstr>
      <vt:lpstr>Aptos Display</vt:lpstr>
      <vt:lpstr>Arial</vt:lpstr>
      <vt:lpstr>Lato Extended</vt:lpstr>
      <vt:lpstr>Office Theme</vt:lpstr>
      <vt:lpstr>205 Feb 9, Class 16</vt:lpstr>
      <vt:lpstr>PowerPoint Presentation</vt:lpstr>
      <vt:lpstr>PowerPoint Presentation</vt:lpstr>
      <vt:lpstr>Introduction sentences</vt:lpstr>
      <vt:lpstr>Study 1</vt:lpstr>
      <vt:lpstr>Methods</vt:lpstr>
      <vt:lpstr>Manipulation check</vt:lpstr>
      <vt:lpstr>Anagrams solved</vt:lpstr>
      <vt:lpstr>Additional studies</vt:lpstr>
      <vt:lpstr>PowerPoint Presentation</vt:lpstr>
      <vt:lpstr>Discussion sentences</vt:lpstr>
      <vt:lpstr>Writing with Style</vt:lpstr>
      <vt:lpstr>PowerPoint Presentation</vt:lpstr>
      <vt:lpstr>PowerPoint Presentation</vt:lpstr>
      <vt:lpstr>PowerPoint Presentation</vt:lpstr>
      <vt:lpstr>PowerPoint Presentation</vt:lpstr>
      <vt:lpstr>PowerPoint Presentation</vt:lpstr>
      <vt:lpstr>Discussion Sentences</vt:lpstr>
      <vt:lpstr>PowerPoint Presentation</vt:lpstr>
      <vt:lpstr>PowerPoint Presentation</vt:lpstr>
      <vt:lpstr>Preparing a Research Proposal</vt:lpstr>
      <vt:lpstr>Initial Proposal Outline</vt:lpstr>
      <vt:lpstr>Collaborative Research</vt:lpstr>
      <vt:lpstr>Practical points</vt:lpstr>
      <vt:lpstr>Planning for Final Proposal</vt:lpstr>
      <vt:lpstr>For Mon 2/12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205 Feb 9, Class 16</dc:title>
  <dc:creator>Paul Reber</dc:creator>
  <cp:lastModifiedBy>Paul Reber</cp:lastModifiedBy>
  <cp:revision>4</cp:revision>
  <cp:lastPrinted>2024-02-09T14:47:03Z</cp:lastPrinted>
  <dcterms:created xsi:type="dcterms:W3CDTF">2024-02-07T21:36:21Z</dcterms:created>
  <dcterms:modified xsi:type="dcterms:W3CDTF">2024-02-09T14:56:31Z</dcterms:modified>
</cp:coreProperties>
</file>