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449" r:id="rId4"/>
    <p:sldId id="280" r:id="rId5"/>
    <p:sldId id="257" r:id="rId6"/>
    <p:sldId id="258" r:id="rId7"/>
    <p:sldId id="259" r:id="rId8"/>
    <p:sldId id="261" r:id="rId9"/>
    <p:sldId id="267" r:id="rId10"/>
    <p:sldId id="448" r:id="rId11"/>
    <p:sldId id="286" r:id="rId12"/>
    <p:sldId id="281" r:id="rId13"/>
    <p:sldId id="260" r:id="rId14"/>
    <p:sldId id="282" r:id="rId15"/>
    <p:sldId id="283"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2" autoAdjust="0"/>
    <p:restoredTop sz="94660"/>
  </p:normalViewPr>
  <p:slideViewPr>
    <p:cSldViewPr snapToGrid="0">
      <p:cViewPr varScale="1">
        <p:scale>
          <a:sx n="100" d="100"/>
          <a:sy n="100" d="100"/>
        </p:scale>
        <p:origin x="2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263BD-54D0-45DE-B503-3D9B53156077}"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7398F-A2E4-4E48-BF0D-620840C0BF7E}" type="slidenum">
              <a:rPr lang="en-US" smtClean="0"/>
              <a:t>‹#›</a:t>
            </a:fld>
            <a:endParaRPr lang="en-US"/>
          </a:p>
        </p:txBody>
      </p:sp>
    </p:spTree>
    <p:extLst>
      <p:ext uri="{BB962C8B-B14F-4D97-AF65-F5344CB8AC3E}">
        <p14:creationId xmlns:p14="http://schemas.microsoft.com/office/powerpoint/2010/main" val="226246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B1E07D9-605C-4207-997E-2BBF30632439}" type="slidenum">
              <a:rPr lang="en-US" smtClean="0"/>
              <a:pPr eaLnBrk="1" hangingPunct="1">
                <a:defRPr/>
              </a:pPr>
              <a:t>5</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73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A25CC9C-1D7B-45E7-834A-65AB6ACA3961}" type="slidenum">
              <a:rPr lang="en-US" smtClean="0"/>
              <a:pPr eaLnBrk="1" hangingPunct="1">
                <a:defRPr/>
              </a:pPr>
              <a:t>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790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E53147C-58B4-4420-AE25-A6CCFA65EC60}" type="slidenum">
              <a:rPr lang="en-US" smtClean="0"/>
              <a:pPr eaLnBrk="1" hangingPunct="1">
                <a:defRPr/>
              </a:pPr>
              <a:t>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331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97747-BA47-43C8-B4E7-8730FB6602D9}" type="slidenum">
              <a:rPr lang="en-US"/>
              <a:pPr/>
              <a:t>8</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318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6C2F71-C129-4CB8-A80B-5EA1E0B7DEB7}" type="slidenum">
              <a:rPr lang="en-US"/>
              <a:pPr fontAlgn="base">
                <a:spcBef>
                  <a:spcPct val="0"/>
                </a:spcBef>
                <a:spcAft>
                  <a:spcPct val="0"/>
                </a:spcAft>
              </a:pPr>
              <a:t>9</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8375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73CF-BC2A-CB62-3142-ACC91A881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568158-74E0-4C80-0263-D4ABB1235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4FB3CC-596C-001D-E0B8-8EFC449A6D58}"/>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5" name="Footer Placeholder 4">
            <a:extLst>
              <a:ext uri="{FF2B5EF4-FFF2-40B4-BE49-F238E27FC236}">
                <a16:creationId xmlns:a16="http://schemas.microsoft.com/office/drawing/2014/main" id="{E91D23F1-B5F2-D068-DA49-D263E7FDD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E54D2-E757-4909-1D60-D3D62803241B}"/>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285409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4A1B-23DA-9DFF-08F1-AE6763F98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3DDDF-4DE2-5C82-839B-D4E0D65B3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45464-EAC1-AD2E-4B5C-79E23D386E90}"/>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5" name="Footer Placeholder 4">
            <a:extLst>
              <a:ext uri="{FF2B5EF4-FFF2-40B4-BE49-F238E27FC236}">
                <a16:creationId xmlns:a16="http://schemas.microsoft.com/office/drawing/2014/main" id="{2C29DAEC-F757-77EE-C252-7FF861BBE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30C86-CE14-C42C-D9D3-E1CD4D6BB19C}"/>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57824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AB38F-A1F3-5BD8-E3D3-AA8E38FA22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8511C-A402-0CD9-4971-DB3C0A0BF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E88C5-92E1-B3AC-41A4-85372DB629E8}"/>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5" name="Footer Placeholder 4">
            <a:extLst>
              <a:ext uri="{FF2B5EF4-FFF2-40B4-BE49-F238E27FC236}">
                <a16:creationId xmlns:a16="http://schemas.microsoft.com/office/drawing/2014/main" id="{9B7D7D14-7182-BC7D-E285-1901B31B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1558E-BD46-04F7-503D-ADCF5862DDB9}"/>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492257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03882D-6D69-4F8A-A0CD-60A15F07D703}" type="slidenum">
              <a:rPr lang="en-US"/>
              <a:pPr>
                <a:defRPr/>
              </a:pPr>
              <a:t>‹#›</a:t>
            </a:fld>
            <a:endParaRPr lang="en-US"/>
          </a:p>
        </p:txBody>
      </p:sp>
    </p:spTree>
    <p:extLst>
      <p:ext uri="{BB962C8B-B14F-4D97-AF65-F5344CB8AC3E}">
        <p14:creationId xmlns:p14="http://schemas.microsoft.com/office/powerpoint/2010/main" val="31109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EE3A-5661-01DA-277B-D50B6F1F0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B9A37-7994-5EF4-1085-0FDB1C544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AF9F6-C9BA-340F-859F-F7C9EA6D3830}"/>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5" name="Footer Placeholder 4">
            <a:extLst>
              <a:ext uri="{FF2B5EF4-FFF2-40B4-BE49-F238E27FC236}">
                <a16:creationId xmlns:a16="http://schemas.microsoft.com/office/drawing/2014/main" id="{48207BD9-2775-9BB8-1FD5-19D312EFB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9333D-47A4-21AA-BD08-B7F8F1B054E7}"/>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373405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E847-C9DB-9200-DBC5-30F2DCA8D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7992B-DEFF-4A75-12AE-3D6AE339C6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0E55C-0689-02F3-C3FD-036A96DFFD35}"/>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5" name="Footer Placeholder 4">
            <a:extLst>
              <a:ext uri="{FF2B5EF4-FFF2-40B4-BE49-F238E27FC236}">
                <a16:creationId xmlns:a16="http://schemas.microsoft.com/office/drawing/2014/main" id="{6339DA18-695E-745F-4947-656F2EDDA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0C03F-E11A-E880-BDEA-483B140B7281}"/>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418535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640-16E0-7639-C041-4874D42085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52FCB-E0BE-4BD3-9A84-6AA97AD219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F554B8-7FE3-6CDC-9EAC-3E28FFB287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FB0FC-3B5C-505F-6677-5F05E9A1EA91}"/>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6" name="Footer Placeholder 5">
            <a:extLst>
              <a:ext uri="{FF2B5EF4-FFF2-40B4-BE49-F238E27FC236}">
                <a16:creationId xmlns:a16="http://schemas.microsoft.com/office/drawing/2014/main" id="{4FA1F0FE-45ED-7252-B8E0-3C65435DC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A9F18-AAF0-BB98-3326-60810E1629B6}"/>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335637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1697-85D2-13BE-2FA6-C62AFC1BF8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6193CF-ED85-7891-1755-9195C7A6B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C4AB7-A225-CF4C-0AFA-E6C230017C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4ABC1F-E1B8-40FE-97E2-4A64AC321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7F5E3-6926-C39B-6554-FD55B9F5A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DE4A37-53D5-C7EC-4D54-9267524D7AD3}"/>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8" name="Footer Placeholder 7">
            <a:extLst>
              <a:ext uri="{FF2B5EF4-FFF2-40B4-BE49-F238E27FC236}">
                <a16:creationId xmlns:a16="http://schemas.microsoft.com/office/drawing/2014/main" id="{E2060596-18E4-1BEF-1B85-81417505D3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7DE34A-ADBF-52FA-601C-D46203CACFBE}"/>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337875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90FC-C7E0-9D99-8F25-F8F72D1FB7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60D093-9DD3-5E52-59A5-E7BFD3C1619B}"/>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4" name="Footer Placeholder 3">
            <a:extLst>
              <a:ext uri="{FF2B5EF4-FFF2-40B4-BE49-F238E27FC236}">
                <a16:creationId xmlns:a16="http://schemas.microsoft.com/office/drawing/2014/main" id="{D82458D0-0A4D-93BF-ACAE-B4E2A8AD6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E0228-2CEA-0E78-3284-53A681BBEE23}"/>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122190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C2C813-C0E7-41FE-93C2-F7039DB28E65}"/>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3" name="Footer Placeholder 2">
            <a:extLst>
              <a:ext uri="{FF2B5EF4-FFF2-40B4-BE49-F238E27FC236}">
                <a16:creationId xmlns:a16="http://schemas.microsoft.com/office/drawing/2014/main" id="{BBF33024-93B1-01FA-DD1F-E09F885FC2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DC6163-44D9-7E74-6A79-CA83FE5C051A}"/>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37635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E3F9-3992-9FD5-E6FA-67FA2D393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56811-F174-01AC-F516-65007B279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3D14F8-EF0B-CE7B-4ABB-941808CFD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9035A-C721-C931-F562-8A7469A2F342}"/>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6" name="Footer Placeholder 5">
            <a:extLst>
              <a:ext uri="{FF2B5EF4-FFF2-40B4-BE49-F238E27FC236}">
                <a16:creationId xmlns:a16="http://schemas.microsoft.com/office/drawing/2014/main" id="{BFEA60E7-6177-BD4A-1226-ED1925A7B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7B4BD-AD0C-06A9-6352-7B18E4EC3147}"/>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85421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934C-96B0-F8AF-2137-97B8C1940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3A25F-8CB6-FAD4-2E8A-AA434BD23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4041C-5F2D-258E-053E-B1B2A63A3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8C661-D0A0-7FA0-5805-D623ACF3C17F}"/>
              </a:ext>
            </a:extLst>
          </p:cNvPr>
          <p:cNvSpPr>
            <a:spLocks noGrp="1"/>
          </p:cNvSpPr>
          <p:nvPr>
            <p:ph type="dt" sz="half" idx="10"/>
          </p:nvPr>
        </p:nvSpPr>
        <p:spPr/>
        <p:txBody>
          <a:bodyPr/>
          <a:lstStyle/>
          <a:p>
            <a:fld id="{7A4654B4-652D-43A7-9BEF-D3E4CF38FF82}" type="datetimeFigureOut">
              <a:rPr lang="en-US" smtClean="0"/>
              <a:t>2/8/2024</a:t>
            </a:fld>
            <a:endParaRPr lang="en-US"/>
          </a:p>
        </p:txBody>
      </p:sp>
      <p:sp>
        <p:nvSpPr>
          <p:cNvPr id="6" name="Footer Placeholder 5">
            <a:extLst>
              <a:ext uri="{FF2B5EF4-FFF2-40B4-BE49-F238E27FC236}">
                <a16:creationId xmlns:a16="http://schemas.microsoft.com/office/drawing/2014/main" id="{2BEF99EB-27B6-AF48-1D8E-B5A6261A2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2519F-2E39-AEDF-1E0B-64D448B025C4}"/>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229179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171C3-CACB-7284-FA8B-40DD251FC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EB612F-CDEF-D456-3BCA-B67C7585F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1D217-002A-132E-DAFE-6B2614823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4654B4-652D-43A7-9BEF-D3E4CF38FF82}" type="datetimeFigureOut">
              <a:rPr lang="en-US" smtClean="0"/>
              <a:t>2/8/2024</a:t>
            </a:fld>
            <a:endParaRPr lang="en-US"/>
          </a:p>
        </p:txBody>
      </p:sp>
      <p:sp>
        <p:nvSpPr>
          <p:cNvPr id="5" name="Footer Placeholder 4">
            <a:extLst>
              <a:ext uri="{FF2B5EF4-FFF2-40B4-BE49-F238E27FC236}">
                <a16:creationId xmlns:a16="http://schemas.microsoft.com/office/drawing/2014/main" id="{FE9F0C74-9523-100A-D5B6-A9C09FA53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4C9F57-C51F-A146-40F4-21ADE6A612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837002-0D64-4E66-AED8-7D787A1D7A3C}" type="slidenum">
              <a:rPr lang="en-US" smtClean="0"/>
              <a:t>‹#›</a:t>
            </a:fld>
            <a:endParaRPr lang="en-US"/>
          </a:p>
        </p:txBody>
      </p:sp>
    </p:spTree>
    <p:extLst>
      <p:ext uri="{BB962C8B-B14F-4D97-AF65-F5344CB8AC3E}">
        <p14:creationId xmlns:p14="http://schemas.microsoft.com/office/powerpoint/2010/main" val="297869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7E73C-C3EB-4817-38DC-FAB378F72D34}"/>
              </a:ext>
            </a:extLst>
          </p:cNvPr>
          <p:cNvSpPr>
            <a:spLocks noGrp="1"/>
          </p:cNvSpPr>
          <p:nvPr>
            <p:ph type="title"/>
          </p:nvPr>
        </p:nvSpPr>
        <p:spPr/>
        <p:txBody>
          <a:bodyPr/>
          <a:lstStyle/>
          <a:p>
            <a:r>
              <a:rPr lang="en-US" dirty="0"/>
              <a:t>Examples from previous years</a:t>
            </a:r>
          </a:p>
        </p:txBody>
      </p:sp>
      <p:sp>
        <p:nvSpPr>
          <p:cNvPr id="5" name="Content Placeholder 4">
            <a:extLst>
              <a:ext uri="{FF2B5EF4-FFF2-40B4-BE49-F238E27FC236}">
                <a16:creationId xmlns:a16="http://schemas.microsoft.com/office/drawing/2014/main" id="{6B77CF7D-032A-0B32-B2D2-B160C52FDC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605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293B-3315-4B3B-A6CB-AD9E6F7F860B}"/>
              </a:ext>
            </a:extLst>
          </p:cNvPr>
          <p:cNvSpPr>
            <a:spLocks noGrp="1"/>
          </p:cNvSpPr>
          <p:nvPr>
            <p:ph type="title"/>
          </p:nvPr>
        </p:nvSpPr>
        <p:spPr/>
        <p:txBody>
          <a:bodyPr/>
          <a:lstStyle/>
          <a:p>
            <a:r>
              <a:rPr lang="en-US" dirty="0"/>
              <a:t>Selection threat: Homework</a:t>
            </a:r>
          </a:p>
        </p:txBody>
      </p:sp>
      <p:sp>
        <p:nvSpPr>
          <p:cNvPr id="3" name="Content Placeholder 2">
            <a:extLst>
              <a:ext uri="{FF2B5EF4-FFF2-40B4-BE49-F238E27FC236}">
                <a16:creationId xmlns:a16="http://schemas.microsoft.com/office/drawing/2014/main" id="{060B5500-BC22-4EEA-988B-8188F9946D02}"/>
              </a:ext>
            </a:extLst>
          </p:cNvPr>
          <p:cNvSpPr>
            <a:spLocks noGrp="1"/>
          </p:cNvSpPr>
          <p:nvPr>
            <p:ph idx="1"/>
          </p:nvPr>
        </p:nvSpPr>
        <p:spPr/>
        <p:txBody>
          <a:bodyPr/>
          <a:lstStyle/>
          <a:p>
            <a:r>
              <a:rPr lang="en-US" sz="2400" dirty="0"/>
              <a:t>The intervention research in child development has repeated produced a paradoxical conclusion: in correlational studies, parental assistance with children’s homework has been associated with lower academic achievement.  As a result, some psychologists have concluded in published reports that parents should not help their children with homework. They have speculated that helping with homework can hinder a child’s development because it can promote dependency.  This conclusion, however, has been contradicted by clinical outcome studies that consistently find improvement in homework quality and quantity when parents supervise their children’s homework…</a:t>
            </a:r>
          </a:p>
        </p:txBody>
      </p:sp>
    </p:spTree>
    <p:extLst>
      <p:ext uri="{BB962C8B-B14F-4D97-AF65-F5344CB8AC3E}">
        <p14:creationId xmlns:p14="http://schemas.microsoft.com/office/powerpoint/2010/main" val="189812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09600"/>
            <a:ext cx="808509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16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352B-2AE2-33D6-4F76-5B83DFB3608E}"/>
              </a:ext>
            </a:extLst>
          </p:cNvPr>
          <p:cNvSpPr>
            <a:spLocks noGrp="1"/>
          </p:cNvSpPr>
          <p:nvPr>
            <p:ph type="title"/>
          </p:nvPr>
        </p:nvSpPr>
        <p:spPr/>
        <p:txBody>
          <a:bodyPr/>
          <a:lstStyle/>
          <a:p>
            <a:r>
              <a:rPr lang="en-US" dirty="0"/>
              <a:t>Sugar and hyperactivity in children</a:t>
            </a:r>
          </a:p>
        </p:txBody>
      </p:sp>
      <p:sp>
        <p:nvSpPr>
          <p:cNvPr id="3" name="Content Placeholder 2">
            <a:extLst>
              <a:ext uri="{FF2B5EF4-FFF2-40B4-BE49-F238E27FC236}">
                <a16:creationId xmlns:a16="http://schemas.microsoft.com/office/drawing/2014/main" id="{5AAEECDB-5970-4809-995D-211026070402}"/>
              </a:ext>
            </a:extLst>
          </p:cNvPr>
          <p:cNvSpPr>
            <a:spLocks noGrp="1"/>
          </p:cNvSpPr>
          <p:nvPr>
            <p:ph idx="1"/>
          </p:nvPr>
        </p:nvSpPr>
        <p:spPr/>
        <p:txBody>
          <a:bodyPr/>
          <a:lstStyle/>
          <a:p>
            <a:r>
              <a:rPr lang="en-US" dirty="0"/>
              <a:t>“Sugar rush”: candy, cake, etc., leads to high-activity behavior in children</a:t>
            </a:r>
          </a:p>
          <a:p>
            <a:endParaRPr lang="en-US" dirty="0"/>
          </a:p>
          <a:p>
            <a:r>
              <a:rPr lang="en-US" dirty="0"/>
              <a:t>Why do many people think this is true?</a:t>
            </a:r>
          </a:p>
          <a:p>
            <a:endParaRPr lang="en-US" dirty="0"/>
          </a:p>
          <a:p>
            <a:r>
              <a:rPr lang="en-US" dirty="0"/>
              <a:t>What is the role of experimental versus non-experimental data in this common belief?</a:t>
            </a:r>
          </a:p>
          <a:p>
            <a:pPr lvl="1"/>
            <a:endParaRPr lang="en-US" dirty="0"/>
          </a:p>
        </p:txBody>
      </p:sp>
    </p:spTree>
    <p:extLst>
      <p:ext uri="{BB962C8B-B14F-4D97-AF65-F5344CB8AC3E}">
        <p14:creationId xmlns:p14="http://schemas.microsoft.com/office/powerpoint/2010/main" val="305584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BA56-67CC-7303-9008-090FFB702A8B}"/>
              </a:ext>
            </a:extLst>
          </p:cNvPr>
          <p:cNvSpPr>
            <a:spLocks noGrp="1"/>
          </p:cNvSpPr>
          <p:nvPr>
            <p:ph type="title"/>
          </p:nvPr>
        </p:nvSpPr>
        <p:spPr/>
        <p:txBody>
          <a:bodyPr/>
          <a:lstStyle/>
          <a:p>
            <a:r>
              <a:rPr lang="en-US" dirty="0"/>
              <a:t>Experimental Research on Sugar</a:t>
            </a:r>
          </a:p>
        </p:txBody>
      </p:sp>
      <p:sp>
        <p:nvSpPr>
          <p:cNvPr id="3" name="Content Placeholder 2">
            <a:extLst>
              <a:ext uri="{FF2B5EF4-FFF2-40B4-BE49-F238E27FC236}">
                <a16:creationId xmlns:a16="http://schemas.microsoft.com/office/drawing/2014/main" id="{03FC5919-9E7F-E5C9-C2DB-1BC00956FF88}"/>
              </a:ext>
            </a:extLst>
          </p:cNvPr>
          <p:cNvSpPr>
            <a:spLocks noGrp="1"/>
          </p:cNvSpPr>
          <p:nvPr>
            <p:ph idx="1"/>
          </p:nvPr>
        </p:nvSpPr>
        <p:spPr/>
        <p:txBody>
          <a:bodyPr/>
          <a:lstStyle/>
          <a:p>
            <a:r>
              <a:rPr lang="en-US" dirty="0"/>
              <a:t>How would we design a study to refute this idea?</a:t>
            </a:r>
          </a:p>
          <a:p>
            <a:endParaRPr lang="en-US" dirty="0"/>
          </a:p>
          <a:p>
            <a:endParaRPr lang="en-US" dirty="0"/>
          </a:p>
          <a:p>
            <a:r>
              <a:rPr lang="en-US" dirty="0"/>
              <a:t>What is the fundamental problem with our experimental approach?</a:t>
            </a:r>
          </a:p>
        </p:txBody>
      </p:sp>
      <p:pic>
        <p:nvPicPr>
          <p:cNvPr id="6" name="Picture 5">
            <a:extLst>
              <a:ext uri="{FF2B5EF4-FFF2-40B4-BE49-F238E27FC236}">
                <a16:creationId xmlns:a16="http://schemas.microsoft.com/office/drawing/2014/main" id="{A2A7CEF8-B82F-52CE-5435-7DF322E80D15}"/>
              </a:ext>
            </a:extLst>
          </p:cNvPr>
          <p:cNvPicPr>
            <a:picLocks noChangeAspect="1"/>
          </p:cNvPicPr>
          <p:nvPr/>
        </p:nvPicPr>
        <p:blipFill>
          <a:blip r:embed="rId2"/>
          <a:stretch>
            <a:fillRect/>
          </a:stretch>
        </p:blipFill>
        <p:spPr>
          <a:xfrm>
            <a:off x="2949718" y="4852988"/>
            <a:ext cx="8620125" cy="1323975"/>
          </a:xfrm>
          <a:prstGeom prst="rect">
            <a:avLst/>
          </a:prstGeom>
        </p:spPr>
      </p:pic>
    </p:spTree>
    <p:extLst>
      <p:ext uri="{BB962C8B-B14F-4D97-AF65-F5344CB8AC3E}">
        <p14:creationId xmlns:p14="http://schemas.microsoft.com/office/powerpoint/2010/main" val="361533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6A543-6D08-DCFF-F28C-D44C29FA028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8233B34-3653-0DA6-2729-CB3C43C63FC3}"/>
              </a:ext>
            </a:extLst>
          </p:cNvPr>
          <p:cNvSpPr>
            <a:spLocks noGrp="1"/>
          </p:cNvSpPr>
          <p:nvPr>
            <p:ph sz="half" idx="1"/>
          </p:nvPr>
        </p:nvSpPr>
        <p:spPr>
          <a:xfrm>
            <a:off x="838200" y="1825625"/>
            <a:ext cx="4785360" cy="4351338"/>
          </a:xfrm>
        </p:spPr>
        <p:txBody>
          <a:bodyPr>
            <a:normAutofit lnSpcReduction="10000"/>
          </a:bodyPr>
          <a:lstStyle/>
          <a:p>
            <a:endParaRPr lang="en-US" dirty="0"/>
          </a:p>
          <a:p>
            <a:endParaRPr lang="en-US" dirty="0"/>
          </a:p>
          <a:p>
            <a:r>
              <a:rPr lang="en-US" dirty="0"/>
              <a:t>Meta-analysis: combined re-analysis of a set of published research studies</a:t>
            </a:r>
          </a:p>
          <a:p>
            <a:r>
              <a:rPr lang="en-US" dirty="0"/>
              <a:t>Provides additional sensitivity to small effect sizes</a:t>
            </a:r>
          </a:p>
          <a:p>
            <a:r>
              <a:rPr lang="en-US" dirty="0"/>
              <a:t>Can be used to argue for effect size = 0</a:t>
            </a:r>
          </a:p>
        </p:txBody>
      </p:sp>
      <p:sp>
        <p:nvSpPr>
          <p:cNvPr id="10" name="Content Placeholder 9">
            <a:extLst>
              <a:ext uri="{FF2B5EF4-FFF2-40B4-BE49-F238E27FC236}">
                <a16:creationId xmlns:a16="http://schemas.microsoft.com/office/drawing/2014/main" id="{39A7C3C2-3C63-451F-F07A-2413B5288690}"/>
              </a:ext>
            </a:extLst>
          </p:cNvPr>
          <p:cNvSpPr>
            <a:spLocks noGrp="1"/>
          </p:cNvSpPr>
          <p:nvPr>
            <p:ph sz="half" idx="2"/>
          </p:nvPr>
        </p:nvSpPr>
        <p:spPr/>
        <p:txBody>
          <a:bodyPr>
            <a:normAutofit lnSpcReduction="10000"/>
          </a:bodyPr>
          <a:lstStyle/>
          <a:p>
            <a:endParaRPr lang="en-US"/>
          </a:p>
        </p:txBody>
      </p:sp>
      <p:pic>
        <p:nvPicPr>
          <p:cNvPr id="5" name="Picture 4">
            <a:extLst>
              <a:ext uri="{FF2B5EF4-FFF2-40B4-BE49-F238E27FC236}">
                <a16:creationId xmlns:a16="http://schemas.microsoft.com/office/drawing/2014/main" id="{4B6FFE49-1AE1-7A15-20A1-B91A2D3B07E2}"/>
              </a:ext>
            </a:extLst>
          </p:cNvPr>
          <p:cNvPicPr>
            <a:picLocks noChangeAspect="1"/>
          </p:cNvPicPr>
          <p:nvPr/>
        </p:nvPicPr>
        <p:blipFill>
          <a:blip r:embed="rId2"/>
          <a:stretch>
            <a:fillRect/>
          </a:stretch>
        </p:blipFill>
        <p:spPr>
          <a:xfrm>
            <a:off x="838200" y="199072"/>
            <a:ext cx="7184953" cy="2239328"/>
          </a:xfrm>
          <a:prstGeom prst="rect">
            <a:avLst/>
          </a:prstGeom>
        </p:spPr>
      </p:pic>
      <p:pic>
        <p:nvPicPr>
          <p:cNvPr id="7" name="Picture 6">
            <a:extLst>
              <a:ext uri="{FF2B5EF4-FFF2-40B4-BE49-F238E27FC236}">
                <a16:creationId xmlns:a16="http://schemas.microsoft.com/office/drawing/2014/main" id="{B255BAF2-22C7-0C6F-BD86-05859A5596CC}"/>
              </a:ext>
            </a:extLst>
          </p:cNvPr>
          <p:cNvPicPr>
            <a:picLocks noChangeAspect="1"/>
          </p:cNvPicPr>
          <p:nvPr/>
        </p:nvPicPr>
        <p:blipFill>
          <a:blip r:embed="rId3"/>
          <a:stretch>
            <a:fillRect/>
          </a:stretch>
        </p:blipFill>
        <p:spPr>
          <a:xfrm>
            <a:off x="5745480" y="1974310"/>
            <a:ext cx="5608320" cy="4337590"/>
          </a:xfrm>
          <a:prstGeom prst="rect">
            <a:avLst/>
          </a:prstGeom>
        </p:spPr>
      </p:pic>
    </p:spTree>
    <p:extLst>
      <p:ext uri="{BB962C8B-B14F-4D97-AF65-F5344CB8AC3E}">
        <p14:creationId xmlns:p14="http://schemas.microsoft.com/office/powerpoint/2010/main" val="120785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7610-BE3B-5BA7-858A-251DF9DEE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54EB6C-D4A5-DB4A-0B3B-E145FA51C1D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4AB5A43-BA6F-E099-CED2-54AE1BD922D1}"/>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B91184A5-FC49-978E-D454-28F4FD264AB1}"/>
              </a:ext>
            </a:extLst>
          </p:cNvPr>
          <p:cNvPicPr>
            <a:picLocks noChangeAspect="1"/>
          </p:cNvPicPr>
          <p:nvPr/>
        </p:nvPicPr>
        <p:blipFill>
          <a:blip r:embed="rId2"/>
          <a:stretch>
            <a:fillRect/>
          </a:stretch>
        </p:blipFill>
        <p:spPr>
          <a:xfrm>
            <a:off x="838200" y="365125"/>
            <a:ext cx="10515600" cy="6558934"/>
          </a:xfrm>
          <a:prstGeom prst="rect">
            <a:avLst/>
          </a:prstGeom>
        </p:spPr>
      </p:pic>
    </p:spTree>
    <p:extLst>
      <p:ext uri="{BB962C8B-B14F-4D97-AF65-F5344CB8AC3E}">
        <p14:creationId xmlns:p14="http://schemas.microsoft.com/office/powerpoint/2010/main" val="253949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614E-9C5A-434B-D585-3F51C0B3E0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1D00B-C6AC-6331-E616-4E17AA16F5E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1CAD400-41BC-B48E-E9A6-3C1F3B739EA4}"/>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77AF7D80-2151-5A5F-388C-301975D50BB3}"/>
              </a:ext>
            </a:extLst>
          </p:cNvPr>
          <p:cNvPicPr>
            <a:picLocks noChangeAspect="1"/>
          </p:cNvPicPr>
          <p:nvPr/>
        </p:nvPicPr>
        <p:blipFill>
          <a:blip r:embed="rId2"/>
          <a:stretch>
            <a:fillRect/>
          </a:stretch>
        </p:blipFill>
        <p:spPr>
          <a:xfrm>
            <a:off x="716927" y="904689"/>
            <a:ext cx="10910546" cy="5048621"/>
          </a:xfrm>
          <a:prstGeom prst="rect">
            <a:avLst/>
          </a:prstGeom>
        </p:spPr>
      </p:pic>
    </p:spTree>
    <p:extLst>
      <p:ext uri="{BB962C8B-B14F-4D97-AF65-F5344CB8AC3E}">
        <p14:creationId xmlns:p14="http://schemas.microsoft.com/office/powerpoint/2010/main" val="108711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A3B0-E8BA-F389-662B-38C0079F49E1}"/>
              </a:ext>
            </a:extLst>
          </p:cNvPr>
          <p:cNvSpPr>
            <a:spLocks noGrp="1"/>
          </p:cNvSpPr>
          <p:nvPr>
            <p:ph type="title"/>
          </p:nvPr>
        </p:nvSpPr>
        <p:spPr/>
        <p:txBody>
          <a:bodyPr/>
          <a:lstStyle/>
          <a:p>
            <a:r>
              <a:rPr lang="en-US" dirty="0"/>
              <a:t>Forest Plots</a:t>
            </a:r>
          </a:p>
        </p:txBody>
      </p:sp>
      <p:pic>
        <p:nvPicPr>
          <p:cNvPr id="6" name="Content Placeholder 5">
            <a:extLst>
              <a:ext uri="{FF2B5EF4-FFF2-40B4-BE49-F238E27FC236}">
                <a16:creationId xmlns:a16="http://schemas.microsoft.com/office/drawing/2014/main" id="{BCA0010E-6F99-4BC5-6D92-A37227299B12}"/>
              </a:ext>
            </a:extLst>
          </p:cNvPr>
          <p:cNvPicPr>
            <a:picLocks noGrp="1" noChangeAspect="1"/>
          </p:cNvPicPr>
          <p:nvPr>
            <p:ph sz="half" idx="1"/>
          </p:nvPr>
        </p:nvPicPr>
        <p:blipFill>
          <a:blip r:embed="rId2"/>
          <a:stretch>
            <a:fillRect/>
          </a:stretch>
        </p:blipFill>
        <p:spPr>
          <a:xfrm>
            <a:off x="527031" y="1727676"/>
            <a:ext cx="5756612" cy="3652044"/>
          </a:xfrm>
        </p:spPr>
      </p:pic>
      <p:pic>
        <p:nvPicPr>
          <p:cNvPr id="8" name="Content Placeholder 7">
            <a:extLst>
              <a:ext uri="{FF2B5EF4-FFF2-40B4-BE49-F238E27FC236}">
                <a16:creationId xmlns:a16="http://schemas.microsoft.com/office/drawing/2014/main" id="{205ABA31-031A-E8FD-3EAE-DF4979DCE761}"/>
              </a:ext>
            </a:extLst>
          </p:cNvPr>
          <p:cNvPicPr>
            <a:picLocks noGrp="1" noChangeAspect="1"/>
          </p:cNvPicPr>
          <p:nvPr>
            <p:ph sz="half" idx="2"/>
          </p:nvPr>
        </p:nvPicPr>
        <p:blipFill>
          <a:blip r:embed="rId3"/>
          <a:stretch>
            <a:fillRect/>
          </a:stretch>
        </p:blipFill>
        <p:spPr>
          <a:xfrm>
            <a:off x="6472237" y="1834356"/>
            <a:ext cx="5338763" cy="5005833"/>
          </a:xfrm>
        </p:spPr>
      </p:pic>
    </p:spTree>
    <p:extLst>
      <p:ext uri="{BB962C8B-B14F-4D97-AF65-F5344CB8AC3E}">
        <p14:creationId xmlns:p14="http://schemas.microsoft.com/office/powerpoint/2010/main" val="70707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50C2-964E-386B-BC83-D6603C937D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EC54E3-F5C7-D2C4-2ADE-0C79CF010196}"/>
              </a:ext>
            </a:extLst>
          </p:cNvPr>
          <p:cNvSpPr>
            <a:spLocks noGrp="1"/>
          </p:cNvSpPr>
          <p:nvPr>
            <p:ph idx="1"/>
          </p:nvPr>
        </p:nvSpPr>
        <p:spPr/>
        <p:txBody>
          <a:bodyPr/>
          <a:lstStyle/>
          <a:p>
            <a:r>
              <a:rPr lang="en-US" dirty="0"/>
              <a:t>Intervention research in child development has repeatedly produced a paradoxical conclusion: In correlational studies, parental assistance with children’s homework has been associated with lower academic achievement.  As a result, some psychologists have concluded in published reports that parents should not help their children with homework…</a:t>
            </a:r>
          </a:p>
        </p:txBody>
      </p:sp>
    </p:spTree>
    <p:extLst>
      <p:ext uri="{BB962C8B-B14F-4D97-AF65-F5344CB8AC3E}">
        <p14:creationId xmlns:p14="http://schemas.microsoft.com/office/powerpoint/2010/main" val="370170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A68A-B36C-5F6A-B759-5D002C208A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28CA4C-0BE3-A5DE-782D-11405A07A2C0}"/>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8B8901BD-6C70-C803-41E1-C18FD0BD1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72" y="365124"/>
            <a:ext cx="10704616" cy="6053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41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accounts consistent with the data</a:t>
            </a:r>
          </a:p>
        </p:txBody>
      </p:sp>
      <p:sp>
        <p:nvSpPr>
          <p:cNvPr id="3" name="Content Placeholder 2"/>
          <p:cNvSpPr>
            <a:spLocks noGrp="1"/>
          </p:cNvSpPr>
          <p:nvPr>
            <p:ph idx="1"/>
          </p:nvPr>
        </p:nvSpPr>
        <p:spPr/>
        <p:txBody>
          <a:bodyPr/>
          <a:lstStyle/>
          <a:p>
            <a:r>
              <a:rPr lang="en-US" dirty="0"/>
              <a:t>Large cars are safer than small cars</a:t>
            </a:r>
          </a:p>
          <a:p>
            <a:pPr lvl="1"/>
            <a:r>
              <a:rPr lang="en-US" dirty="0"/>
              <a:t>Small cars are more dangerous than large cars</a:t>
            </a:r>
          </a:p>
        </p:txBody>
      </p:sp>
      <p:pic>
        <p:nvPicPr>
          <p:cNvPr id="64514" name="Picture 2"/>
          <p:cNvPicPr>
            <a:picLocks noChangeAspect="1" noChangeArrowheads="1"/>
          </p:cNvPicPr>
          <p:nvPr/>
        </p:nvPicPr>
        <p:blipFill>
          <a:blip r:embed="rId2" cstate="print"/>
          <a:srcRect/>
          <a:stretch>
            <a:fillRect/>
          </a:stretch>
        </p:blipFill>
        <p:spPr bwMode="auto">
          <a:xfrm>
            <a:off x="838200" y="3161805"/>
            <a:ext cx="3826042" cy="2057400"/>
          </a:xfrm>
          <a:prstGeom prst="rect">
            <a:avLst/>
          </a:prstGeom>
          <a:noFill/>
          <a:ln w="9525">
            <a:noFill/>
            <a:miter lim="800000"/>
            <a:headEnd/>
            <a:tailEnd/>
          </a:ln>
        </p:spPr>
      </p:pic>
      <p:sp>
        <p:nvSpPr>
          <p:cNvPr id="5" name="TextBox 4"/>
          <p:cNvSpPr txBox="1"/>
          <p:nvPr/>
        </p:nvSpPr>
        <p:spPr>
          <a:xfrm>
            <a:off x="4953001" y="3314206"/>
            <a:ext cx="3809999" cy="1200329"/>
          </a:xfrm>
          <a:prstGeom prst="rect">
            <a:avLst/>
          </a:prstGeom>
          <a:noFill/>
        </p:spPr>
        <p:txBody>
          <a:bodyPr wrap="square" rtlCol="0">
            <a:spAutoFit/>
          </a:bodyPr>
          <a:lstStyle/>
          <a:p>
            <a:r>
              <a:rPr lang="en-US" u="sng" dirty="0"/>
              <a:t>Safest cars</a:t>
            </a:r>
            <a:r>
              <a:rPr lang="en-US" dirty="0"/>
              <a:t>: Acura RX SUV, Acura RL sedan, Audi 4</a:t>
            </a:r>
          </a:p>
          <a:p>
            <a:r>
              <a:rPr lang="en-US" u="sng" dirty="0"/>
              <a:t>Most dangerous cars</a:t>
            </a:r>
            <a:r>
              <a:rPr lang="en-US" dirty="0"/>
              <a:t>: Chevy Cobalt, Ford Focus, Mazda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a:p>
        </p:txBody>
      </p:sp>
      <p:sp>
        <p:nvSpPr>
          <p:cNvPr id="13315" name="Rectangle 3"/>
          <p:cNvSpPr>
            <a:spLocks noGrp="1" noChangeArrowheads="1"/>
          </p:cNvSpPr>
          <p:nvPr>
            <p:ph type="body" idx="1"/>
          </p:nvPr>
        </p:nvSpPr>
        <p:spPr>
          <a:xfrm>
            <a:off x="1981200" y="1600200"/>
            <a:ext cx="8229600" cy="4114800"/>
          </a:xfrm>
        </p:spPr>
        <p:txBody>
          <a:bodyPr/>
          <a:lstStyle/>
          <a:p>
            <a:pPr eaLnBrk="1" hangingPunct="1">
              <a:lnSpc>
                <a:spcPct val="80000"/>
              </a:lnSpc>
            </a:pPr>
            <a:r>
              <a:rPr lang="en-US" sz="2000"/>
              <a:t>Niedenthal &amp; Setterlund (1994) hypothesized that emotions influence perception, that is, our feelings influence the way we see the world.  The researchers used music to induce either a happy or sad mood.  “Eine Kleine Nachtmusik” by Mozart was used to put one group of subjects in a happy mood.  “Adagio for Strings” by Barber was used to put another group of participants in a sad mood.  After listening to the music, each participant’s mood was assessed to verify the effectiveness of the mood manipulation.  Participants were then given a “lexical decision” task in which they were shown words or non-words (e.g., bragzap, crumdip).  Amongst the words shown were 6 happy-related words: delight, cheer, joy, humor, harmony, comedy; and 6 sad-related words: weep despair, regret, hurt, frown, defeat.  An interaction between group and word type was found that supported the hypothesis of the researchers that words congruent to mood would be identified more rapidly.</a:t>
            </a:r>
          </a:p>
        </p:txBody>
      </p:sp>
    </p:spTree>
    <p:extLst>
      <p:ext uri="{BB962C8B-B14F-4D97-AF65-F5344CB8AC3E}">
        <p14:creationId xmlns:p14="http://schemas.microsoft.com/office/powerpoint/2010/main" val="119270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Hypothetical Data 1</a:t>
            </a:r>
          </a:p>
        </p:txBody>
      </p:sp>
      <p:sp>
        <p:nvSpPr>
          <p:cNvPr id="14339" name="Rectangle 3"/>
          <p:cNvSpPr>
            <a:spLocks noGrp="1" noChangeArrowheads="1"/>
          </p:cNvSpPr>
          <p:nvPr>
            <p:ph type="body" sz="half" idx="1"/>
          </p:nvPr>
        </p:nvSpPr>
        <p:spPr/>
        <p:txBody>
          <a:bodyPr/>
          <a:lstStyle/>
          <a:p>
            <a:pPr eaLnBrk="1" hangingPunct="1"/>
            <a:r>
              <a:rPr lang="en-US"/>
              <a:t>What effects?</a:t>
            </a:r>
          </a:p>
          <a:p>
            <a:pPr eaLnBrk="1" hangingPunct="1"/>
            <a:r>
              <a:rPr lang="en-US"/>
              <a:t>Main effects?</a:t>
            </a:r>
          </a:p>
          <a:p>
            <a:pPr eaLnBrk="1" hangingPunct="1"/>
            <a:r>
              <a:rPr lang="en-US"/>
              <a:t>Interaction?</a:t>
            </a:r>
          </a:p>
        </p:txBody>
      </p:sp>
      <p:graphicFrame>
        <p:nvGraphicFramePr>
          <p:cNvPr id="14340" name="Object 4"/>
          <p:cNvGraphicFramePr>
            <a:graphicFrameLocks noGrp="1" noChangeAspect="1"/>
          </p:cNvGraphicFramePr>
          <p:nvPr>
            <p:ph sz="half" idx="2"/>
          </p:nvPr>
        </p:nvGraphicFramePr>
        <p:xfrm>
          <a:off x="6172200" y="1600201"/>
          <a:ext cx="4038600" cy="4524375"/>
        </p:xfrm>
        <a:graphic>
          <a:graphicData uri="http://schemas.openxmlformats.org/presentationml/2006/ole">
            <mc:AlternateContent xmlns:mc="http://schemas.openxmlformats.org/markup-compatibility/2006">
              <mc:Choice xmlns:v="urn:schemas-microsoft-com:vml" Requires="v">
                <p:oleObj name="Chart" r:id="rId3" imgW="4038600" imgH="4524465" progId="MSGraph.Chart.8">
                  <p:embed followColorScheme="full"/>
                </p:oleObj>
              </mc:Choice>
              <mc:Fallback>
                <p:oleObj name="Chart" r:id="rId3" imgW="4038600" imgH="4524465" progId="MSGraph.Chart.8">
                  <p:embed followColorScheme="full"/>
                  <p:pic>
                    <p:nvPicPr>
                      <p:cNvPr id="14340" name="Object 4"/>
                      <p:cNvPicPr>
                        <a:picLocks noChangeAspect="1" noChangeArrowheads="1"/>
                      </p:cNvPicPr>
                      <p:nvPr/>
                    </p:nvPicPr>
                    <p:blipFill>
                      <a:blip r:embed="rId4"/>
                      <a:srcRect/>
                      <a:stretch>
                        <a:fillRect/>
                      </a:stretch>
                    </p:blipFill>
                    <p:spPr bwMode="auto">
                      <a:xfrm>
                        <a:off x="6172200" y="1600201"/>
                        <a:ext cx="4038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011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t>Hypothetical Data 2</a:t>
            </a:r>
          </a:p>
        </p:txBody>
      </p:sp>
      <p:sp>
        <p:nvSpPr>
          <p:cNvPr id="15363" name="Rectangle 5"/>
          <p:cNvSpPr>
            <a:spLocks noGrp="1" noChangeArrowheads="1"/>
          </p:cNvSpPr>
          <p:nvPr>
            <p:ph type="body" sz="half" idx="1"/>
          </p:nvPr>
        </p:nvSpPr>
        <p:spPr/>
        <p:txBody>
          <a:bodyPr/>
          <a:lstStyle/>
          <a:p>
            <a:pPr eaLnBrk="1" hangingPunct="1"/>
            <a:r>
              <a:rPr lang="en-US"/>
              <a:t>What effects?</a:t>
            </a:r>
          </a:p>
          <a:p>
            <a:pPr eaLnBrk="1" hangingPunct="1"/>
            <a:r>
              <a:rPr lang="en-US"/>
              <a:t>Main effects?</a:t>
            </a:r>
          </a:p>
          <a:p>
            <a:pPr eaLnBrk="1" hangingPunct="1"/>
            <a:r>
              <a:rPr lang="en-US"/>
              <a:t>Interaction?</a:t>
            </a:r>
          </a:p>
        </p:txBody>
      </p:sp>
      <p:graphicFrame>
        <p:nvGraphicFramePr>
          <p:cNvPr id="15364" name="Object 6"/>
          <p:cNvGraphicFramePr>
            <a:graphicFrameLocks noGrp="1" noChangeAspect="1"/>
          </p:cNvGraphicFramePr>
          <p:nvPr>
            <p:ph sz="half" idx="2"/>
          </p:nvPr>
        </p:nvGraphicFramePr>
        <p:xfrm>
          <a:off x="6172200" y="1600201"/>
          <a:ext cx="4038600" cy="4524375"/>
        </p:xfrm>
        <a:graphic>
          <a:graphicData uri="http://schemas.openxmlformats.org/presentationml/2006/ole">
            <mc:AlternateContent xmlns:mc="http://schemas.openxmlformats.org/markup-compatibility/2006">
              <mc:Choice xmlns:v="urn:schemas-microsoft-com:vml" Requires="v">
                <p:oleObj name="Chart" r:id="rId3" imgW="4038600" imgH="4524465" progId="MSGraph.Chart.8">
                  <p:embed followColorScheme="full"/>
                </p:oleObj>
              </mc:Choice>
              <mc:Fallback>
                <p:oleObj name="Chart" r:id="rId3" imgW="4038600" imgH="4524465" progId="MSGraph.Chart.8">
                  <p:embed followColorScheme="full"/>
                  <p:pic>
                    <p:nvPicPr>
                      <p:cNvPr id="15364" name="Object 6"/>
                      <p:cNvPicPr>
                        <a:picLocks noChangeAspect="1" noChangeArrowheads="1"/>
                      </p:cNvPicPr>
                      <p:nvPr/>
                    </p:nvPicPr>
                    <p:blipFill>
                      <a:blip r:embed="rId4"/>
                      <a:srcRect/>
                      <a:stretch>
                        <a:fillRect/>
                      </a:stretch>
                    </p:blipFill>
                    <p:spPr bwMode="auto">
                      <a:xfrm>
                        <a:off x="6172200" y="1600201"/>
                        <a:ext cx="4038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791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Wason Card Task</a:t>
            </a:r>
          </a:p>
        </p:txBody>
      </p:sp>
      <p:sp>
        <p:nvSpPr>
          <p:cNvPr id="21508"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A</a:t>
            </a:r>
          </a:p>
        </p:txBody>
      </p:sp>
      <p:sp>
        <p:nvSpPr>
          <p:cNvPr id="21509"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D</a:t>
            </a:r>
          </a:p>
        </p:txBody>
      </p:sp>
      <p:sp>
        <p:nvSpPr>
          <p:cNvPr id="21510"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4</a:t>
            </a:r>
          </a:p>
        </p:txBody>
      </p:sp>
      <p:sp>
        <p:nvSpPr>
          <p:cNvPr id="21511"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7</a:t>
            </a:r>
          </a:p>
        </p:txBody>
      </p:sp>
      <p:sp>
        <p:nvSpPr>
          <p:cNvPr id="21512" name="Text Box 8"/>
          <p:cNvSpPr txBox="1">
            <a:spLocks noChangeArrowheads="1"/>
          </p:cNvSpPr>
          <p:nvPr/>
        </p:nvSpPr>
        <p:spPr bwMode="auto">
          <a:xfrm>
            <a:off x="2514601" y="4495801"/>
            <a:ext cx="6950075" cy="2227263"/>
          </a:xfrm>
          <a:prstGeom prst="rect">
            <a:avLst/>
          </a:prstGeom>
          <a:noFill/>
          <a:ln w="9525">
            <a:noFill/>
            <a:miter lim="800000"/>
            <a:headEnd/>
            <a:tailEnd/>
          </a:ln>
          <a:effectLst/>
        </p:spPr>
        <p:txBody>
          <a:bodyPr>
            <a:spAutoFit/>
          </a:bodyPr>
          <a:lstStyle/>
          <a:p>
            <a:r>
              <a:rPr lang="en-US" sz="2800"/>
              <a:t>Hypothesis: If a card has a vowel on one side, then it has an even number on the other side.</a:t>
            </a:r>
          </a:p>
          <a:p>
            <a:endParaRPr lang="en-US" sz="2800"/>
          </a:p>
          <a:p>
            <a:r>
              <a:rPr lang="en-US" sz="2800"/>
              <a:t>Which cards do you turn over?</a:t>
            </a:r>
          </a:p>
        </p:txBody>
      </p:sp>
    </p:spTree>
    <p:extLst>
      <p:ext uri="{BB962C8B-B14F-4D97-AF65-F5344CB8AC3E}">
        <p14:creationId xmlns:p14="http://schemas.microsoft.com/office/powerpoint/2010/main" val="151799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Bar Bouncer task</a:t>
            </a:r>
          </a:p>
        </p:txBody>
      </p:sp>
      <p:sp>
        <p:nvSpPr>
          <p:cNvPr id="7171"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Soda</a:t>
            </a:r>
          </a:p>
        </p:txBody>
      </p:sp>
      <p:sp>
        <p:nvSpPr>
          <p:cNvPr id="7172"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Beer</a:t>
            </a:r>
          </a:p>
        </p:txBody>
      </p:sp>
      <p:sp>
        <p:nvSpPr>
          <p:cNvPr id="7173"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16</a:t>
            </a:r>
          </a:p>
        </p:txBody>
      </p:sp>
      <p:sp>
        <p:nvSpPr>
          <p:cNvPr id="7174"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22</a:t>
            </a:r>
          </a:p>
        </p:txBody>
      </p:sp>
      <p:sp>
        <p:nvSpPr>
          <p:cNvPr id="7175" name="Text Box 8"/>
          <p:cNvSpPr txBox="1">
            <a:spLocks noChangeArrowheads="1"/>
          </p:cNvSpPr>
          <p:nvPr/>
        </p:nvSpPr>
        <p:spPr bwMode="auto">
          <a:xfrm>
            <a:off x="2514601" y="4495800"/>
            <a:ext cx="6950075" cy="1816100"/>
          </a:xfrm>
          <a:prstGeom prst="rect">
            <a:avLst/>
          </a:prstGeom>
          <a:noFill/>
          <a:ln w="9525">
            <a:noFill/>
            <a:miter lim="800000"/>
            <a:headEnd/>
            <a:tailEnd/>
          </a:ln>
        </p:spPr>
        <p:txBody>
          <a:bodyPr>
            <a:spAutoFit/>
          </a:bodyPr>
          <a:lstStyle/>
          <a:p>
            <a:r>
              <a:rPr lang="en-US" sz="2800">
                <a:latin typeface="Calibri" pitchFamily="34" charset="0"/>
              </a:rPr>
              <a:t>Hypothesis: If a person is drinking beer, they must be 21 years or older…</a:t>
            </a:r>
          </a:p>
          <a:p>
            <a:endParaRPr lang="en-US" sz="2800">
              <a:latin typeface="Calibri" pitchFamily="34" charset="0"/>
            </a:endParaRPr>
          </a:p>
          <a:p>
            <a:r>
              <a:rPr lang="en-US" sz="2800">
                <a:latin typeface="Calibri" pitchFamily="34" charset="0"/>
              </a:rPr>
              <a:t>Which cards do you turn over?</a:t>
            </a:r>
          </a:p>
        </p:txBody>
      </p:sp>
    </p:spTree>
    <p:extLst>
      <p:ext uri="{BB962C8B-B14F-4D97-AF65-F5344CB8AC3E}">
        <p14:creationId xmlns:p14="http://schemas.microsoft.com/office/powerpoint/2010/main" val="65019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585</Words>
  <Application>Microsoft Office PowerPoint</Application>
  <PresentationFormat>Widescreen</PresentationFormat>
  <Paragraphs>56</Paragraphs>
  <Slides>17</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Office Theme</vt:lpstr>
      <vt:lpstr>Chart</vt:lpstr>
      <vt:lpstr>Examples from previous years</vt:lpstr>
      <vt:lpstr>PowerPoint Presentation</vt:lpstr>
      <vt:lpstr>PowerPoint Presentation</vt:lpstr>
      <vt:lpstr>Multiple accounts consistent with the data</vt:lpstr>
      <vt:lpstr>PowerPoint Presentation</vt:lpstr>
      <vt:lpstr>Hypothetical Data 1</vt:lpstr>
      <vt:lpstr>Hypothetical Data 2</vt:lpstr>
      <vt:lpstr>Wason Card Task</vt:lpstr>
      <vt:lpstr>The Bar Bouncer task</vt:lpstr>
      <vt:lpstr>Selection threat: Homework</vt:lpstr>
      <vt:lpstr>PowerPoint Presentation</vt:lpstr>
      <vt:lpstr>Sugar and hyperactivity in children</vt:lpstr>
      <vt:lpstr>Experimental Research on Sugar</vt:lpstr>
      <vt:lpstr>PowerPoint Presentation</vt:lpstr>
      <vt:lpstr>PowerPoint Presentation</vt:lpstr>
      <vt:lpstr>PowerPoint Presentation</vt:lpstr>
      <vt:lpstr>Forest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from previous years</dc:title>
  <dc:creator>Paul Reber</dc:creator>
  <cp:lastModifiedBy>Paul Reber</cp:lastModifiedBy>
  <cp:revision>1</cp:revision>
  <dcterms:created xsi:type="dcterms:W3CDTF">2024-02-08T15:32:33Z</dcterms:created>
  <dcterms:modified xsi:type="dcterms:W3CDTF">2024-02-08T15:44:25Z</dcterms:modified>
</cp:coreProperties>
</file>