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823" r:id="rId3"/>
    <p:sldId id="813" r:id="rId4"/>
    <p:sldId id="276" r:id="rId5"/>
    <p:sldId id="814" r:id="rId6"/>
    <p:sldId id="811" r:id="rId7"/>
    <p:sldId id="283" r:id="rId8"/>
    <p:sldId id="262" r:id="rId9"/>
    <p:sldId id="430" r:id="rId10"/>
    <p:sldId id="266" r:id="rId11"/>
    <p:sldId id="427" r:id="rId12"/>
    <p:sldId id="261" r:id="rId13"/>
    <p:sldId id="260" r:id="rId14"/>
    <p:sldId id="268" r:id="rId15"/>
    <p:sldId id="259" r:id="rId16"/>
    <p:sldId id="428" r:id="rId17"/>
    <p:sldId id="258"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9C14E7C-EF71-4C55-B9EC-1D241E958A93}" type="datetimeFigureOut">
              <a:rPr lang="en-US" smtClean="0"/>
              <a:t>2/25/2024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0950674-8807-423F-97D8-C19F9A0B48E1}" type="slidenum">
              <a:rPr lang="en-US" smtClean="0"/>
              <a:t>‹#›</a:t>
            </a:fld>
            <a:endParaRPr lang="en-US"/>
          </a:p>
        </p:txBody>
      </p:sp>
    </p:spTree>
    <p:extLst>
      <p:ext uri="{BB962C8B-B14F-4D97-AF65-F5344CB8AC3E}">
        <p14:creationId xmlns:p14="http://schemas.microsoft.com/office/powerpoint/2010/main" val="307719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E1C22-423C-F95D-9E4D-C2073A7EDABD}"/>
            </a:ext>
          </a:extLst>
        </p:cNvPr>
        <p:cNvGrpSpPr/>
        <p:nvPr/>
      </p:nvGrpSpPr>
      <p:grpSpPr>
        <a:xfrm>
          <a:off x="0" y="0"/>
          <a:ext cx="0" cy="0"/>
          <a:chOff x="0" y="0"/>
          <a:chExt cx="0" cy="0"/>
        </a:xfrm>
      </p:grpSpPr>
      <p:sp>
        <p:nvSpPr>
          <p:cNvPr id="24578" name="Rectangle 7">
            <a:extLst>
              <a:ext uri="{FF2B5EF4-FFF2-40B4-BE49-F238E27FC236}">
                <a16:creationId xmlns:a16="http://schemas.microsoft.com/office/drawing/2014/main" id="{ED840933-9D6A-1C57-8C11-CF567FA6FC2A}"/>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3558D8-15F3-4A47-8F3A-8638566C761C}" type="slidenum">
              <a:rPr lang="en-US"/>
              <a:pPr fontAlgn="base">
                <a:spcBef>
                  <a:spcPct val="0"/>
                </a:spcBef>
                <a:spcAft>
                  <a:spcPct val="0"/>
                </a:spcAft>
              </a:pPr>
              <a:t>4</a:t>
            </a:fld>
            <a:endParaRPr lang="en-US"/>
          </a:p>
        </p:txBody>
      </p:sp>
      <p:sp>
        <p:nvSpPr>
          <p:cNvPr id="24579" name="Rectangle 2">
            <a:extLst>
              <a:ext uri="{FF2B5EF4-FFF2-40B4-BE49-F238E27FC236}">
                <a16:creationId xmlns:a16="http://schemas.microsoft.com/office/drawing/2014/main" id="{472BCF50-6605-55E0-00E4-5F12B708BD57}"/>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a:extLst>
              <a:ext uri="{FF2B5EF4-FFF2-40B4-BE49-F238E27FC236}">
                <a16:creationId xmlns:a16="http://schemas.microsoft.com/office/drawing/2014/main" id="{8AF0C3ED-633E-C97D-4BB0-6B1B161A2C52}"/>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5982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80157" indent="-300060">
              <a:defRPr>
                <a:solidFill>
                  <a:schemeClr val="tx1"/>
                </a:solidFill>
                <a:latin typeface="Calibri" pitchFamily="34" charset="0"/>
              </a:defRPr>
            </a:lvl2pPr>
            <a:lvl3pPr marL="1200241" indent="-240048">
              <a:defRPr>
                <a:solidFill>
                  <a:schemeClr val="tx1"/>
                </a:solidFill>
                <a:latin typeface="Calibri" pitchFamily="34" charset="0"/>
              </a:defRPr>
            </a:lvl3pPr>
            <a:lvl4pPr marL="1680337" indent="-240048">
              <a:defRPr>
                <a:solidFill>
                  <a:schemeClr val="tx1"/>
                </a:solidFill>
                <a:latin typeface="Calibri" pitchFamily="34" charset="0"/>
              </a:defRPr>
            </a:lvl4pPr>
            <a:lvl5pPr marL="2160434" indent="-240048">
              <a:defRPr>
                <a:solidFill>
                  <a:schemeClr val="tx1"/>
                </a:solidFill>
                <a:latin typeface="Calibri" pitchFamily="34" charset="0"/>
              </a:defRPr>
            </a:lvl5pPr>
            <a:lvl6pPr marL="2640529" indent="-240048" fontAlgn="base">
              <a:spcBef>
                <a:spcPct val="0"/>
              </a:spcBef>
              <a:spcAft>
                <a:spcPct val="0"/>
              </a:spcAft>
              <a:defRPr>
                <a:solidFill>
                  <a:schemeClr val="tx1"/>
                </a:solidFill>
                <a:latin typeface="Calibri" pitchFamily="34" charset="0"/>
              </a:defRPr>
            </a:lvl6pPr>
            <a:lvl7pPr marL="3120626" indent="-240048" fontAlgn="base">
              <a:spcBef>
                <a:spcPct val="0"/>
              </a:spcBef>
              <a:spcAft>
                <a:spcPct val="0"/>
              </a:spcAft>
              <a:defRPr>
                <a:solidFill>
                  <a:schemeClr val="tx1"/>
                </a:solidFill>
                <a:latin typeface="Calibri" pitchFamily="34" charset="0"/>
              </a:defRPr>
            </a:lvl7pPr>
            <a:lvl8pPr marL="3600723" indent="-240048" fontAlgn="base">
              <a:spcBef>
                <a:spcPct val="0"/>
              </a:spcBef>
              <a:spcAft>
                <a:spcPct val="0"/>
              </a:spcAft>
              <a:defRPr>
                <a:solidFill>
                  <a:schemeClr val="tx1"/>
                </a:solidFill>
                <a:latin typeface="Calibri" pitchFamily="34" charset="0"/>
              </a:defRPr>
            </a:lvl8pPr>
            <a:lvl9pPr marL="4080819" indent="-240048"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4F13921-AF33-4020-8883-785418F236BD}" type="slidenum">
              <a:rPr lang="en-US"/>
              <a:pPr fontAlgn="base">
                <a:spcBef>
                  <a:spcPct val="0"/>
                </a:spcBef>
                <a:spcAft>
                  <a:spcPct val="0"/>
                </a:spcAft>
              </a:pPr>
              <a:t>8</a:t>
            </a:fld>
            <a:endParaRPr lang="en-US"/>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926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6A6-920C-53C1-C423-ABD32B355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0C170-C8A8-B7ED-B9E7-2FFE43952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C07A2-1951-EE49-9FF5-359F35AF9CB2}"/>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600864C9-B292-43E4-3B08-2ED44672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3E777-C303-35BA-925D-BF5A17FD3A4D}"/>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0809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B9B-B4D6-DB2A-445F-33F7CD30A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38ABA-C5FD-236E-9D24-662224C89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B814-4B80-C80C-4720-E255F78C8A7F}"/>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5D2498F8-0AC1-7CE2-84CE-DE1196B72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7319-D82E-241E-CB73-D88F60F2418C}"/>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94344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EF510-7AD9-81CF-F0AF-220A545CA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3A76B-0883-FFF7-9979-F68C51CF7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CA1A3-C34A-E941-024F-9AE66F3B5C57}"/>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F652CEFB-AAA2-11BF-E63F-4E84067CD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9F2A-EF3A-3645-B21D-5078CE9E9A7F}"/>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31035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F8B3-6A46-DB77-35C1-311E6EA06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1D463-4D37-FF9B-6106-A023C8342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582B-4764-49C1-D8C5-49A7F9040BB2}"/>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F4B3BADA-B111-03C5-9147-00C6A197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7C140-7F39-9028-02DB-F3B006C0597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75165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9F0A-7A65-AB2E-18F8-84FE9FE91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5C540-26B1-BE31-E485-4C4A1B6E2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D7DEC-571B-91AC-5BE1-50118A73BA1B}"/>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76DBCD82-44E1-043B-E808-D4593EEFC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D20FC-1E5F-D0B7-549F-C96200E5BD74}"/>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224073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9EA-F0B0-BE51-9C4C-F5B98DC79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EAE6B-6B9C-99EF-3F32-4CE93E4BB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9CCB7-122D-F4FC-E833-D8278BAD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FD1A-0FDC-BD79-F971-1DA87746E5A8}"/>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6" name="Footer Placeholder 5">
            <a:extLst>
              <a:ext uri="{FF2B5EF4-FFF2-40B4-BE49-F238E27FC236}">
                <a16:creationId xmlns:a16="http://schemas.microsoft.com/office/drawing/2014/main" id="{46BD520D-B9AC-F5F0-27AF-E793FC028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4BD4-6FF0-F3DD-6F89-1B4BCFE3EDC6}"/>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7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FD52-B39B-DE13-D63D-814B91AD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1A102E-6479-51A7-490E-00E22FB6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DF626-67DE-551C-5A4F-D4C5B1465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6A2E1-D84A-C37F-0A70-5BA60B5F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732C4-AC46-223B-B3A6-5D027DBCA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EDCFF-0C3B-A075-625D-9B2AC814504B}"/>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8" name="Footer Placeholder 7">
            <a:extLst>
              <a:ext uri="{FF2B5EF4-FFF2-40B4-BE49-F238E27FC236}">
                <a16:creationId xmlns:a16="http://schemas.microsoft.com/office/drawing/2014/main" id="{A80A4357-96BD-8245-D277-BDC11A7BD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CBF3D-8AFD-EC9A-D3B5-40702917958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35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40C8-2C00-D642-39FF-B669DC424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F914E8-386C-49C2-3598-5734CC0B1270}"/>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4" name="Footer Placeholder 3">
            <a:extLst>
              <a:ext uri="{FF2B5EF4-FFF2-40B4-BE49-F238E27FC236}">
                <a16:creationId xmlns:a16="http://schemas.microsoft.com/office/drawing/2014/main" id="{FD815396-C079-9071-36C4-8EADC4843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18D4E-597F-E93B-9410-18296383CB08}"/>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2830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9017-4285-2FAD-32BA-60D4DB639ADD}"/>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3" name="Footer Placeholder 2">
            <a:extLst>
              <a:ext uri="{FF2B5EF4-FFF2-40B4-BE49-F238E27FC236}">
                <a16:creationId xmlns:a16="http://schemas.microsoft.com/office/drawing/2014/main" id="{D409C940-4098-41C2-0702-162AD6C8C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824CE-0D7B-6C92-78A7-9BDEE22F39D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5557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5816-E115-4235-755B-1B05D1787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3DD9-4439-56F6-A9AC-3EB9427F7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3668E-87A2-4DB2-ECEC-6F541BC26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B2DB7-D858-DF77-84AD-B4BFD109F627}"/>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6" name="Footer Placeholder 5">
            <a:extLst>
              <a:ext uri="{FF2B5EF4-FFF2-40B4-BE49-F238E27FC236}">
                <a16:creationId xmlns:a16="http://schemas.microsoft.com/office/drawing/2014/main" id="{76EB2E66-4F78-1DF7-F9FD-FFB9623F1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24D52-D80E-4501-9B92-C56127E51EA3}"/>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6686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4960-7376-B3F6-27B0-2E150258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9B3344-7392-116D-A84B-8B3BB2A46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307BD-1594-FCBE-02EA-6064B2F68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D1EF-805A-58AC-BA53-52133CBADF7C}"/>
              </a:ext>
            </a:extLst>
          </p:cNvPr>
          <p:cNvSpPr>
            <a:spLocks noGrp="1"/>
          </p:cNvSpPr>
          <p:nvPr>
            <p:ph type="dt" sz="half" idx="10"/>
          </p:nvPr>
        </p:nvSpPr>
        <p:spPr/>
        <p:txBody>
          <a:bodyPr/>
          <a:lstStyle/>
          <a:p>
            <a:fld id="{C6296303-98FD-456D-A8A2-CA41DFD59786}" type="datetimeFigureOut">
              <a:rPr lang="en-US" smtClean="0"/>
              <a:t>2/25/2024</a:t>
            </a:fld>
            <a:endParaRPr lang="en-US"/>
          </a:p>
        </p:txBody>
      </p:sp>
      <p:sp>
        <p:nvSpPr>
          <p:cNvPr id="6" name="Footer Placeholder 5">
            <a:extLst>
              <a:ext uri="{FF2B5EF4-FFF2-40B4-BE49-F238E27FC236}">
                <a16:creationId xmlns:a16="http://schemas.microsoft.com/office/drawing/2014/main" id="{2BDFC8C6-CBBC-9853-31B8-5B1DAC878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54AD-3369-EDC4-B37D-DD546A1278E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405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F7F54-6692-09C0-65E5-CC1A73AC8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593C7-CCF5-1572-1C20-EC2292355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F2226-A5B7-90A9-4BC0-3F6A849A5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6303-98FD-456D-A8A2-CA41DFD59786}" type="datetimeFigureOut">
              <a:rPr lang="en-US" smtClean="0"/>
              <a:t>2/25/2024</a:t>
            </a:fld>
            <a:endParaRPr lang="en-US"/>
          </a:p>
        </p:txBody>
      </p:sp>
      <p:sp>
        <p:nvSpPr>
          <p:cNvPr id="5" name="Footer Placeholder 4">
            <a:extLst>
              <a:ext uri="{FF2B5EF4-FFF2-40B4-BE49-F238E27FC236}">
                <a16:creationId xmlns:a16="http://schemas.microsoft.com/office/drawing/2014/main" id="{49C6E240-CE97-D8E7-10B2-44C98689E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B5D720-9960-04B7-E4B9-9C210C373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FCCD-4543-48D5-A2F8-2018F0884B1B}" type="slidenum">
              <a:rPr lang="en-US" smtClean="0"/>
              <a:t>‹#›</a:t>
            </a:fld>
            <a:endParaRPr lang="en-US"/>
          </a:p>
        </p:txBody>
      </p:sp>
    </p:spTree>
    <p:extLst>
      <p:ext uri="{BB962C8B-B14F-4D97-AF65-F5344CB8AC3E}">
        <p14:creationId xmlns:p14="http://schemas.microsoft.com/office/powerpoint/2010/main" val="24195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0D22D-4012-122A-57A6-5A9354DE21F4}"/>
              </a:ext>
            </a:extLst>
          </p:cNvPr>
          <p:cNvSpPr>
            <a:spLocks noGrp="1"/>
          </p:cNvSpPr>
          <p:nvPr>
            <p:ph type="title"/>
          </p:nvPr>
        </p:nvSpPr>
        <p:spPr/>
        <p:txBody>
          <a:bodyPr/>
          <a:lstStyle/>
          <a:p>
            <a:r>
              <a:rPr lang="en-US" dirty="0"/>
              <a:t>205, Feb 26, Class 23</a:t>
            </a:r>
          </a:p>
        </p:txBody>
      </p:sp>
      <p:sp>
        <p:nvSpPr>
          <p:cNvPr id="5" name="Content Placeholder 4">
            <a:extLst>
              <a:ext uri="{FF2B5EF4-FFF2-40B4-BE49-F238E27FC236}">
                <a16:creationId xmlns:a16="http://schemas.microsoft.com/office/drawing/2014/main" id="{467691E6-15B9-9344-29A6-743760A13136}"/>
              </a:ext>
            </a:extLst>
          </p:cNvPr>
          <p:cNvSpPr>
            <a:spLocks noGrp="1"/>
          </p:cNvSpPr>
          <p:nvPr>
            <p:ph idx="1"/>
          </p:nvPr>
        </p:nvSpPr>
        <p:spPr/>
        <p:txBody>
          <a:bodyPr/>
          <a:lstStyle/>
          <a:p>
            <a:r>
              <a:rPr lang="en-US" dirty="0"/>
              <a:t>Applied Research</a:t>
            </a:r>
          </a:p>
          <a:p>
            <a:pPr lvl="1"/>
            <a:r>
              <a:rPr lang="en-US" dirty="0"/>
              <a:t>Quasi-experimental studies: Field, Intervention, Translational research</a:t>
            </a:r>
          </a:p>
          <a:p>
            <a:endParaRPr lang="en-US" dirty="0"/>
          </a:p>
          <a:p>
            <a:r>
              <a:rPr lang="en-US" dirty="0"/>
              <a:t>Example: Field Research, Cunningham (1989)</a:t>
            </a:r>
          </a:p>
        </p:txBody>
      </p:sp>
    </p:spTree>
    <p:extLst>
      <p:ext uri="{BB962C8B-B14F-4D97-AF65-F5344CB8AC3E}">
        <p14:creationId xmlns:p14="http://schemas.microsoft.com/office/powerpoint/2010/main" val="105282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85926" y="304801"/>
            <a:ext cx="4562475" cy="3876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162676" y="457200"/>
            <a:ext cx="4505325" cy="10477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62675" y="1524000"/>
            <a:ext cx="4457700" cy="13525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172201" y="3581400"/>
            <a:ext cx="4162425" cy="3045464"/>
          </a:xfrm>
          <a:prstGeom prst="rect">
            <a:avLst/>
          </a:prstGeom>
          <a:noFill/>
          <a:ln w="9525">
            <a:noFill/>
            <a:miter lim="800000"/>
            <a:headEnd/>
            <a:tailEnd/>
          </a:ln>
        </p:spPr>
      </p:pic>
    </p:spTree>
    <p:extLst>
      <p:ext uri="{BB962C8B-B14F-4D97-AF65-F5344CB8AC3E}">
        <p14:creationId xmlns:p14="http://schemas.microsoft.com/office/powerpoint/2010/main" val="333855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1201" y="457201"/>
            <a:ext cx="4543425" cy="2352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1" y="2819401"/>
            <a:ext cx="4486275" cy="3524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977641" y="3372626"/>
            <a:ext cx="7559039" cy="3489990"/>
          </a:xfrm>
          <a:prstGeom prst="rect">
            <a:avLst/>
          </a:prstGeom>
          <a:noFill/>
          <a:ln w="9525">
            <a:noFill/>
            <a:miter lim="800000"/>
            <a:headEnd/>
            <a:tailEnd/>
          </a:ln>
        </p:spPr>
      </p:pic>
    </p:spTree>
    <p:extLst>
      <p:ext uri="{BB962C8B-B14F-4D97-AF65-F5344CB8AC3E}">
        <p14:creationId xmlns:p14="http://schemas.microsoft.com/office/powerpoint/2010/main" val="391149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905D-B79C-E5B4-27FC-A9FE3FA0BCA3}"/>
              </a:ext>
            </a:extLst>
          </p:cNvPr>
          <p:cNvSpPr>
            <a:spLocks noGrp="1"/>
          </p:cNvSpPr>
          <p:nvPr>
            <p:ph type="title"/>
          </p:nvPr>
        </p:nvSpPr>
        <p:spPr/>
        <p:txBody>
          <a:bodyPr/>
          <a:lstStyle/>
          <a:p>
            <a:r>
              <a:rPr lang="en-US" dirty="0"/>
              <a:t>Field Research Procedures</a:t>
            </a:r>
          </a:p>
        </p:txBody>
      </p:sp>
      <p:sp>
        <p:nvSpPr>
          <p:cNvPr id="3" name="Content Placeholder 2">
            <a:extLst>
              <a:ext uri="{FF2B5EF4-FFF2-40B4-BE49-F238E27FC236}">
                <a16:creationId xmlns:a16="http://schemas.microsoft.com/office/drawing/2014/main" id="{956E9BC0-A784-71A9-EABC-A6E7B6AE1982}"/>
              </a:ext>
            </a:extLst>
          </p:cNvPr>
          <p:cNvSpPr>
            <a:spLocks noGrp="1"/>
          </p:cNvSpPr>
          <p:nvPr>
            <p:ph idx="1"/>
          </p:nvPr>
        </p:nvSpPr>
        <p:spPr/>
        <p:txBody>
          <a:bodyPr/>
          <a:lstStyle/>
          <a:p>
            <a:r>
              <a:rPr lang="en-US" dirty="0"/>
              <a:t>Q1.  The experimental report does not include information about the time of day when the data were collected for Experiments 1 or 2.  One might imagine that responses to the “lines” might be different at 9pm and 1am.  </a:t>
            </a:r>
          </a:p>
          <a:p>
            <a:pPr lvl="1"/>
            <a:r>
              <a:rPr lang="en-US" dirty="0"/>
              <a:t>Give 2 other extraneous variables that might affect the DV for these studies that should be considered in planning data collection.</a:t>
            </a:r>
          </a:p>
          <a:p>
            <a:r>
              <a:rPr lang="en-US" dirty="0"/>
              <a:t>Q2. How many participants total were run combined across Experiments 1 and 2?  How many days/hours/trips to the bars do you think this would have taken?</a:t>
            </a:r>
          </a:p>
          <a:p>
            <a:endParaRPr lang="en-US" dirty="0"/>
          </a:p>
        </p:txBody>
      </p:sp>
    </p:spTree>
    <p:extLst>
      <p:ext uri="{BB962C8B-B14F-4D97-AF65-F5344CB8AC3E}">
        <p14:creationId xmlns:p14="http://schemas.microsoft.com/office/powerpoint/2010/main" val="219606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924F-259F-AC4E-4C6F-516F28C75F6C}"/>
              </a:ext>
            </a:extLst>
          </p:cNvPr>
          <p:cNvSpPr>
            <a:spLocks noGrp="1"/>
          </p:cNvSpPr>
          <p:nvPr>
            <p:ph type="title"/>
          </p:nvPr>
        </p:nvSpPr>
        <p:spPr/>
        <p:txBody>
          <a:bodyPr/>
          <a:lstStyle/>
          <a:p>
            <a:r>
              <a:rPr lang="en-US" dirty="0"/>
              <a:t>Internal/External Validity</a:t>
            </a:r>
          </a:p>
        </p:txBody>
      </p:sp>
      <p:sp>
        <p:nvSpPr>
          <p:cNvPr id="3" name="Content Placeholder 2">
            <a:extLst>
              <a:ext uri="{FF2B5EF4-FFF2-40B4-BE49-F238E27FC236}">
                <a16:creationId xmlns:a16="http://schemas.microsoft.com/office/drawing/2014/main" id="{65E09B64-FB8A-D0A8-94E7-54B89A083AEE}"/>
              </a:ext>
            </a:extLst>
          </p:cNvPr>
          <p:cNvSpPr>
            <a:spLocks noGrp="1"/>
          </p:cNvSpPr>
          <p:nvPr>
            <p:ph idx="1"/>
          </p:nvPr>
        </p:nvSpPr>
        <p:spPr/>
        <p:txBody>
          <a:bodyPr/>
          <a:lstStyle/>
          <a:p>
            <a:r>
              <a:rPr lang="en-US" dirty="0"/>
              <a:t>Q3. Experiment 3 provides a comparable procedure suitable for a well-controlled laboratory environment.  How does this improve the internal validity of the results?</a:t>
            </a:r>
          </a:p>
          <a:p>
            <a:r>
              <a:rPr lang="en-US" dirty="0"/>
              <a:t>Q4. In what ways are Experiment 3 less effective than the field research with respect to external validity of the results?</a:t>
            </a:r>
          </a:p>
          <a:p>
            <a:endParaRPr lang="en-US" dirty="0"/>
          </a:p>
        </p:txBody>
      </p:sp>
    </p:spTree>
    <p:extLst>
      <p:ext uri="{BB962C8B-B14F-4D97-AF65-F5344CB8AC3E}">
        <p14:creationId xmlns:p14="http://schemas.microsoft.com/office/powerpoint/2010/main" val="426630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24840" y="609601"/>
            <a:ext cx="5471160" cy="38275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0" y="563881"/>
            <a:ext cx="5715000" cy="5986020"/>
          </a:xfrm>
          <a:prstGeom prst="rect">
            <a:avLst/>
          </a:prstGeom>
          <a:noFill/>
          <a:ln w="9525">
            <a:noFill/>
            <a:miter lim="800000"/>
            <a:headEnd/>
            <a:tailEnd/>
          </a:ln>
        </p:spPr>
      </p:pic>
    </p:spTree>
    <p:extLst>
      <p:ext uri="{BB962C8B-B14F-4D97-AF65-F5344CB8AC3E}">
        <p14:creationId xmlns:p14="http://schemas.microsoft.com/office/powerpoint/2010/main" val="164040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4881-5310-935D-1959-DB5D87A45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46871-C583-20E3-28B1-65F8C8228027}"/>
              </a:ext>
            </a:extLst>
          </p:cNvPr>
          <p:cNvSpPr>
            <a:spLocks noGrp="1"/>
          </p:cNvSpPr>
          <p:nvPr>
            <p:ph idx="1"/>
          </p:nvPr>
        </p:nvSpPr>
        <p:spPr/>
        <p:txBody>
          <a:bodyPr>
            <a:normAutofit fontScale="92500" lnSpcReduction="10000"/>
          </a:bodyPr>
          <a:lstStyle/>
          <a:p>
            <a:r>
              <a:rPr lang="en-US" dirty="0"/>
              <a:t>Q5. Experiment 1 includes the note:</a:t>
            </a:r>
          </a:p>
          <a:p>
            <a:pPr lvl="1"/>
            <a:r>
              <a:rPr lang="en-US" dirty="0"/>
              <a:t>“Because of concern that people might resent having their romantic responses subjected to scientific observation, pilot subjects were carefully debriefed, revealing that all had expected that social contacts might follow from being in the public setting of the bar and that non resenting the brief intrusion of the research.  Thus this study was deemed to meet Cook and Campbell’s (1979, p. 369) criteria for an innocuous field experiment excluded from the ethical requirement of informed consent.”</a:t>
            </a:r>
          </a:p>
          <a:p>
            <a:r>
              <a:rPr lang="en-US" dirty="0"/>
              <a:t>This rational does not meet modern expectations for best practices for ethical research.  </a:t>
            </a:r>
          </a:p>
          <a:p>
            <a:r>
              <a:rPr lang="en-US" dirty="0"/>
              <a:t>If one were to propose some similar research today, what ethical issues would you expect the IRB to raise and how might a researcher address those?</a:t>
            </a:r>
          </a:p>
          <a:p>
            <a:endParaRPr lang="en-US" dirty="0"/>
          </a:p>
        </p:txBody>
      </p:sp>
    </p:spTree>
    <p:extLst>
      <p:ext uri="{BB962C8B-B14F-4D97-AF65-F5344CB8AC3E}">
        <p14:creationId xmlns:p14="http://schemas.microsoft.com/office/powerpoint/2010/main" val="71566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B55AA-C408-13D2-ED61-1413B7DD5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AE5FB-3AF8-6B5E-4F36-12952915ACE1}"/>
              </a:ext>
            </a:extLst>
          </p:cNvPr>
          <p:cNvSpPr>
            <a:spLocks noGrp="1"/>
          </p:cNvSpPr>
          <p:nvPr>
            <p:ph type="title"/>
          </p:nvPr>
        </p:nvSpPr>
        <p:spPr/>
        <p:txBody>
          <a:bodyPr/>
          <a:lstStyle/>
          <a:p>
            <a:r>
              <a:rPr lang="en-US" dirty="0"/>
              <a:t>Field Research Summary	</a:t>
            </a:r>
          </a:p>
        </p:txBody>
      </p:sp>
      <p:sp>
        <p:nvSpPr>
          <p:cNvPr id="3" name="Content Placeholder 2">
            <a:extLst>
              <a:ext uri="{FF2B5EF4-FFF2-40B4-BE49-F238E27FC236}">
                <a16:creationId xmlns:a16="http://schemas.microsoft.com/office/drawing/2014/main" id="{EC35D79F-C464-6026-DC31-0D3CACF8DE25}"/>
              </a:ext>
            </a:extLst>
          </p:cNvPr>
          <p:cNvSpPr>
            <a:spLocks noGrp="1"/>
          </p:cNvSpPr>
          <p:nvPr>
            <p:ph idx="1"/>
          </p:nvPr>
        </p:nvSpPr>
        <p:spPr/>
        <p:txBody>
          <a:bodyPr>
            <a:normAutofit/>
          </a:bodyPr>
          <a:lstStyle/>
          <a:p>
            <a:r>
              <a:rPr lang="en-US" dirty="0"/>
              <a:t>Quasi-experimental design</a:t>
            </a:r>
          </a:p>
          <a:p>
            <a:pPr lvl="1"/>
            <a:r>
              <a:rPr lang="en-US" dirty="0"/>
              <a:t>Manipulated independent variable</a:t>
            </a:r>
          </a:p>
          <a:p>
            <a:pPr lvl="1"/>
            <a:r>
              <a:rPr lang="en-US" dirty="0"/>
              <a:t>Done outside controlled laboratory conditions</a:t>
            </a:r>
          </a:p>
          <a:p>
            <a:pPr lvl="1"/>
            <a:r>
              <a:rPr lang="en-US" dirty="0"/>
              <a:t>Good external validity</a:t>
            </a:r>
          </a:p>
          <a:p>
            <a:pPr lvl="1"/>
            <a:r>
              <a:rPr lang="en-US" dirty="0"/>
              <a:t>Pretty good internal validity</a:t>
            </a:r>
          </a:p>
          <a:p>
            <a:r>
              <a:rPr lang="en-US" dirty="0"/>
              <a:t>Procedurally difficult to carry out</a:t>
            </a:r>
          </a:p>
          <a:p>
            <a:pPr lvl="1"/>
            <a:r>
              <a:rPr lang="en-US" dirty="0"/>
              <a:t>Many uncontrolled extraneous variables</a:t>
            </a:r>
          </a:p>
          <a:p>
            <a:r>
              <a:rPr lang="en-US" dirty="0"/>
              <a:t>Challenging to follow best practices for ethical research</a:t>
            </a:r>
          </a:p>
          <a:p>
            <a:pPr lvl="1"/>
            <a:r>
              <a:rPr lang="en-US" dirty="0"/>
              <a:t>Lack of voluntary participation, informed consent</a:t>
            </a:r>
          </a:p>
          <a:p>
            <a:pPr lvl="1"/>
            <a:r>
              <a:rPr lang="en-US" dirty="0"/>
              <a:t>Implicit deception</a:t>
            </a:r>
          </a:p>
        </p:txBody>
      </p:sp>
    </p:spTree>
    <p:extLst>
      <p:ext uri="{BB962C8B-B14F-4D97-AF65-F5344CB8AC3E}">
        <p14:creationId xmlns:p14="http://schemas.microsoft.com/office/powerpoint/2010/main" val="73792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1D74-06A0-5C73-571B-688E81B9EECA}"/>
              </a:ext>
            </a:extLst>
          </p:cNvPr>
          <p:cNvSpPr>
            <a:spLocks noGrp="1"/>
          </p:cNvSpPr>
          <p:nvPr>
            <p:ph type="title"/>
          </p:nvPr>
        </p:nvSpPr>
        <p:spPr/>
        <p:txBody>
          <a:bodyPr/>
          <a:lstStyle/>
          <a:p>
            <a:r>
              <a:rPr lang="en-US" dirty="0"/>
              <a:t>For Wed Feb 28</a:t>
            </a:r>
          </a:p>
        </p:txBody>
      </p:sp>
      <p:sp>
        <p:nvSpPr>
          <p:cNvPr id="3" name="Content Placeholder 2">
            <a:extLst>
              <a:ext uri="{FF2B5EF4-FFF2-40B4-BE49-F238E27FC236}">
                <a16:creationId xmlns:a16="http://schemas.microsoft.com/office/drawing/2014/main" id="{49D24313-1642-BCE6-9E19-38914263D700}"/>
              </a:ext>
            </a:extLst>
          </p:cNvPr>
          <p:cNvSpPr>
            <a:spLocks noGrp="1"/>
          </p:cNvSpPr>
          <p:nvPr>
            <p:ph idx="1"/>
          </p:nvPr>
        </p:nvSpPr>
        <p:spPr/>
        <p:txBody>
          <a:bodyPr/>
          <a:lstStyle/>
          <a:p>
            <a:r>
              <a:rPr lang="en-US" dirty="0"/>
              <a:t>Chapter 20: Developmental and Neuropsychological Methods</a:t>
            </a:r>
          </a:p>
          <a:p>
            <a:endParaRPr lang="en-US" dirty="0"/>
          </a:p>
          <a:p>
            <a:r>
              <a:rPr lang="en-US" dirty="0"/>
              <a:t>Final project full proposal</a:t>
            </a:r>
          </a:p>
          <a:p>
            <a:pPr lvl="1"/>
            <a:r>
              <a:rPr lang="en-US" dirty="0"/>
              <a:t>Implemented procedure that we can test and verify</a:t>
            </a:r>
          </a:p>
          <a:p>
            <a:pPr lvl="1"/>
            <a:r>
              <a:rPr lang="en-US" dirty="0"/>
              <a:t>As soon as possible</a:t>
            </a:r>
          </a:p>
        </p:txBody>
      </p:sp>
    </p:spTree>
    <p:extLst>
      <p:ext uri="{BB962C8B-B14F-4D97-AF65-F5344CB8AC3E}">
        <p14:creationId xmlns:p14="http://schemas.microsoft.com/office/powerpoint/2010/main" val="149561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8E75-48DA-5529-BC45-2A2315BB5256}"/>
              </a:ext>
            </a:extLst>
          </p:cNvPr>
          <p:cNvSpPr>
            <a:spLocks noGrp="1"/>
          </p:cNvSpPr>
          <p:nvPr>
            <p:ph type="title"/>
          </p:nvPr>
        </p:nvSpPr>
        <p:spPr/>
        <p:txBody>
          <a:bodyPr/>
          <a:lstStyle/>
          <a:p>
            <a:r>
              <a:rPr lang="en-US" dirty="0"/>
              <a:t>Quasi-Experimental Research Methods</a:t>
            </a:r>
          </a:p>
        </p:txBody>
      </p:sp>
      <p:sp>
        <p:nvSpPr>
          <p:cNvPr id="3" name="Content Placeholder 2">
            <a:extLst>
              <a:ext uri="{FF2B5EF4-FFF2-40B4-BE49-F238E27FC236}">
                <a16:creationId xmlns:a16="http://schemas.microsoft.com/office/drawing/2014/main" id="{87E3CBA4-F59E-AF14-6D9F-D5CCF428FC6B}"/>
              </a:ext>
            </a:extLst>
          </p:cNvPr>
          <p:cNvSpPr>
            <a:spLocks noGrp="1"/>
          </p:cNvSpPr>
          <p:nvPr>
            <p:ph idx="1"/>
          </p:nvPr>
        </p:nvSpPr>
        <p:spPr/>
        <p:txBody>
          <a:bodyPr/>
          <a:lstStyle/>
          <a:p>
            <a:r>
              <a:rPr lang="en-US" dirty="0"/>
              <a:t>Mix of experimental and non-experimental methods</a:t>
            </a:r>
          </a:p>
          <a:p>
            <a:pPr lvl="1"/>
            <a:r>
              <a:rPr lang="en-US" dirty="0"/>
              <a:t>Requires at least one controlled independent variable</a:t>
            </a:r>
          </a:p>
          <a:p>
            <a:pPr lvl="1"/>
            <a:endParaRPr lang="en-US" dirty="0"/>
          </a:p>
          <a:p>
            <a:r>
              <a:rPr lang="en-US" dirty="0"/>
              <a:t>Field Research</a:t>
            </a:r>
          </a:p>
          <a:p>
            <a:pPr lvl="1"/>
            <a:r>
              <a:rPr lang="en-US" dirty="0"/>
              <a:t>Experimentation in the real world, outside of laboratory control</a:t>
            </a:r>
          </a:p>
          <a:p>
            <a:r>
              <a:rPr lang="en-US" dirty="0"/>
              <a:t>Intervention Research</a:t>
            </a:r>
          </a:p>
          <a:p>
            <a:pPr lvl="1"/>
            <a:r>
              <a:rPr lang="en-US" dirty="0"/>
              <a:t>Testing out something that may help people</a:t>
            </a:r>
          </a:p>
          <a:p>
            <a:r>
              <a:rPr lang="en-US" dirty="0"/>
              <a:t>Translational Research</a:t>
            </a:r>
          </a:p>
          <a:p>
            <a:pPr lvl="1"/>
            <a:r>
              <a:rPr lang="en-US" dirty="0"/>
              <a:t>Bringing basic science results to application</a:t>
            </a:r>
          </a:p>
        </p:txBody>
      </p:sp>
    </p:spTree>
    <p:extLst>
      <p:ext uri="{BB962C8B-B14F-4D97-AF65-F5344CB8AC3E}">
        <p14:creationId xmlns:p14="http://schemas.microsoft.com/office/powerpoint/2010/main" val="265413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0376-8412-9804-DF3B-00D7C9B624DD}"/>
              </a:ext>
            </a:extLst>
          </p:cNvPr>
          <p:cNvSpPr>
            <a:spLocks noGrp="1"/>
          </p:cNvSpPr>
          <p:nvPr>
            <p:ph type="title"/>
          </p:nvPr>
        </p:nvSpPr>
        <p:spPr/>
        <p:txBody>
          <a:bodyPr/>
          <a:lstStyle/>
          <a:p>
            <a:r>
              <a:rPr lang="en-US" dirty="0"/>
              <a:t>Training intervention with Military personnel</a:t>
            </a:r>
          </a:p>
        </p:txBody>
      </p:sp>
      <p:sp>
        <p:nvSpPr>
          <p:cNvPr id="3" name="Content Placeholder 2">
            <a:extLst>
              <a:ext uri="{FF2B5EF4-FFF2-40B4-BE49-F238E27FC236}">
                <a16:creationId xmlns:a16="http://schemas.microsoft.com/office/drawing/2014/main" id="{D9B74437-F3E7-B1DB-C562-C1C12F264875}"/>
              </a:ext>
            </a:extLst>
          </p:cNvPr>
          <p:cNvSpPr>
            <a:spLocks noGrp="1"/>
          </p:cNvSpPr>
          <p:nvPr>
            <p:ph idx="1"/>
          </p:nvPr>
        </p:nvSpPr>
        <p:spPr/>
        <p:txBody>
          <a:bodyPr/>
          <a:lstStyle/>
          <a:p>
            <a:r>
              <a:rPr lang="en-US" dirty="0"/>
              <a:t>Can memory theory be used to accelerate training?</a:t>
            </a:r>
          </a:p>
          <a:p>
            <a:pPr lvl="1"/>
            <a:r>
              <a:rPr lang="en-US" dirty="0"/>
              <a:t>Intervention to speed learning</a:t>
            </a:r>
          </a:p>
          <a:p>
            <a:pPr lvl="1"/>
            <a:endParaRPr lang="en-US" dirty="0"/>
          </a:p>
          <a:p>
            <a:r>
              <a:rPr lang="en-US" dirty="0"/>
              <a:t>Targeted skill training</a:t>
            </a:r>
          </a:p>
          <a:p>
            <a:pPr lvl="1"/>
            <a:r>
              <a:rPr lang="en-US" dirty="0"/>
              <a:t>Shorter time course, 4-6 weeks</a:t>
            </a:r>
          </a:p>
          <a:p>
            <a:pPr lvl="1"/>
            <a:r>
              <a:rPr lang="en-US" dirty="0"/>
              <a:t>Large numbers of students, all getting identical content</a:t>
            </a:r>
          </a:p>
          <a:p>
            <a:pPr lvl="1"/>
            <a:endParaRPr lang="en-US" dirty="0"/>
          </a:p>
          <a:p>
            <a:r>
              <a:rPr lang="en-US" dirty="0"/>
              <a:t>Training may improve performance on key skills</a:t>
            </a:r>
          </a:p>
          <a:p>
            <a:pPr lvl="1"/>
            <a:r>
              <a:rPr lang="en-US" dirty="0"/>
              <a:t>How to design this ethically?</a:t>
            </a:r>
          </a:p>
          <a:p>
            <a:pPr lvl="1"/>
            <a:endParaRPr lang="en-US" dirty="0"/>
          </a:p>
        </p:txBody>
      </p:sp>
    </p:spTree>
    <p:extLst>
      <p:ext uri="{BB962C8B-B14F-4D97-AF65-F5344CB8AC3E}">
        <p14:creationId xmlns:p14="http://schemas.microsoft.com/office/powerpoint/2010/main" val="162618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5E892-BB63-372A-E9D0-D7832912CA1F}"/>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A1A7BBFE-E824-2DB1-754D-3CD7312D1EE3}"/>
              </a:ext>
            </a:extLst>
          </p:cNvPr>
          <p:cNvSpPr>
            <a:spLocks noGrp="1" noChangeArrowheads="1"/>
          </p:cNvSpPr>
          <p:nvPr>
            <p:ph type="title"/>
          </p:nvPr>
        </p:nvSpPr>
        <p:spPr/>
        <p:txBody>
          <a:bodyPr/>
          <a:lstStyle/>
          <a:p>
            <a:r>
              <a:rPr lang="en-US" dirty="0"/>
              <a:t>Philosophical Ethical Challenges</a:t>
            </a:r>
          </a:p>
        </p:txBody>
      </p:sp>
      <p:sp>
        <p:nvSpPr>
          <p:cNvPr id="10243" name="Rectangle 3">
            <a:extLst>
              <a:ext uri="{FF2B5EF4-FFF2-40B4-BE49-F238E27FC236}">
                <a16:creationId xmlns:a16="http://schemas.microsoft.com/office/drawing/2014/main" id="{D66E7B74-64B4-EF36-B740-47D817D4F5D1}"/>
              </a:ext>
            </a:extLst>
          </p:cNvPr>
          <p:cNvSpPr>
            <a:spLocks noGrp="1" noChangeArrowheads="1"/>
          </p:cNvSpPr>
          <p:nvPr>
            <p:ph type="body" idx="1"/>
          </p:nvPr>
        </p:nvSpPr>
        <p:spPr/>
        <p:txBody>
          <a:bodyPr>
            <a:normAutofit lnSpcReduction="10000"/>
          </a:bodyPr>
          <a:lstStyle/>
          <a:p>
            <a:r>
              <a:rPr lang="en-US" dirty="0"/>
              <a:t>When the experimental treatment is a benefit</a:t>
            </a:r>
          </a:p>
          <a:p>
            <a:pPr lvl="1"/>
            <a:r>
              <a:rPr lang="en-US" dirty="0"/>
              <a:t>Justice would normally mean equal benefits across groups</a:t>
            </a:r>
          </a:p>
          <a:p>
            <a:pPr lvl="1"/>
            <a:r>
              <a:rPr lang="en-US" dirty="0"/>
              <a:t>Intervention research on Monday</a:t>
            </a:r>
          </a:p>
          <a:p>
            <a:r>
              <a:rPr lang="en-US" dirty="0"/>
              <a:t>Coercion versus voluntary participation</a:t>
            </a:r>
          </a:p>
          <a:p>
            <a:pPr lvl="1"/>
            <a:r>
              <a:rPr lang="en-US" dirty="0"/>
              <a:t>Authority figures: supervisors, teachers</a:t>
            </a:r>
          </a:p>
          <a:p>
            <a:pPr lvl="1"/>
            <a:r>
              <a:rPr lang="en-US" dirty="0"/>
              <a:t>Financial rewards: incentivizing risk</a:t>
            </a:r>
          </a:p>
          <a:p>
            <a:r>
              <a:rPr lang="en-US" dirty="0"/>
              <a:t>Vulnerable populations</a:t>
            </a:r>
          </a:p>
          <a:p>
            <a:pPr lvl="1"/>
            <a:r>
              <a:rPr lang="en-US" dirty="0"/>
              <a:t>Children: depend on guardian</a:t>
            </a:r>
          </a:p>
          <a:p>
            <a:pPr lvl="2"/>
            <a:r>
              <a:rPr lang="en-US" dirty="0"/>
              <a:t>Mandatory reporting training for staff</a:t>
            </a:r>
          </a:p>
          <a:p>
            <a:pPr lvl="1"/>
            <a:r>
              <a:rPr lang="en-US" dirty="0"/>
              <a:t>Prisoners: cannot voluntarily consent</a:t>
            </a:r>
          </a:p>
          <a:p>
            <a:pPr lvl="2"/>
            <a:r>
              <a:rPr lang="en-US" dirty="0"/>
              <a:t>Research must be for prisoners’ benefit</a:t>
            </a:r>
          </a:p>
          <a:p>
            <a:endParaRPr lang="en-US" dirty="0"/>
          </a:p>
          <a:p>
            <a:endParaRPr lang="en-US" dirty="0"/>
          </a:p>
        </p:txBody>
      </p:sp>
    </p:spTree>
    <p:extLst>
      <p:ext uri="{BB962C8B-B14F-4D97-AF65-F5344CB8AC3E}">
        <p14:creationId xmlns:p14="http://schemas.microsoft.com/office/powerpoint/2010/main" val="9589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BF34F6-A202-5E53-9E6A-231F740D4C85}"/>
              </a:ext>
            </a:extLst>
          </p:cNvPr>
          <p:cNvSpPr/>
          <p:nvPr/>
        </p:nvSpPr>
        <p:spPr bwMode="auto">
          <a:xfrm>
            <a:off x="6841637" y="2800068"/>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5" name="Rectangle 4">
            <a:extLst>
              <a:ext uri="{FF2B5EF4-FFF2-40B4-BE49-F238E27FC236}">
                <a16:creationId xmlns:a16="http://schemas.microsoft.com/office/drawing/2014/main" id="{5CFD65CF-E299-65E8-0BD9-7520D6EB8991}"/>
              </a:ext>
            </a:extLst>
          </p:cNvPr>
          <p:cNvSpPr/>
          <p:nvPr/>
        </p:nvSpPr>
        <p:spPr bwMode="auto">
          <a:xfrm>
            <a:off x="2780742" y="3082262"/>
            <a:ext cx="838200" cy="19812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6" name="Rectangle 5">
            <a:extLst>
              <a:ext uri="{FF2B5EF4-FFF2-40B4-BE49-F238E27FC236}">
                <a16:creationId xmlns:a16="http://schemas.microsoft.com/office/drawing/2014/main" id="{AA3212F7-B92F-D881-E9C6-2DBC7D1B611B}"/>
              </a:ext>
            </a:extLst>
          </p:cNvPr>
          <p:cNvSpPr/>
          <p:nvPr/>
        </p:nvSpPr>
        <p:spPr bwMode="auto">
          <a:xfrm>
            <a:off x="4208669" y="2800068"/>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7" name="Rectangle 6">
            <a:extLst>
              <a:ext uri="{FF2B5EF4-FFF2-40B4-BE49-F238E27FC236}">
                <a16:creationId xmlns:a16="http://schemas.microsoft.com/office/drawing/2014/main" id="{E778C213-957D-4E2A-0DCB-6B630F932191}"/>
              </a:ext>
            </a:extLst>
          </p:cNvPr>
          <p:cNvSpPr/>
          <p:nvPr/>
        </p:nvSpPr>
        <p:spPr bwMode="auto">
          <a:xfrm>
            <a:off x="4208669" y="4464109"/>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8" name="Rectangle 7">
            <a:extLst>
              <a:ext uri="{FF2B5EF4-FFF2-40B4-BE49-F238E27FC236}">
                <a16:creationId xmlns:a16="http://schemas.microsoft.com/office/drawing/2014/main" id="{8AF4A6F5-F055-936E-4919-AF12FAF965F8}"/>
              </a:ext>
            </a:extLst>
          </p:cNvPr>
          <p:cNvSpPr/>
          <p:nvPr/>
        </p:nvSpPr>
        <p:spPr bwMode="auto">
          <a:xfrm>
            <a:off x="6042446" y="2281472"/>
            <a:ext cx="381000" cy="339778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- 1</a:t>
            </a:r>
          </a:p>
        </p:txBody>
      </p:sp>
      <p:sp>
        <p:nvSpPr>
          <p:cNvPr id="9" name="Arrow: Right 8">
            <a:extLst>
              <a:ext uri="{FF2B5EF4-FFF2-40B4-BE49-F238E27FC236}">
                <a16:creationId xmlns:a16="http://schemas.microsoft.com/office/drawing/2014/main" id="{7FD3732D-B217-3BF3-34F2-86CE64932D0D}"/>
              </a:ext>
            </a:extLst>
          </p:cNvPr>
          <p:cNvSpPr/>
          <p:nvPr/>
        </p:nvSpPr>
        <p:spPr bwMode="auto">
          <a:xfrm rot="21088868">
            <a:off x="3765748" y="3217031"/>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10" name="Arrow: Right 9">
            <a:extLst>
              <a:ext uri="{FF2B5EF4-FFF2-40B4-BE49-F238E27FC236}">
                <a16:creationId xmlns:a16="http://schemas.microsoft.com/office/drawing/2014/main" id="{3B58AD8F-537F-96FC-7BE4-587F804FBDD8}"/>
              </a:ext>
            </a:extLst>
          </p:cNvPr>
          <p:cNvSpPr/>
          <p:nvPr/>
        </p:nvSpPr>
        <p:spPr bwMode="auto">
          <a:xfrm rot="199713">
            <a:off x="3765748" y="4635633"/>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cxnSp>
        <p:nvCxnSpPr>
          <p:cNvPr id="11" name="Straight Connector 10">
            <a:extLst>
              <a:ext uri="{FF2B5EF4-FFF2-40B4-BE49-F238E27FC236}">
                <a16:creationId xmlns:a16="http://schemas.microsoft.com/office/drawing/2014/main" id="{CF24B6BF-B603-F502-99EC-226B577A3C5A}"/>
              </a:ext>
            </a:extLst>
          </p:cNvPr>
          <p:cNvCxnSpPr>
            <a:cxnSpLocks/>
          </p:cNvCxnSpPr>
          <p:nvPr/>
        </p:nvCxnSpPr>
        <p:spPr bwMode="auto">
          <a:xfrm>
            <a:off x="2548370" y="4072862"/>
            <a:ext cx="129917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A9311D96-9796-D54F-BF55-24E5050A7998}"/>
              </a:ext>
            </a:extLst>
          </p:cNvPr>
          <p:cNvSpPr/>
          <p:nvPr/>
        </p:nvSpPr>
        <p:spPr>
          <a:xfrm>
            <a:off x="3314388" y="2331368"/>
            <a:ext cx="58541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a:t>
            </a:r>
          </a:p>
        </p:txBody>
      </p:sp>
      <p:sp>
        <p:nvSpPr>
          <p:cNvPr id="13" name="Rectangle 12">
            <a:extLst>
              <a:ext uri="{FF2B5EF4-FFF2-40B4-BE49-F238E27FC236}">
                <a16:creationId xmlns:a16="http://schemas.microsoft.com/office/drawing/2014/main" id="{06B69BD2-44DB-19DE-4CC5-B101AC151AB2}"/>
              </a:ext>
            </a:extLst>
          </p:cNvPr>
          <p:cNvSpPr/>
          <p:nvPr/>
        </p:nvSpPr>
        <p:spPr>
          <a:xfrm>
            <a:off x="3326409" y="4939999"/>
            <a:ext cx="561372"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a:t>
            </a:r>
          </a:p>
        </p:txBody>
      </p:sp>
      <p:sp>
        <p:nvSpPr>
          <p:cNvPr id="14" name="TextBox 13">
            <a:extLst>
              <a:ext uri="{FF2B5EF4-FFF2-40B4-BE49-F238E27FC236}">
                <a16:creationId xmlns:a16="http://schemas.microsoft.com/office/drawing/2014/main" id="{1474348D-6BAD-C83C-2EF4-EFA40AEB0CAF}"/>
              </a:ext>
            </a:extLst>
          </p:cNvPr>
          <p:cNvSpPr txBox="1"/>
          <p:nvPr/>
        </p:nvSpPr>
        <p:spPr>
          <a:xfrm>
            <a:off x="875970" y="3254698"/>
            <a:ext cx="1828800" cy="2031325"/>
          </a:xfrm>
          <a:prstGeom prst="rect">
            <a:avLst/>
          </a:prstGeom>
          <a:noFill/>
        </p:spPr>
        <p:txBody>
          <a:bodyPr wrap="square" rtlCol="0">
            <a:spAutoFit/>
          </a:bodyPr>
          <a:lstStyle/>
          <a:p>
            <a:r>
              <a:rPr lang="en-US" dirty="0"/>
              <a:t>Random assignment within a single  class, half students to “A” cohort and half to “B” cohort</a:t>
            </a:r>
          </a:p>
        </p:txBody>
      </p:sp>
      <p:sp>
        <p:nvSpPr>
          <p:cNvPr id="15" name="Rectangle 14">
            <a:extLst>
              <a:ext uri="{FF2B5EF4-FFF2-40B4-BE49-F238E27FC236}">
                <a16:creationId xmlns:a16="http://schemas.microsoft.com/office/drawing/2014/main" id="{DCC05804-9C5A-0C3C-08DE-9D2A31AA47B6}"/>
              </a:ext>
            </a:extLst>
          </p:cNvPr>
          <p:cNvSpPr/>
          <p:nvPr/>
        </p:nvSpPr>
        <p:spPr bwMode="auto">
          <a:xfrm>
            <a:off x="8709446" y="2266307"/>
            <a:ext cx="381000" cy="337906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Assessment- 2</a:t>
            </a:r>
          </a:p>
        </p:txBody>
      </p:sp>
      <p:sp>
        <p:nvSpPr>
          <p:cNvPr id="16" name="TextBox 15">
            <a:extLst>
              <a:ext uri="{FF2B5EF4-FFF2-40B4-BE49-F238E27FC236}">
                <a16:creationId xmlns:a16="http://schemas.microsoft.com/office/drawing/2014/main" id="{97CC169F-6ED9-01B5-E1D3-CF66F46F09C0}"/>
              </a:ext>
            </a:extLst>
          </p:cNvPr>
          <p:cNvSpPr txBox="1"/>
          <p:nvPr/>
        </p:nvSpPr>
        <p:spPr>
          <a:xfrm>
            <a:off x="3935678" y="1552673"/>
            <a:ext cx="3171714" cy="369332"/>
          </a:xfrm>
          <a:prstGeom prst="rect">
            <a:avLst/>
          </a:prstGeom>
          <a:noFill/>
        </p:spPr>
        <p:txBody>
          <a:bodyPr wrap="square" rtlCol="0">
            <a:spAutoFit/>
          </a:bodyPr>
          <a:lstStyle/>
          <a:p>
            <a:r>
              <a:rPr lang="en-US" dirty="0"/>
              <a:t>Test 1: A1 versus B1</a:t>
            </a:r>
          </a:p>
        </p:txBody>
      </p:sp>
      <p:sp>
        <p:nvSpPr>
          <p:cNvPr id="17" name="TextBox 16">
            <a:extLst>
              <a:ext uri="{FF2B5EF4-FFF2-40B4-BE49-F238E27FC236}">
                <a16:creationId xmlns:a16="http://schemas.microsoft.com/office/drawing/2014/main" id="{A6A3BC02-03A2-37D8-E998-A81309CEC372}"/>
              </a:ext>
            </a:extLst>
          </p:cNvPr>
          <p:cNvSpPr txBox="1"/>
          <p:nvPr/>
        </p:nvSpPr>
        <p:spPr>
          <a:xfrm>
            <a:off x="4219321" y="6034433"/>
            <a:ext cx="5270588" cy="369332"/>
          </a:xfrm>
          <a:prstGeom prst="rect">
            <a:avLst/>
          </a:prstGeom>
          <a:noFill/>
        </p:spPr>
        <p:txBody>
          <a:bodyPr wrap="square" rtlCol="0">
            <a:spAutoFit/>
          </a:bodyPr>
          <a:lstStyle/>
          <a:p>
            <a:r>
              <a:rPr lang="en-US" dirty="0"/>
              <a:t>Test 2: B1 versus B2</a:t>
            </a:r>
          </a:p>
        </p:txBody>
      </p:sp>
      <p:sp>
        <p:nvSpPr>
          <p:cNvPr id="18" name="TextBox 17">
            <a:extLst>
              <a:ext uri="{FF2B5EF4-FFF2-40B4-BE49-F238E27FC236}">
                <a16:creationId xmlns:a16="http://schemas.microsoft.com/office/drawing/2014/main" id="{5611602E-F785-AE9B-2FEE-862149D08A46}"/>
              </a:ext>
            </a:extLst>
          </p:cNvPr>
          <p:cNvSpPr txBox="1"/>
          <p:nvPr/>
        </p:nvSpPr>
        <p:spPr>
          <a:xfrm>
            <a:off x="7212278" y="1552674"/>
            <a:ext cx="2819400" cy="369332"/>
          </a:xfrm>
          <a:prstGeom prst="rect">
            <a:avLst/>
          </a:prstGeom>
          <a:noFill/>
        </p:spPr>
        <p:txBody>
          <a:bodyPr wrap="square" rtlCol="0">
            <a:spAutoFit/>
          </a:bodyPr>
          <a:lstStyle/>
          <a:p>
            <a:r>
              <a:rPr lang="en-US" dirty="0"/>
              <a:t>Test 3: A1 versus A2</a:t>
            </a:r>
          </a:p>
        </p:txBody>
      </p:sp>
      <p:sp>
        <p:nvSpPr>
          <p:cNvPr id="19" name="Arrow: Up-Down 18">
            <a:extLst>
              <a:ext uri="{FF2B5EF4-FFF2-40B4-BE49-F238E27FC236}">
                <a16:creationId xmlns:a16="http://schemas.microsoft.com/office/drawing/2014/main" id="{283DD5CF-D40D-E42A-6E3C-A26C5D128E5E}"/>
              </a:ext>
            </a:extLst>
          </p:cNvPr>
          <p:cNvSpPr/>
          <p:nvPr/>
        </p:nvSpPr>
        <p:spPr bwMode="auto">
          <a:xfrm>
            <a:off x="6457995" y="3660986"/>
            <a:ext cx="254474" cy="643037"/>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0" name="Arrow: Up-Down 19">
            <a:extLst>
              <a:ext uri="{FF2B5EF4-FFF2-40B4-BE49-F238E27FC236}">
                <a16:creationId xmlns:a16="http://schemas.microsoft.com/office/drawing/2014/main" id="{DD347D55-6018-2044-B04B-0E535165393C}"/>
              </a:ext>
            </a:extLst>
          </p:cNvPr>
          <p:cNvSpPr/>
          <p:nvPr/>
        </p:nvSpPr>
        <p:spPr bwMode="auto">
          <a:xfrm rot="16200000">
            <a:off x="7752486" y="4341978"/>
            <a:ext cx="254474" cy="2421445"/>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1" name="Oval 20">
            <a:extLst>
              <a:ext uri="{FF2B5EF4-FFF2-40B4-BE49-F238E27FC236}">
                <a16:creationId xmlns:a16="http://schemas.microsoft.com/office/drawing/2014/main" id="{A7BA40E1-1A24-A549-2D08-8114683CD8CB}"/>
              </a:ext>
            </a:extLst>
          </p:cNvPr>
          <p:cNvSpPr/>
          <p:nvPr/>
        </p:nvSpPr>
        <p:spPr bwMode="auto">
          <a:xfrm>
            <a:off x="6589089" y="3738471"/>
            <a:ext cx="630920"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T1</a:t>
            </a:r>
          </a:p>
        </p:txBody>
      </p:sp>
      <p:sp>
        <p:nvSpPr>
          <p:cNvPr id="22" name="Oval 21">
            <a:extLst>
              <a:ext uri="{FF2B5EF4-FFF2-40B4-BE49-F238E27FC236}">
                <a16:creationId xmlns:a16="http://schemas.microsoft.com/office/drawing/2014/main" id="{7C3562DE-6668-0D09-3100-825C7EBCB51F}"/>
              </a:ext>
            </a:extLst>
          </p:cNvPr>
          <p:cNvSpPr/>
          <p:nvPr/>
        </p:nvSpPr>
        <p:spPr bwMode="auto">
          <a:xfrm>
            <a:off x="7632923" y="5552699"/>
            <a:ext cx="646331"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T2</a:t>
            </a:r>
          </a:p>
        </p:txBody>
      </p:sp>
      <p:sp>
        <p:nvSpPr>
          <p:cNvPr id="23" name="Rectangle 22">
            <a:extLst>
              <a:ext uri="{FF2B5EF4-FFF2-40B4-BE49-F238E27FC236}">
                <a16:creationId xmlns:a16="http://schemas.microsoft.com/office/drawing/2014/main" id="{F2BEB149-68E7-8B3B-708F-51B78DE7196F}"/>
              </a:ext>
            </a:extLst>
          </p:cNvPr>
          <p:cNvSpPr/>
          <p:nvPr/>
        </p:nvSpPr>
        <p:spPr bwMode="auto">
          <a:xfrm>
            <a:off x="6451605" y="2281472"/>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A1 Scores, Cohort A</a:t>
            </a:r>
          </a:p>
        </p:txBody>
      </p:sp>
      <p:sp>
        <p:nvSpPr>
          <p:cNvPr id="24" name="Rectangle 23">
            <a:extLst>
              <a:ext uri="{FF2B5EF4-FFF2-40B4-BE49-F238E27FC236}">
                <a16:creationId xmlns:a16="http://schemas.microsoft.com/office/drawing/2014/main" id="{0A2F6CD8-FADC-34D1-EAD4-95A3732F78C9}"/>
              </a:ext>
            </a:extLst>
          </p:cNvPr>
          <p:cNvSpPr/>
          <p:nvPr/>
        </p:nvSpPr>
        <p:spPr bwMode="auto">
          <a:xfrm>
            <a:off x="6442891" y="4336436"/>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B1 Scores, Cohort B</a:t>
            </a:r>
          </a:p>
        </p:txBody>
      </p:sp>
      <p:sp>
        <p:nvSpPr>
          <p:cNvPr id="25" name="Rectangle 24">
            <a:extLst>
              <a:ext uri="{FF2B5EF4-FFF2-40B4-BE49-F238E27FC236}">
                <a16:creationId xmlns:a16="http://schemas.microsoft.com/office/drawing/2014/main" id="{6427AFDC-CE4F-4561-EA99-F6F1DBAEFB63}"/>
              </a:ext>
            </a:extLst>
          </p:cNvPr>
          <p:cNvSpPr/>
          <p:nvPr/>
        </p:nvSpPr>
        <p:spPr bwMode="auto">
          <a:xfrm>
            <a:off x="9103771" y="2262315"/>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A2 Scores, Cohort A</a:t>
            </a:r>
          </a:p>
        </p:txBody>
      </p:sp>
      <p:sp>
        <p:nvSpPr>
          <p:cNvPr id="26" name="Rectangle 25">
            <a:extLst>
              <a:ext uri="{FF2B5EF4-FFF2-40B4-BE49-F238E27FC236}">
                <a16:creationId xmlns:a16="http://schemas.microsoft.com/office/drawing/2014/main" id="{229DEB15-882A-6508-CA7F-5F702ACD4E56}"/>
              </a:ext>
            </a:extLst>
          </p:cNvPr>
          <p:cNvSpPr/>
          <p:nvPr/>
        </p:nvSpPr>
        <p:spPr bwMode="auto">
          <a:xfrm>
            <a:off x="9095057" y="4317279"/>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B2 Scores, Cohort B</a:t>
            </a:r>
          </a:p>
        </p:txBody>
      </p:sp>
      <p:sp>
        <p:nvSpPr>
          <p:cNvPr id="27" name="Rectangle 26">
            <a:extLst>
              <a:ext uri="{FF2B5EF4-FFF2-40B4-BE49-F238E27FC236}">
                <a16:creationId xmlns:a16="http://schemas.microsoft.com/office/drawing/2014/main" id="{E7DA7A58-BA3E-CD70-8CD3-8D6B5528F779}"/>
              </a:ext>
            </a:extLst>
          </p:cNvPr>
          <p:cNvSpPr/>
          <p:nvPr/>
        </p:nvSpPr>
        <p:spPr bwMode="auto">
          <a:xfrm>
            <a:off x="6841637" y="4464109"/>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28" name="Arrow: Up-Down 27">
            <a:extLst>
              <a:ext uri="{FF2B5EF4-FFF2-40B4-BE49-F238E27FC236}">
                <a16:creationId xmlns:a16="http://schemas.microsoft.com/office/drawing/2014/main" id="{8F84ABDC-C5BF-0815-1AE7-540FD4428194}"/>
              </a:ext>
            </a:extLst>
          </p:cNvPr>
          <p:cNvSpPr/>
          <p:nvPr/>
        </p:nvSpPr>
        <p:spPr bwMode="auto">
          <a:xfrm rot="16200000">
            <a:off x="7759148" y="1157256"/>
            <a:ext cx="254474" cy="2434770"/>
          </a:xfrm>
          <a:prstGeom prst="upDownArrow">
            <a:avLst/>
          </a:prstGeom>
          <a:solidFill>
            <a:schemeClr val="accent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9" name="Oval 28">
            <a:extLst>
              <a:ext uri="{FF2B5EF4-FFF2-40B4-BE49-F238E27FC236}">
                <a16:creationId xmlns:a16="http://schemas.microsoft.com/office/drawing/2014/main" id="{B0BCE78C-522A-1F74-D598-4A85F0281382}"/>
              </a:ext>
            </a:extLst>
          </p:cNvPr>
          <p:cNvSpPr/>
          <p:nvPr/>
        </p:nvSpPr>
        <p:spPr bwMode="auto">
          <a:xfrm>
            <a:off x="7685309" y="2374640"/>
            <a:ext cx="631089"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T3</a:t>
            </a:r>
          </a:p>
        </p:txBody>
      </p:sp>
      <p:sp>
        <p:nvSpPr>
          <p:cNvPr id="31" name="Title 30">
            <a:extLst>
              <a:ext uri="{FF2B5EF4-FFF2-40B4-BE49-F238E27FC236}">
                <a16:creationId xmlns:a16="http://schemas.microsoft.com/office/drawing/2014/main" id="{65855E69-7DE4-C015-9E5B-CF4FBCD8953A}"/>
              </a:ext>
            </a:extLst>
          </p:cNvPr>
          <p:cNvSpPr>
            <a:spLocks noGrp="1"/>
          </p:cNvSpPr>
          <p:nvPr>
            <p:ph type="title"/>
          </p:nvPr>
        </p:nvSpPr>
        <p:spPr/>
        <p:txBody>
          <a:bodyPr/>
          <a:lstStyle/>
          <a:p>
            <a:r>
              <a:rPr lang="en-US" dirty="0"/>
              <a:t>Crossover Intervention Design</a:t>
            </a:r>
          </a:p>
        </p:txBody>
      </p:sp>
    </p:spTree>
    <p:extLst>
      <p:ext uri="{BB962C8B-B14F-4D97-AF65-F5344CB8AC3E}">
        <p14:creationId xmlns:p14="http://schemas.microsoft.com/office/powerpoint/2010/main" val="29488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64559-450A-92E1-E451-6836F0F8178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89466-A890-6F0F-9DD9-2C7C6A745430}"/>
              </a:ext>
            </a:extLst>
          </p:cNvPr>
          <p:cNvSpPr>
            <a:spLocks noGrp="1"/>
          </p:cNvSpPr>
          <p:nvPr>
            <p:ph idx="1"/>
          </p:nvPr>
        </p:nvSpPr>
        <p:spPr/>
        <p:txBody>
          <a:bodyPr>
            <a:normAutofit fontScale="92500"/>
          </a:bodyPr>
          <a:lstStyle/>
          <a:p>
            <a:r>
              <a:rPr lang="en-US" sz="2400" dirty="0"/>
              <a:t>T1: A1 &gt; B1</a:t>
            </a:r>
          </a:p>
          <a:p>
            <a:pPr lvl="1"/>
            <a:r>
              <a:rPr lang="en-US" sz="2000" dirty="0"/>
              <a:t>Strongest evidence if successful</a:t>
            </a:r>
          </a:p>
          <a:p>
            <a:pPr lvl="2"/>
            <a:r>
              <a:rPr lang="en-US" sz="1800" dirty="0"/>
              <a:t>Cohort A is better at task performance because of training intervention</a:t>
            </a:r>
          </a:p>
          <a:p>
            <a:pPr lvl="1"/>
            <a:r>
              <a:rPr lang="en-US" sz="2000" dirty="0"/>
              <a:t>Weakest for statistical power</a:t>
            </a:r>
          </a:p>
          <a:p>
            <a:pPr lvl="2"/>
            <a:r>
              <a:rPr lang="en-US" sz="1800" dirty="0"/>
              <a:t>“Between-participants” design vulnerable to individual differences, variability due to measurement error</a:t>
            </a:r>
          </a:p>
          <a:p>
            <a:r>
              <a:rPr lang="en-US" sz="2400" dirty="0"/>
              <a:t>T2: B2 &gt; B1</a:t>
            </a:r>
          </a:p>
          <a:p>
            <a:pPr lvl="1"/>
            <a:r>
              <a:rPr lang="en-US" sz="2000" dirty="0"/>
              <a:t>Strongest statistical power</a:t>
            </a:r>
          </a:p>
          <a:p>
            <a:pPr lvl="2"/>
            <a:r>
              <a:rPr lang="en-US" sz="1800" dirty="0"/>
              <a:t>Each student is their own control, pre/post design</a:t>
            </a:r>
          </a:p>
          <a:p>
            <a:pPr lvl="1"/>
            <a:r>
              <a:rPr lang="en-US" sz="2000" dirty="0"/>
              <a:t>Inference that intervention caused improvement is weakened by other possible sources of learning between assessments</a:t>
            </a:r>
          </a:p>
          <a:p>
            <a:r>
              <a:rPr lang="en-US" sz="2400" dirty="0"/>
              <a:t>T3: A1 = A2</a:t>
            </a:r>
          </a:p>
          <a:p>
            <a:pPr lvl="1"/>
            <a:r>
              <a:rPr lang="en-US" sz="2000" dirty="0"/>
              <a:t>Demonstrates retention</a:t>
            </a:r>
          </a:p>
          <a:p>
            <a:pPr lvl="1"/>
            <a:r>
              <a:rPr lang="en-US" sz="2000" dirty="0"/>
              <a:t>Weak statistical test relies on no difference but still useful to document</a:t>
            </a:r>
            <a:endParaRPr lang="en-US" dirty="0"/>
          </a:p>
          <a:p>
            <a:pPr lvl="1"/>
            <a:endParaRPr lang="en-US" dirty="0"/>
          </a:p>
        </p:txBody>
      </p:sp>
      <p:sp>
        <p:nvSpPr>
          <p:cNvPr id="3" name="Title 2">
            <a:extLst>
              <a:ext uri="{FF2B5EF4-FFF2-40B4-BE49-F238E27FC236}">
                <a16:creationId xmlns:a16="http://schemas.microsoft.com/office/drawing/2014/main" id="{0E6D2DAD-0DDD-E121-CE1D-D914E4B27B8A}"/>
              </a:ext>
            </a:extLst>
          </p:cNvPr>
          <p:cNvSpPr>
            <a:spLocks noGrp="1"/>
          </p:cNvSpPr>
          <p:nvPr>
            <p:ph type="title"/>
          </p:nvPr>
        </p:nvSpPr>
        <p:spPr/>
        <p:txBody>
          <a:bodyPr/>
          <a:lstStyle/>
          <a:p>
            <a:r>
              <a:rPr lang="en-US" dirty="0"/>
              <a:t>Contrasts</a:t>
            </a:r>
          </a:p>
        </p:txBody>
      </p:sp>
    </p:spTree>
    <p:extLst>
      <p:ext uri="{BB962C8B-B14F-4D97-AF65-F5344CB8AC3E}">
        <p14:creationId xmlns:p14="http://schemas.microsoft.com/office/powerpoint/2010/main" val="409792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111B2-4292-81AE-C9E0-69B4A9B7F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637BB-878D-EA5A-4756-A9B8DF2DE16B}"/>
              </a:ext>
            </a:extLst>
          </p:cNvPr>
          <p:cNvSpPr>
            <a:spLocks noGrp="1"/>
          </p:cNvSpPr>
          <p:nvPr>
            <p:ph type="title"/>
          </p:nvPr>
        </p:nvSpPr>
        <p:spPr/>
        <p:txBody>
          <a:bodyPr/>
          <a:lstStyle/>
          <a:p>
            <a:r>
              <a:rPr lang="en-US" dirty="0"/>
              <a:t>Intervention research</a:t>
            </a:r>
          </a:p>
        </p:txBody>
      </p:sp>
      <p:sp>
        <p:nvSpPr>
          <p:cNvPr id="3" name="Content Placeholder 2">
            <a:extLst>
              <a:ext uri="{FF2B5EF4-FFF2-40B4-BE49-F238E27FC236}">
                <a16:creationId xmlns:a16="http://schemas.microsoft.com/office/drawing/2014/main" id="{46ECB5BE-424B-C7F5-71A1-9121097F2A88}"/>
              </a:ext>
            </a:extLst>
          </p:cNvPr>
          <p:cNvSpPr>
            <a:spLocks noGrp="1"/>
          </p:cNvSpPr>
          <p:nvPr>
            <p:ph idx="1"/>
          </p:nvPr>
        </p:nvSpPr>
        <p:spPr/>
        <p:txBody>
          <a:bodyPr/>
          <a:lstStyle/>
          <a:p>
            <a:r>
              <a:rPr lang="en-US" dirty="0"/>
              <a:t>Give an example of a research study not included in the chapter for which it would be unethical to include a placebo/control group.</a:t>
            </a:r>
          </a:p>
          <a:p>
            <a:endParaRPr lang="en-US" dirty="0"/>
          </a:p>
          <a:p>
            <a:r>
              <a:rPr lang="en-US" dirty="0"/>
              <a:t>Why are rules requiring reporting of conflict of interest important for ensuring accurate and fair scientific processes and reports?</a:t>
            </a:r>
          </a:p>
        </p:txBody>
      </p:sp>
    </p:spTree>
    <p:extLst>
      <p:ext uri="{BB962C8B-B14F-4D97-AF65-F5344CB8AC3E}">
        <p14:creationId xmlns:p14="http://schemas.microsoft.com/office/powerpoint/2010/main" val="305495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Field experiment</a:t>
            </a:r>
          </a:p>
        </p:txBody>
      </p:sp>
      <p:sp>
        <p:nvSpPr>
          <p:cNvPr id="11267" name="Rectangle 3"/>
          <p:cNvSpPr>
            <a:spLocks noGrp="1" noChangeArrowheads="1"/>
          </p:cNvSpPr>
          <p:nvPr>
            <p:ph type="body" idx="1"/>
          </p:nvPr>
        </p:nvSpPr>
        <p:spPr/>
        <p:txBody>
          <a:bodyPr>
            <a:normAutofit fontScale="92500"/>
          </a:bodyPr>
          <a:lstStyle/>
          <a:p>
            <a:pPr>
              <a:lnSpc>
                <a:spcPct val="90000"/>
              </a:lnSpc>
            </a:pPr>
            <a:r>
              <a:rPr lang="en-US" dirty="0"/>
              <a:t>Cunningham (1989) trained several colleges students to approach opposite-sex bar patrons at random, delivering one of several different kinds of conversation-starters (“lines”).  The positivity of each patron’s response to the line was surreptitiously measured.  </a:t>
            </a:r>
          </a:p>
          <a:p>
            <a:pPr>
              <a:lnSpc>
                <a:spcPct val="90000"/>
              </a:lnSpc>
            </a:pPr>
            <a:r>
              <a:rPr lang="en-US" dirty="0"/>
              <a:t>Cunningham discovered that women were much more sensitive to the kind of line an opposite-sex person delivered than were men.  Women responded more positively too lines that were either self-disclosing or ordinary, like a simple “Hi,” than they did to a flippantly delivered line such as “You remind me of someone I used to date” or “Bet I can </a:t>
            </a:r>
            <a:r>
              <a:rPr lang="en-US" dirty="0" err="1"/>
              <a:t>outdrink</a:t>
            </a:r>
            <a:r>
              <a:rPr lang="en-US" dirty="0"/>
              <a:t> you.”</a:t>
            </a:r>
          </a:p>
          <a:p>
            <a:pPr>
              <a:lnSpc>
                <a:spcPct val="90000"/>
              </a:lnSpc>
            </a:pPr>
            <a:r>
              <a:rPr lang="en-US" dirty="0"/>
              <a:t>Men, however, did not appear to care which kind of conversational gambit a woman used; they responded equally positively to all three.</a:t>
            </a:r>
          </a:p>
          <a:p>
            <a:pPr>
              <a:lnSpc>
                <a:spcPct val="90000"/>
              </a:lnSpc>
            </a:pPr>
            <a:endParaRPr lang="en-US" dirty="0"/>
          </a:p>
        </p:txBody>
      </p:sp>
    </p:spTree>
    <p:extLst>
      <p:ext uri="{BB962C8B-B14F-4D97-AF65-F5344CB8AC3E}">
        <p14:creationId xmlns:p14="http://schemas.microsoft.com/office/powerpoint/2010/main" val="71589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00861A-823E-E2AD-211D-483F6371C96D}"/>
              </a:ext>
            </a:extLst>
          </p:cNvPr>
          <p:cNvSpPr>
            <a:spLocks noGrp="1"/>
          </p:cNvSpPr>
          <p:nvPr>
            <p:ph type="title"/>
          </p:nvPr>
        </p:nvSpPr>
        <p:spPr/>
        <p:txBody>
          <a:bodyPr/>
          <a:lstStyle/>
          <a:p>
            <a:endParaRPr lang="en-US"/>
          </a:p>
        </p:txBody>
      </p:sp>
      <p:pic>
        <p:nvPicPr>
          <p:cNvPr id="16" name="Content Placeholder 15">
            <a:extLst>
              <a:ext uri="{FF2B5EF4-FFF2-40B4-BE49-F238E27FC236}">
                <a16:creationId xmlns:a16="http://schemas.microsoft.com/office/drawing/2014/main" id="{7A049B40-A642-14FF-1116-8FF145D444D4}"/>
              </a:ext>
            </a:extLst>
          </p:cNvPr>
          <p:cNvPicPr>
            <a:picLocks noGrp="1" noChangeAspect="1"/>
          </p:cNvPicPr>
          <p:nvPr>
            <p:ph sz="half" idx="2"/>
          </p:nvPr>
        </p:nvPicPr>
        <p:blipFill>
          <a:blip r:embed="rId2"/>
          <a:stretch>
            <a:fillRect/>
          </a:stretch>
        </p:blipFill>
        <p:spPr>
          <a:xfrm>
            <a:off x="6231839" y="2014594"/>
            <a:ext cx="4939081" cy="3876670"/>
          </a:xfrm>
        </p:spPr>
      </p:pic>
      <p:pic>
        <p:nvPicPr>
          <p:cNvPr id="20" name="Content Placeholder 19">
            <a:extLst>
              <a:ext uri="{FF2B5EF4-FFF2-40B4-BE49-F238E27FC236}">
                <a16:creationId xmlns:a16="http://schemas.microsoft.com/office/drawing/2014/main" id="{27CE323B-DDB9-88D4-DAE3-5B00A34B2DDB}"/>
              </a:ext>
            </a:extLst>
          </p:cNvPr>
          <p:cNvPicPr>
            <a:picLocks noGrp="1" noChangeAspect="1"/>
          </p:cNvPicPr>
          <p:nvPr>
            <p:ph sz="half" idx="1"/>
          </p:nvPr>
        </p:nvPicPr>
        <p:blipFill>
          <a:blip r:embed="rId3"/>
          <a:stretch>
            <a:fillRect/>
          </a:stretch>
        </p:blipFill>
        <p:spPr>
          <a:xfrm>
            <a:off x="838200" y="2014594"/>
            <a:ext cx="5121962" cy="2511866"/>
          </a:xfrm>
        </p:spPr>
      </p:pic>
      <p:pic>
        <p:nvPicPr>
          <p:cNvPr id="22" name="Picture 21">
            <a:extLst>
              <a:ext uri="{FF2B5EF4-FFF2-40B4-BE49-F238E27FC236}">
                <a16:creationId xmlns:a16="http://schemas.microsoft.com/office/drawing/2014/main" id="{ABDA710A-FC76-2C63-B6ED-A16A51D9FE3E}"/>
              </a:ext>
            </a:extLst>
          </p:cNvPr>
          <p:cNvPicPr>
            <a:picLocks noChangeAspect="1"/>
          </p:cNvPicPr>
          <p:nvPr/>
        </p:nvPicPr>
        <p:blipFill>
          <a:blip r:embed="rId4"/>
          <a:stretch>
            <a:fillRect/>
          </a:stretch>
        </p:blipFill>
        <p:spPr>
          <a:xfrm>
            <a:off x="838200" y="4742497"/>
            <a:ext cx="4969386" cy="1148767"/>
          </a:xfrm>
          <a:prstGeom prst="rect">
            <a:avLst/>
          </a:prstGeom>
        </p:spPr>
      </p:pic>
    </p:spTree>
    <p:extLst>
      <p:ext uri="{BB962C8B-B14F-4D97-AF65-F5344CB8AC3E}">
        <p14:creationId xmlns:p14="http://schemas.microsoft.com/office/powerpoint/2010/main" val="3000547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904</Words>
  <Application>Microsoft Office PowerPoint</Application>
  <PresentationFormat>Widescreen</PresentationFormat>
  <Paragraphs>108</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205, Feb 26, Class 23</vt:lpstr>
      <vt:lpstr>Quasi-Experimental Research Methods</vt:lpstr>
      <vt:lpstr>Training intervention with Military personnel</vt:lpstr>
      <vt:lpstr>Philosophical Ethical Challenges</vt:lpstr>
      <vt:lpstr>Crossover Intervention Design</vt:lpstr>
      <vt:lpstr>Contrasts</vt:lpstr>
      <vt:lpstr>Intervention research</vt:lpstr>
      <vt:lpstr>Field experiment</vt:lpstr>
      <vt:lpstr>PowerPoint Presentation</vt:lpstr>
      <vt:lpstr>PowerPoint Presentation</vt:lpstr>
      <vt:lpstr>PowerPoint Presentation</vt:lpstr>
      <vt:lpstr>Field Research Procedures</vt:lpstr>
      <vt:lpstr>Internal/External Validity</vt:lpstr>
      <vt:lpstr>PowerPoint Presentation</vt:lpstr>
      <vt:lpstr>PowerPoint Presentation</vt:lpstr>
      <vt:lpstr>Field Research Summary </vt:lpstr>
      <vt:lpstr>For Wed Feb 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9, Class 21</dc:title>
  <dc:creator>Paul Reber</dc:creator>
  <cp:lastModifiedBy>Paul Reber</cp:lastModifiedBy>
  <cp:revision>10</cp:revision>
  <cp:lastPrinted>2022-11-09T19:04:50Z</cp:lastPrinted>
  <dcterms:created xsi:type="dcterms:W3CDTF">2022-11-07T18:42:32Z</dcterms:created>
  <dcterms:modified xsi:type="dcterms:W3CDTF">2024-02-25T22:54:15Z</dcterms:modified>
</cp:coreProperties>
</file>