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65" r:id="rId8"/>
    <p:sldId id="264" r:id="rId9"/>
    <p:sldId id="266" r:id="rId10"/>
    <p:sldId id="268" r:id="rId11"/>
    <p:sldId id="269" r:id="rId12"/>
    <p:sldId id="262" r:id="rId13"/>
    <p:sldId id="258" r:id="rId14"/>
    <p:sldId id="267" r:id="rId15"/>
    <p:sldId id="270" r:id="rId16"/>
    <p:sldId id="271" r:id="rId17"/>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2E51-F05B-5960-0F11-21EC404CF3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7FED54-F6A8-DFFE-421A-E70161077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234FF4-93B6-4A20-C59B-D8387AD8F295}"/>
              </a:ext>
            </a:extLst>
          </p:cNvPr>
          <p:cNvSpPr>
            <a:spLocks noGrp="1"/>
          </p:cNvSpPr>
          <p:nvPr>
            <p:ph type="dt" sz="half" idx="10"/>
          </p:nvPr>
        </p:nvSpPr>
        <p:spPr/>
        <p:txBody>
          <a:bodyPr/>
          <a:lstStyle/>
          <a:p>
            <a:fld id="{31263E99-B727-4AB5-A57C-5856466DE028}" type="datetimeFigureOut">
              <a:rPr lang="en-US" smtClean="0"/>
              <a:t>1/26/2024</a:t>
            </a:fld>
            <a:endParaRPr lang="en-US"/>
          </a:p>
        </p:txBody>
      </p:sp>
      <p:sp>
        <p:nvSpPr>
          <p:cNvPr id="5" name="Footer Placeholder 4">
            <a:extLst>
              <a:ext uri="{FF2B5EF4-FFF2-40B4-BE49-F238E27FC236}">
                <a16:creationId xmlns:a16="http://schemas.microsoft.com/office/drawing/2014/main" id="{B2E6CD25-28BD-2759-A7A8-CED5831F0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C2A38-64F0-5839-3A6A-00ABCE750BE7}"/>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252528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5D0C9-3160-22A9-9376-750BB6598B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C15EB0-064B-9BEA-D25D-54D89CEBA5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4123E-0961-26F2-F05E-7D5AB34F791F}"/>
              </a:ext>
            </a:extLst>
          </p:cNvPr>
          <p:cNvSpPr>
            <a:spLocks noGrp="1"/>
          </p:cNvSpPr>
          <p:nvPr>
            <p:ph type="dt" sz="half" idx="10"/>
          </p:nvPr>
        </p:nvSpPr>
        <p:spPr/>
        <p:txBody>
          <a:bodyPr/>
          <a:lstStyle/>
          <a:p>
            <a:fld id="{31263E99-B727-4AB5-A57C-5856466DE028}" type="datetimeFigureOut">
              <a:rPr lang="en-US" smtClean="0"/>
              <a:t>1/26/2024</a:t>
            </a:fld>
            <a:endParaRPr lang="en-US"/>
          </a:p>
        </p:txBody>
      </p:sp>
      <p:sp>
        <p:nvSpPr>
          <p:cNvPr id="5" name="Footer Placeholder 4">
            <a:extLst>
              <a:ext uri="{FF2B5EF4-FFF2-40B4-BE49-F238E27FC236}">
                <a16:creationId xmlns:a16="http://schemas.microsoft.com/office/drawing/2014/main" id="{5A4A5F3F-80F6-28E5-7266-A1F7A47F7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FBBA6-AB80-786E-2ECD-9473676F2D96}"/>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3919123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47729C-DB9A-2FB3-3BA1-D8FD03FB4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4854D9-67BA-A209-A2D2-964E48FED9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E732F-3264-81E6-B4D1-199360085AF2}"/>
              </a:ext>
            </a:extLst>
          </p:cNvPr>
          <p:cNvSpPr>
            <a:spLocks noGrp="1"/>
          </p:cNvSpPr>
          <p:nvPr>
            <p:ph type="dt" sz="half" idx="10"/>
          </p:nvPr>
        </p:nvSpPr>
        <p:spPr/>
        <p:txBody>
          <a:bodyPr/>
          <a:lstStyle/>
          <a:p>
            <a:fld id="{31263E99-B727-4AB5-A57C-5856466DE028}" type="datetimeFigureOut">
              <a:rPr lang="en-US" smtClean="0"/>
              <a:t>1/26/2024</a:t>
            </a:fld>
            <a:endParaRPr lang="en-US"/>
          </a:p>
        </p:txBody>
      </p:sp>
      <p:sp>
        <p:nvSpPr>
          <p:cNvPr id="5" name="Footer Placeholder 4">
            <a:extLst>
              <a:ext uri="{FF2B5EF4-FFF2-40B4-BE49-F238E27FC236}">
                <a16:creationId xmlns:a16="http://schemas.microsoft.com/office/drawing/2014/main" id="{5D59D9D6-AC82-1D2B-518C-713FE8854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59EBC-A081-0F37-138C-6CB738244111}"/>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127146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7D3F-FD7F-BBE5-A0ED-D59B6F789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29EEF2-4795-0AA5-6FC8-0910AF2F52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BE47BF-938F-FAB0-D85B-C9A292C3334B}"/>
              </a:ext>
            </a:extLst>
          </p:cNvPr>
          <p:cNvSpPr>
            <a:spLocks noGrp="1"/>
          </p:cNvSpPr>
          <p:nvPr>
            <p:ph type="dt" sz="half" idx="10"/>
          </p:nvPr>
        </p:nvSpPr>
        <p:spPr/>
        <p:txBody>
          <a:bodyPr/>
          <a:lstStyle/>
          <a:p>
            <a:fld id="{31263E99-B727-4AB5-A57C-5856466DE028}" type="datetimeFigureOut">
              <a:rPr lang="en-US" smtClean="0"/>
              <a:t>1/26/2024</a:t>
            </a:fld>
            <a:endParaRPr lang="en-US"/>
          </a:p>
        </p:txBody>
      </p:sp>
      <p:sp>
        <p:nvSpPr>
          <p:cNvPr id="5" name="Footer Placeholder 4">
            <a:extLst>
              <a:ext uri="{FF2B5EF4-FFF2-40B4-BE49-F238E27FC236}">
                <a16:creationId xmlns:a16="http://schemas.microsoft.com/office/drawing/2014/main" id="{8C8E8313-DECC-4FFC-E6CD-12A53ACE8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16842-9AF2-2C89-7E47-13284B87D001}"/>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169225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76B4-EA6E-9196-7E29-6A902EDDBE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98E1F1-745A-9418-0881-9C7463354C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F247FC-5B5F-8043-899B-AC0C08675C4E}"/>
              </a:ext>
            </a:extLst>
          </p:cNvPr>
          <p:cNvSpPr>
            <a:spLocks noGrp="1"/>
          </p:cNvSpPr>
          <p:nvPr>
            <p:ph type="dt" sz="half" idx="10"/>
          </p:nvPr>
        </p:nvSpPr>
        <p:spPr/>
        <p:txBody>
          <a:bodyPr/>
          <a:lstStyle/>
          <a:p>
            <a:fld id="{31263E99-B727-4AB5-A57C-5856466DE028}" type="datetimeFigureOut">
              <a:rPr lang="en-US" smtClean="0"/>
              <a:t>1/26/2024</a:t>
            </a:fld>
            <a:endParaRPr lang="en-US"/>
          </a:p>
        </p:txBody>
      </p:sp>
      <p:sp>
        <p:nvSpPr>
          <p:cNvPr id="5" name="Footer Placeholder 4">
            <a:extLst>
              <a:ext uri="{FF2B5EF4-FFF2-40B4-BE49-F238E27FC236}">
                <a16:creationId xmlns:a16="http://schemas.microsoft.com/office/drawing/2014/main" id="{4AD8F9CC-D47A-1044-505C-52B768497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BB174-11C0-FBC0-EF62-DF3D012B3353}"/>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268646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813B-3404-C09F-0ABD-9F1541D408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5310DE-8B24-13AA-342D-A7ACCB5EE5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B3C2E4-DF0A-11B2-20DE-536CBB5257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64AAD0-31F7-B606-83C0-69C346CCD4D1}"/>
              </a:ext>
            </a:extLst>
          </p:cNvPr>
          <p:cNvSpPr>
            <a:spLocks noGrp="1"/>
          </p:cNvSpPr>
          <p:nvPr>
            <p:ph type="dt" sz="half" idx="10"/>
          </p:nvPr>
        </p:nvSpPr>
        <p:spPr/>
        <p:txBody>
          <a:bodyPr/>
          <a:lstStyle/>
          <a:p>
            <a:fld id="{31263E99-B727-4AB5-A57C-5856466DE028}" type="datetimeFigureOut">
              <a:rPr lang="en-US" smtClean="0"/>
              <a:t>1/26/2024</a:t>
            </a:fld>
            <a:endParaRPr lang="en-US"/>
          </a:p>
        </p:txBody>
      </p:sp>
      <p:sp>
        <p:nvSpPr>
          <p:cNvPr id="6" name="Footer Placeholder 5">
            <a:extLst>
              <a:ext uri="{FF2B5EF4-FFF2-40B4-BE49-F238E27FC236}">
                <a16:creationId xmlns:a16="http://schemas.microsoft.com/office/drawing/2014/main" id="{F1ED683C-4158-9675-C8E3-5C28C9F96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9698A9-804F-130D-D880-3ECA1D71011B}"/>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703909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F9DD-6292-3450-EAC0-E164CB0C3D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51EAB3-FC97-1D98-A20B-5C7EE1DADA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167B39-BE51-CF53-97C3-24F4CAE57F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416E3B-975C-F877-8FEB-E13BA504FE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6CD29E-F271-792C-F841-4781FB15AE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5AB11C-3A8C-7B91-FD71-90EC819D8CE6}"/>
              </a:ext>
            </a:extLst>
          </p:cNvPr>
          <p:cNvSpPr>
            <a:spLocks noGrp="1"/>
          </p:cNvSpPr>
          <p:nvPr>
            <p:ph type="dt" sz="half" idx="10"/>
          </p:nvPr>
        </p:nvSpPr>
        <p:spPr/>
        <p:txBody>
          <a:bodyPr/>
          <a:lstStyle/>
          <a:p>
            <a:fld id="{31263E99-B727-4AB5-A57C-5856466DE028}" type="datetimeFigureOut">
              <a:rPr lang="en-US" smtClean="0"/>
              <a:t>1/26/2024</a:t>
            </a:fld>
            <a:endParaRPr lang="en-US"/>
          </a:p>
        </p:txBody>
      </p:sp>
      <p:sp>
        <p:nvSpPr>
          <p:cNvPr id="8" name="Footer Placeholder 7">
            <a:extLst>
              <a:ext uri="{FF2B5EF4-FFF2-40B4-BE49-F238E27FC236}">
                <a16:creationId xmlns:a16="http://schemas.microsoft.com/office/drawing/2014/main" id="{06E7BE75-676E-5885-D016-425FE282EB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57E4B4-AAF9-42D0-874F-C98CB8CB76B0}"/>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1715172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26A5-5368-AFEB-496A-730DAD066E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881E1B-2B9C-C2B9-7DD5-BC9EB6EB8BFD}"/>
              </a:ext>
            </a:extLst>
          </p:cNvPr>
          <p:cNvSpPr>
            <a:spLocks noGrp="1"/>
          </p:cNvSpPr>
          <p:nvPr>
            <p:ph type="dt" sz="half" idx="10"/>
          </p:nvPr>
        </p:nvSpPr>
        <p:spPr/>
        <p:txBody>
          <a:bodyPr/>
          <a:lstStyle/>
          <a:p>
            <a:fld id="{31263E99-B727-4AB5-A57C-5856466DE028}" type="datetimeFigureOut">
              <a:rPr lang="en-US" smtClean="0"/>
              <a:t>1/26/2024</a:t>
            </a:fld>
            <a:endParaRPr lang="en-US"/>
          </a:p>
        </p:txBody>
      </p:sp>
      <p:sp>
        <p:nvSpPr>
          <p:cNvPr id="4" name="Footer Placeholder 3">
            <a:extLst>
              <a:ext uri="{FF2B5EF4-FFF2-40B4-BE49-F238E27FC236}">
                <a16:creationId xmlns:a16="http://schemas.microsoft.com/office/drawing/2014/main" id="{4C3BD2B5-2A1C-B28C-8367-444CDC76CE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9DF7BF-CB0F-7C41-50BC-4944EA69FA60}"/>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197385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896D9F-F50B-CF1F-613B-D5A5D9DE29EA}"/>
              </a:ext>
            </a:extLst>
          </p:cNvPr>
          <p:cNvSpPr>
            <a:spLocks noGrp="1"/>
          </p:cNvSpPr>
          <p:nvPr>
            <p:ph type="dt" sz="half" idx="10"/>
          </p:nvPr>
        </p:nvSpPr>
        <p:spPr/>
        <p:txBody>
          <a:bodyPr/>
          <a:lstStyle/>
          <a:p>
            <a:fld id="{31263E99-B727-4AB5-A57C-5856466DE028}" type="datetimeFigureOut">
              <a:rPr lang="en-US" smtClean="0"/>
              <a:t>1/26/2024</a:t>
            </a:fld>
            <a:endParaRPr lang="en-US"/>
          </a:p>
        </p:txBody>
      </p:sp>
      <p:sp>
        <p:nvSpPr>
          <p:cNvPr id="3" name="Footer Placeholder 2">
            <a:extLst>
              <a:ext uri="{FF2B5EF4-FFF2-40B4-BE49-F238E27FC236}">
                <a16:creationId xmlns:a16="http://schemas.microsoft.com/office/drawing/2014/main" id="{918F7C5E-CBAB-41BC-EF1B-FC451A4064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6D81B8-2CC9-5E14-00EE-BE8C9C1CA5C7}"/>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284353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2157-D421-06C0-9BA7-F54173134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3DEB16-DF26-EAF7-046C-991366C67C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491614-6C41-C258-9BB2-736EF9831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8D7E46-CD95-5B51-9BDB-FCDF721ED7E8}"/>
              </a:ext>
            </a:extLst>
          </p:cNvPr>
          <p:cNvSpPr>
            <a:spLocks noGrp="1"/>
          </p:cNvSpPr>
          <p:nvPr>
            <p:ph type="dt" sz="half" idx="10"/>
          </p:nvPr>
        </p:nvSpPr>
        <p:spPr/>
        <p:txBody>
          <a:bodyPr/>
          <a:lstStyle/>
          <a:p>
            <a:fld id="{31263E99-B727-4AB5-A57C-5856466DE028}" type="datetimeFigureOut">
              <a:rPr lang="en-US" smtClean="0"/>
              <a:t>1/26/2024</a:t>
            </a:fld>
            <a:endParaRPr lang="en-US"/>
          </a:p>
        </p:txBody>
      </p:sp>
      <p:sp>
        <p:nvSpPr>
          <p:cNvPr id="6" name="Footer Placeholder 5">
            <a:extLst>
              <a:ext uri="{FF2B5EF4-FFF2-40B4-BE49-F238E27FC236}">
                <a16:creationId xmlns:a16="http://schemas.microsoft.com/office/drawing/2014/main" id="{DAFE3104-AB04-9E36-A9D5-27C457E700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1B14D4-EAD2-95D9-FE15-5A48FC2C6F45}"/>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3816742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562B5-2B36-A498-884E-C7E4D1D76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3F29C7-9BC4-058B-D48D-F95C12096C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768562-A951-2350-E314-2680C4DDB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866DFD-9021-4245-D87B-9CC3B98C16D7}"/>
              </a:ext>
            </a:extLst>
          </p:cNvPr>
          <p:cNvSpPr>
            <a:spLocks noGrp="1"/>
          </p:cNvSpPr>
          <p:nvPr>
            <p:ph type="dt" sz="half" idx="10"/>
          </p:nvPr>
        </p:nvSpPr>
        <p:spPr/>
        <p:txBody>
          <a:bodyPr/>
          <a:lstStyle/>
          <a:p>
            <a:fld id="{31263E99-B727-4AB5-A57C-5856466DE028}" type="datetimeFigureOut">
              <a:rPr lang="en-US" smtClean="0"/>
              <a:t>1/26/2024</a:t>
            </a:fld>
            <a:endParaRPr lang="en-US"/>
          </a:p>
        </p:txBody>
      </p:sp>
      <p:sp>
        <p:nvSpPr>
          <p:cNvPr id="6" name="Footer Placeholder 5">
            <a:extLst>
              <a:ext uri="{FF2B5EF4-FFF2-40B4-BE49-F238E27FC236}">
                <a16:creationId xmlns:a16="http://schemas.microsoft.com/office/drawing/2014/main" id="{D8EDB002-76E4-EFC4-4D64-5CA5F3F0A3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1E8D3-142F-9EEA-B75B-11737F70B618}"/>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377465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A36D8A-BEA1-5154-40A7-AB4BD681B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7F7FCC-128B-9CE5-4C7C-60F6F2C3F0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CA1248-0A06-41FF-0603-038F43BA6B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263E99-B727-4AB5-A57C-5856466DE028}" type="datetimeFigureOut">
              <a:rPr lang="en-US" smtClean="0"/>
              <a:t>1/26/2024</a:t>
            </a:fld>
            <a:endParaRPr lang="en-US"/>
          </a:p>
        </p:txBody>
      </p:sp>
      <p:sp>
        <p:nvSpPr>
          <p:cNvPr id="5" name="Footer Placeholder 4">
            <a:extLst>
              <a:ext uri="{FF2B5EF4-FFF2-40B4-BE49-F238E27FC236}">
                <a16:creationId xmlns:a16="http://schemas.microsoft.com/office/drawing/2014/main" id="{DE9E3E0C-5B6B-33D1-157D-1084FA509E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D95E0-4624-00AF-10CD-B81F36EA8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79B89-897D-4C93-BAF1-1B27D9108CFA}" type="slidenum">
              <a:rPr lang="en-US" smtClean="0"/>
              <a:t>‹#›</a:t>
            </a:fld>
            <a:endParaRPr lang="en-US"/>
          </a:p>
        </p:txBody>
      </p:sp>
    </p:spTree>
    <p:extLst>
      <p:ext uri="{BB962C8B-B14F-4D97-AF65-F5344CB8AC3E}">
        <p14:creationId xmlns:p14="http://schemas.microsoft.com/office/powerpoint/2010/main" val="1283857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C8E4B6-1E07-610D-BAC3-216CC574E05A}"/>
              </a:ext>
            </a:extLst>
          </p:cNvPr>
          <p:cNvSpPr>
            <a:spLocks noGrp="1"/>
          </p:cNvSpPr>
          <p:nvPr>
            <p:ph type="title"/>
          </p:nvPr>
        </p:nvSpPr>
        <p:spPr/>
        <p:txBody>
          <a:bodyPr/>
          <a:lstStyle/>
          <a:p>
            <a:r>
              <a:rPr lang="en-US" dirty="0"/>
              <a:t>205 Oct 24, Class 15</a:t>
            </a:r>
          </a:p>
        </p:txBody>
      </p:sp>
      <p:sp>
        <p:nvSpPr>
          <p:cNvPr id="5" name="Content Placeholder 4">
            <a:extLst>
              <a:ext uri="{FF2B5EF4-FFF2-40B4-BE49-F238E27FC236}">
                <a16:creationId xmlns:a16="http://schemas.microsoft.com/office/drawing/2014/main" id="{3C44AD2F-4D0B-98A7-C733-660E8945A587}"/>
              </a:ext>
            </a:extLst>
          </p:cNvPr>
          <p:cNvSpPr>
            <a:spLocks noGrp="1"/>
          </p:cNvSpPr>
          <p:nvPr>
            <p:ph idx="1"/>
          </p:nvPr>
        </p:nvSpPr>
        <p:spPr/>
        <p:txBody>
          <a:bodyPr/>
          <a:lstStyle/>
          <a:p>
            <a:r>
              <a:rPr lang="en-US" dirty="0"/>
              <a:t>Experiment 2, ANOVA</a:t>
            </a:r>
          </a:p>
          <a:p>
            <a:pPr lvl="1"/>
            <a:r>
              <a:rPr lang="en-US" dirty="0"/>
              <a:t>Running and reporting analysis</a:t>
            </a:r>
          </a:p>
          <a:p>
            <a:pPr lvl="1"/>
            <a:r>
              <a:rPr lang="en-US" dirty="0"/>
              <a:t>Making a 2x2 figure</a:t>
            </a:r>
          </a:p>
          <a:p>
            <a:endParaRPr lang="en-US" dirty="0"/>
          </a:p>
          <a:p>
            <a:r>
              <a:rPr lang="en-US" dirty="0"/>
              <a:t>Effect sizes in analysis</a:t>
            </a:r>
          </a:p>
          <a:p>
            <a:pPr lvl="1"/>
            <a:r>
              <a:rPr lang="en-US" dirty="0"/>
              <a:t>Power analysis</a:t>
            </a:r>
          </a:p>
          <a:p>
            <a:pPr lvl="1"/>
            <a:r>
              <a:rPr lang="en-US" dirty="0"/>
              <a:t>Replicability of research</a:t>
            </a:r>
          </a:p>
        </p:txBody>
      </p:sp>
    </p:spTree>
    <p:extLst>
      <p:ext uri="{BB962C8B-B14F-4D97-AF65-F5344CB8AC3E}">
        <p14:creationId xmlns:p14="http://schemas.microsoft.com/office/powerpoint/2010/main" val="3425011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47EE-9FEC-A145-9FC9-82F765623464}"/>
              </a:ext>
            </a:extLst>
          </p:cNvPr>
          <p:cNvSpPr>
            <a:spLocks noGrp="1"/>
          </p:cNvSpPr>
          <p:nvPr>
            <p:ph type="title"/>
          </p:nvPr>
        </p:nvSpPr>
        <p:spPr/>
        <p:txBody>
          <a:bodyPr/>
          <a:lstStyle/>
          <a:p>
            <a:r>
              <a:rPr lang="en-US" dirty="0"/>
              <a:t>Sensitivity</a:t>
            </a:r>
          </a:p>
        </p:txBody>
      </p:sp>
      <p:sp>
        <p:nvSpPr>
          <p:cNvPr id="3" name="Content Placeholder 2">
            <a:extLst>
              <a:ext uri="{FF2B5EF4-FFF2-40B4-BE49-F238E27FC236}">
                <a16:creationId xmlns:a16="http://schemas.microsoft.com/office/drawing/2014/main" id="{67312692-2BDF-5D19-2082-11AA2508B559}"/>
              </a:ext>
            </a:extLst>
          </p:cNvPr>
          <p:cNvSpPr>
            <a:spLocks noGrp="1"/>
          </p:cNvSpPr>
          <p:nvPr>
            <p:ph idx="1"/>
          </p:nvPr>
        </p:nvSpPr>
        <p:spPr/>
        <p:txBody>
          <a:bodyPr/>
          <a:lstStyle/>
          <a:p>
            <a:r>
              <a:rPr lang="en-US" dirty="0"/>
              <a:t>Under-powered studies</a:t>
            </a:r>
          </a:p>
          <a:p>
            <a:pPr lvl="1"/>
            <a:r>
              <a:rPr lang="en-US" dirty="0"/>
              <a:t>Might still work</a:t>
            </a:r>
          </a:p>
          <a:p>
            <a:pPr lvl="1"/>
            <a:r>
              <a:rPr lang="en-US" dirty="0"/>
              <a:t>“Marginal” effects: .05 &lt; p &lt; .10</a:t>
            </a:r>
          </a:p>
          <a:p>
            <a:pPr lvl="2"/>
            <a:r>
              <a:rPr lang="en-US" dirty="0"/>
              <a:t>One-tailed test would work</a:t>
            </a:r>
          </a:p>
          <a:p>
            <a:pPr lvl="1"/>
            <a:r>
              <a:rPr lang="en-US" dirty="0"/>
              <a:t>Type 2 effects</a:t>
            </a:r>
          </a:p>
          <a:p>
            <a:pPr lvl="1"/>
            <a:endParaRPr lang="en-US" dirty="0"/>
          </a:p>
          <a:p>
            <a:r>
              <a:rPr lang="en-US" dirty="0"/>
              <a:t>“Over-powered” studies</a:t>
            </a:r>
          </a:p>
          <a:p>
            <a:pPr lvl="1"/>
            <a:r>
              <a:rPr lang="en-US" dirty="0"/>
              <a:t>Not actually possible</a:t>
            </a:r>
          </a:p>
          <a:p>
            <a:pPr lvl="1"/>
            <a:r>
              <a:rPr lang="en-US" dirty="0"/>
              <a:t>Large n’s can produce tiny reliable effects</a:t>
            </a:r>
          </a:p>
          <a:p>
            <a:pPr lvl="2"/>
            <a:r>
              <a:rPr lang="en-US" dirty="0"/>
              <a:t>Just look at the effect size when interpreting results</a:t>
            </a:r>
          </a:p>
        </p:txBody>
      </p:sp>
    </p:spTree>
    <p:extLst>
      <p:ext uri="{BB962C8B-B14F-4D97-AF65-F5344CB8AC3E}">
        <p14:creationId xmlns:p14="http://schemas.microsoft.com/office/powerpoint/2010/main" val="2505116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31BB-7DF4-5301-047E-48201820672B}"/>
              </a:ext>
            </a:extLst>
          </p:cNvPr>
          <p:cNvSpPr>
            <a:spLocks noGrp="1"/>
          </p:cNvSpPr>
          <p:nvPr>
            <p:ph type="title"/>
          </p:nvPr>
        </p:nvSpPr>
        <p:spPr/>
        <p:txBody>
          <a:bodyPr/>
          <a:lstStyle/>
          <a:p>
            <a:r>
              <a:rPr lang="en-US" dirty="0"/>
              <a:t>Open Practices</a:t>
            </a:r>
          </a:p>
        </p:txBody>
      </p:sp>
      <p:sp>
        <p:nvSpPr>
          <p:cNvPr id="3" name="Content Placeholder 2">
            <a:extLst>
              <a:ext uri="{FF2B5EF4-FFF2-40B4-BE49-F238E27FC236}">
                <a16:creationId xmlns:a16="http://schemas.microsoft.com/office/drawing/2014/main" id="{4F9040E0-A882-B47E-3630-39B04C9CB19E}"/>
              </a:ext>
            </a:extLst>
          </p:cNvPr>
          <p:cNvSpPr>
            <a:spLocks noGrp="1"/>
          </p:cNvSpPr>
          <p:nvPr>
            <p:ph idx="1"/>
          </p:nvPr>
        </p:nvSpPr>
        <p:spPr/>
        <p:txBody>
          <a:bodyPr/>
          <a:lstStyle/>
          <a:p>
            <a:r>
              <a:rPr lang="en-US" dirty="0"/>
              <a:t>Make all data publicly available</a:t>
            </a:r>
          </a:p>
          <a:p>
            <a:pPr lvl="1"/>
            <a:r>
              <a:rPr lang="en-US" dirty="0"/>
              <a:t>De-identified</a:t>
            </a:r>
          </a:p>
          <a:p>
            <a:pPr lvl="1"/>
            <a:r>
              <a:rPr lang="en-US" dirty="0"/>
              <a:t>Ideally pre-analysis, pre-exclusion</a:t>
            </a:r>
          </a:p>
          <a:p>
            <a:r>
              <a:rPr lang="en-US" dirty="0"/>
              <a:t>Make detailed methods available</a:t>
            </a:r>
          </a:p>
          <a:p>
            <a:pPr lvl="1"/>
            <a:r>
              <a:rPr lang="en-US" dirty="0"/>
              <a:t>Supplemental Materials</a:t>
            </a:r>
          </a:p>
          <a:p>
            <a:pPr lvl="1"/>
            <a:r>
              <a:rPr lang="en-US" dirty="0"/>
              <a:t>Analysis scripts</a:t>
            </a:r>
          </a:p>
          <a:p>
            <a:r>
              <a:rPr lang="en-US" dirty="0"/>
              <a:t>Experiment pre-registration</a:t>
            </a:r>
          </a:p>
          <a:p>
            <a:pPr lvl="1"/>
            <a:r>
              <a:rPr lang="en-US" dirty="0"/>
              <a:t>Semi-publicly post experiment design details before starting</a:t>
            </a:r>
          </a:p>
          <a:p>
            <a:pPr lvl="1"/>
            <a:r>
              <a:rPr lang="en-US" dirty="0"/>
              <a:t>Requires effect size estimate, detailed analysis plan</a:t>
            </a:r>
            <a:br>
              <a:rPr lang="en-US" dirty="0"/>
            </a:br>
            <a:endParaRPr lang="en-US" dirty="0"/>
          </a:p>
        </p:txBody>
      </p:sp>
    </p:spTree>
    <p:extLst>
      <p:ext uri="{BB962C8B-B14F-4D97-AF65-F5344CB8AC3E}">
        <p14:creationId xmlns:p14="http://schemas.microsoft.com/office/powerpoint/2010/main" val="281869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81F3-58E3-51C9-C108-F8645A50204E}"/>
              </a:ext>
            </a:extLst>
          </p:cNvPr>
          <p:cNvSpPr>
            <a:spLocks noGrp="1"/>
          </p:cNvSpPr>
          <p:nvPr>
            <p:ph type="title"/>
          </p:nvPr>
        </p:nvSpPr>
        <p:spPr/>
        <p:txBody>
          <a:bodyPr/>
          <a:lstStyle/>
          <a:p>
            <a:r>
              <a:rPr lang="en-US" dirty="0"/>
              <a:t>Experiment 2 Writeup</a:t>
            </a:r>
          </a:p>
        </p:txBody>
      </p:sp>
      <p:sp>
        <p:nvSpPr>
          <p:cNvPr id="3" name="Content Placeholder 2">
            <a:extLst>
              <a:ext uri="{FF2B5EF4-FFF2-40B4-BE49-F238E27FC236}">
                <a16:creationId xmlns:a16="http://schemas.microsoft.com/office/drawing/2014/main" id="{CEEB2013-5429-2D63-299B-946FFCA47A4C}"/>
              </a:ext>
            </a:extLst>
          </p:cNvPr>
          <p:cNvSpPr>
            <a:spLocks noGrp="1"/>
          </p:cNvSpPr>
          <p:nvPr>
            <p:ph idx="1"/>
          </p:nvPr>
        </p:nvSpPr>
        <p:spPr/>
        <p:txBody>
          <a:bodyPr/>
          <a:lstStyle/>
          <a:p>
            <a:r>
              <a:rPr lang="en-US" dirty="0"/>
              <a:t>Cumulative with Experiment 1</a:t>
            </a:r>
          </a:p>
          <a:p>
            <a:r>
              <a:rPr lang="en-US" dirty="0"/>
              <a:t>Expand your Introduction – out to ~2 pages (~500 words)</a:t>
            </a:r>
          </a:p>
          <a:p>
            <a:r>
              <a:rPr lang="en-US" dirty="0"/>
              <a:t>Fix up Experiment 1</a:t>
            </a:r>
          </a:p>
          <a:p>
            <a:r>
              <a:rPr lang="en-US" dirty="0"/>
              <a:t>Add Experiment 2</a:t>
            </a:r>
          </a:p>
          <a:p>
            <a:pPr lvl="1"/>
            <a:r>
              <a:rPr lang="en-US" dirty="0"/>
              <a:t>Methods</a:t>
            </a:r>
          </a:p>
          <a:p>
            <a:pPr lvl="1"/>
            <a:r>
              <a:rPr lang="en-US" dirty="0"/>
              <a:t>Results w/Figure &amp; caption</a:t>
            </a:r>
          </a:p>
          <a:p>
            <a:r>
              <a:rPr lang="en-US" dirty="0"/>
              <a:t>Expand your Discussion</a:t>
            </a:r>
          </a:p>
          <a:p>
            <a:r>
              <a:rPr lang="en-US" dirty="0"/>
              <a:t>Polish the Abstract</a:t>
            </a:r>
          </a:p>
        </p:txBody>
      </p:sp>
    </p:spTree>
    <p:extLst>
      <p:ext uri="{BB962C8B-B14F-4D97-AF65-F5344CB8AC3E}">
        <p14:creationId xmlns:p14="http://schemas.microsoft.com/office/powerpoint/2010/main" val="238825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70F3-E54B-BD95-F779-5315A5E7B000}"/>
              </a:ext>
            </a:extLst>
          </p:cNvPr>
          <p:cNvSpPr>
            <a:spLocks noGrp="1"/>
          </p:cNvSpPr>
          <p:nvPr>
            <p:ph type="title"/>
          </p:nvPr>
        </p:nvSpPr>
        <p:spPr/>
        <p:txBody>
          <a:bodyPr/>
          <a:lstStyle/>
          <a:p>
            <a:r>
              <a:rPr lang="en-US" dirty="0"/>
              <a:t>For Wed 10/26</a:t>
            </a:r>
          </a:p>
        </p:txBody>
      </p:sp>
      <p:sp>
        <p:nvSpPr>
          <p:cNvPr id="3" name="Content Placeholder 2">
            <a:extLst>
              <a:ext uri="{FF2B5EF4-FFF2-40B4-BE49-F238E27FC236}">
                <a16:creationId xmlns:a16="http://schemas.microsoft.com/office/drawing/2014/main" id="{665570EA-E81E-1DAA-DCD2-AA68168B9AF3}"/>
              </a:ext>
            </a:extLst>
          </p:cNvPr>
          <p:cNvSpPr>
            <a:spLocks noGrp="1"/>
          </p:cNvSpPr>
          <p:nvPr>
            <p:ph idx="1"/>
          </p:nvPr>
        </p:nvSpPr>
        <p:spPr/>
        <p:txBody>
          <a:bodyPr/>
          <a:lstStyle/>
          <a:p>
            <a:r>
              <a:rPr lang="en-US" dirty="0"/>
              <a:t>Return to Chapter 6, APA writing style</a:t>
            </a:r>
          </a:p>
          <a:p>
            <a:pPr lvl="1"/>
            <a:r>
              <a:rPr lang="en-US" dirty="0"/>
              <a:t>Introduction</a:t>
            </a:r>
          </a:p>
          <a:p>
            <a:pPr lvl="1"/>
            <a:r>
              <a:rPr lang="en-US" dirty="0"/>
              <a:t>Discussion</a:t>
            </a:r>
          </a:p>
          <a:p>
            <a:pPr lvl="1"/>
            <a:r>
              <a:rPr lang="en-US" dirty="0"/>
              <a:t>Abstract</a:t>
            </a:r>
          </a:p>
          <a:p>
            <a:pPr lvl="1"/>
            <a:endParaRPr lang="en-US" dirty="0"/>
          </a:p>
          <a:p>
            <a:r>
              <a:rPr lang="en-US" dirty="0"/>
              <a:t>Second paper writeup due Friday 10/28</a:t>
            </a:r>
          </a:p>
          <a:p>
            <a:pPr lvl="1"/>
            <a:r>
              <a:rPr lang="en-US" dirty="0"/>
              <a:t>No penalty for submissions through Sunday 10/30</a:t>
            </a:r>
          </a:p>
          <a:p>
            <a:pPr lvl="1"/>
            <a:endParaRPr lang="en-US" dirty="0"/>
          </a:p>
          <a:p>
            <a:r>
              <a:rPr lang="en-US" dirty="0"/>
              <a:t>Then on to Final Project design…</a:t>
            </a:r>
          </a:p>
        </p:txBody>
      </p:sp>
    </p:spTree>
    <p:extLst>
      <p:ext uri="{BB962C8B-B14F-4D97-AF65-F5344CB8AC3E}">
        <p14:creationId xmlns:p14="http://schemas.microsoft.com/office/powerpoint/2010/main" val="2145505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77007-E174-B75B-ED1B-40343AFBB2DA}"/>
              </a:ext>
            </a:extLst>
          </p:cNvPr>
          <p:cNvSpPr>
            <a:spLocks noGrp="1"/>
          </p:cNvSpPr>
          <p:nvPr>
            <p:ph type="title"/>
          </p:nvPr>
        </p:nvSpPr>
        <p:spPr/>
        <p:txBody>
          <a:bodyPr/>
          <a:lstStyle/>
          <a:p>
            <a:r>
              <a:rPr lang="en-US" dirty="0"/>
              <a:t>Exam feedback</a:t>
            </a:r>
          </a:p>
        </p:txBody>
      </p:sp>
      <p:sp>
        <p:nvSpPr>
          <p:cNvPr id="3" name="Content Placeholder 2">
            <a:extLst>
              <a:ext uri="{FF2B5EF4-FFF2-40B4-BE49-F238E27FC236}">
                <a16:creationId xmlns:a16="http://schemas.microsoft.com/office/drawing/2014/main" id="{2834E5C1-AA47-C25C-D675-D5C9211417DC}"/>
              </a:ext>
            </a:extLst>
          </p:cNvPr>
          <p:cNvSpPr>
            <a:spLocks noGrp="1"/>
          </p:cNvSpPr>
          <p:nvPr>
            <p:ph idx="1"/>
          </p:nvPr>
        </p:nvSpPr>
        <p:spPr/>
        <p:txBody>
          <a:bodyPr/>
          <a:lstStyle/>
          <a:p>
            <a:pPr marL="0" marR="0">
              <a:lnSpc>
                <a:spcPct val="115000"/>
              </a:lnSpc>
              <a:spcBef>
                <a:spcPts val="0"/>
              </a:spcBef>
              <a:spcAft>
                <a:spcPts val="0"/>
              </a:spcAft>
            </a:pPr>
            <a:r>
              <a:rPr lang="en-US" sz="1800" u="sng" dirty="0">
                <a:effectLst/>
                <a:latin typeface="Times New Roman" panose="02020603050405020304" pitchFamily="18" charset="0"/>
                <a:ea typeface="Times New Roman" panose="02020603050405020304" pitchFamily="18" charset="0"/>
              </a:rPr>
              <a:t>Question 1. Studying double-speed.</a:t>
            </a:r>
            <a:r>
              <a:rPr lang="en-US" sz="1800" dirty="0">
                <a:effectLst/>
                <a:latin typeface="Times New Roman" panose="02020603050405020304" pitchFamily="18" charset="0"/>
                <a:ea typeface="Times New Roman" panose="02020603050405020304" pitchFamily="18" charset="0"/>
              </a:rPr>
              <a:t> During the pandemic, many professors distributed recordings of their previous lectures so that students could learn at their own pace. When this happens, some students reported preferring to watch the lecture at faster than original speeds, but it is unknown how this might affect how effective learning is.</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Murphy et al. (2021) conducted a study in which participants watched the same lecture video at different speeds. A group of 110 students were recruited and randomly assigned to either watch the video at 1x speed (Group A) or to watch the video at 2x speed (Group B).  Group B then watched the video a second time.  After watching, both groups took a test based on multiple-choice questions to measure their comprehension of the video content.  The test was graded out of 100 points. (5 pts each; 35 points total)</a:t>
            </a:r>
          </a:p>
          <a:p>
            <a:pPr marL="0" marR="0">
              <a:lnSpc>
                <a:spcPct val="115000"/>
              </a:lnSpc>
              <a:spcBef>
                <a:spcPts val="0"/>
              </a:spcBef>
              <a:spcAft>
                <a:spcPts val="0"/>
              </a:spcAft>
            </a:pPr>
            <a:endParaRPr lang="en-US" sz="1800" dirty="0">
              <a:latin typeface="Times New Roman" panose="02020603050405020304" pitchFamily="18" charset="0"/>
              <a:ea typeface="Arial" panose="020B0604020202020204" pitchFamily="34" charset="0"/>
            </a:endParaRPr>
          </a:p>
          <a:p>
            <a:pPr marL="0">
              <a:lnSpc>
                <a:spcPct val="115000"/>
              </a:lnSpc>
              <a:spcBef>
                <a:spcPts val="0"/>
              </a:spcBef>
            </a:pPr>
            <a:r>
              <a:rPr lang="en-US" sz="1800" dirty="0">
                <a:effectLst/>
                <a:latin typeface="Times New Roman" panose="02020603050405020304" pitchFamily="18" charset="0"/>
                <a:ea typeface="Times New Roman" panose="02020603050405020304" pitchFamily="18" charset="0"/>
              </a:rPr>
              <a:t>(f) Although the main hypothesis was about video playback speed, there is an alternate way to explain the findings.  Give the alternate hypothesis.  Then give a statement defending the finding and arguing in favor of a conclusion based on playback speed and comprehension.</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849308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CEF0-AD2B-6147-3B6E-2EC5F176D995}"/>
              </a:ext>
            </a:extLst>
          </p:cNvPr>
          <p:cNvSpPr>
            <a:spLocks noGrp="1"/>
          </p:cNvSpPr>
          <p:nvPr>
            <p:ph type="title"/>
          </p:nvPr>
        </p:nvSpPr>
        <p:spPr/>
        <p:txBody>
          <a:bodyPr/>
          <a:lstStyle/>
          <a:p>
            <a:r>
              <a:rPr lang="en-US" dirty="0"/>
              <a:t>Definitions</a:t>
            </a:r>
          </a:p>
        </p:txBody>
      </p:sp>
      <p:sp>
        <p:nvSpPr>
          <p:cNvPr id="4" name="Content Placeholder 3">
            <a:extLst>
              <a:ext uri="{FF2B5EF4-FFF2-40B4-BE49-F238E27FC236}">
                <a16:creationId xmlns:a16="http://schemas.microsoft.com/office/drawing/2014/main" id="{EC88A774-0C86-327E-53BE-29605B3DADF6}"/>
              </a:ext>
            </a:extLst>
          </p:cNvPr>
          <p:cNvSpPr>
            <a:spLocks noGrp="1"/>
          </p:cNvSpPr>
          <p:nvPr>
            <p:ph sz="half" idx="1"/>
          </p:nvPr>
        </p:nvSpPr>
        <p:spPr/>
        <p:txBody>
          <a:bodyPr>
            <a:normAutofit fontScale="92500"/>
          </a:bodyPr>
          <a:lstStyle/>
          <a:p>
            <a:r>
              <a:rPr lang="en-US" sz="1800" dirty="0">
                <a:effectLst/>
                <a:latin typeface="Times New Roman" panose="02020603050405020304" pitchFamily="18" charset="0"/>
                <a:ea typeface="Times New Roman" panose="02020603050405020304" pitchFamily="18" charset="0"/>
              </a:rPr>
              <a:t>An error where the experimenter incorrectly claims that the independent variable affected the dependent variable when there was no reliable effect.</a:t>
            </a:r>
          </a:p>
          <a:p>
            <a:r>
              <a:rPr lang="en-US" sz="1800" dirty="0">
                <a:effectLst/>
                <a:latin typeface="Times New Roman" panose="02020603050405020304" pitchFamily="18" charset="0"/>
                <a:ea typeface="Times New Roman" panose="02020603050405020304" pitchFamily="18" charset="0"/>
              </a:rPr>
              <a:t>A control technique for anything that cannot be kept constant in the experiment, keeping this factor from being confounded with the independent variable.</a:t>
            </a:r>
          </a:p>
          <a:p>
            <a:r>
              <a:rPr lang="en-US" sz="1800" dirty="0">
                <a:effectLst/>
                <a:latin typeface="Times New Roman" panose="02020603050405020304" pitchFamily="18" charset="0"/>
                <a:ea typeface="Times New Roman" panose="02020603050405020304" pitchFamily="18" charset="0"/>
              </a:rPr>
              <a:t>The term for the procedure when experimenters do not inform the participants about the hypothesis or the other condition in a two-group independent sample study.</a:t>
            </a:r>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section of an APA-style research report where you present the main findings of the study, including the results of the statistical analyses.</a:t>
            </a:r>
          </a:p>
          <a:p>
            <a:r>
              <a:rPr lang="en-US" sz="1800" dirty="0">
                <a:effectLst/>
                <a:latin typeface="Times New Roman" panose="02020603050405020304" pitchFamily="18" charset="0"/>
                <a:ea typeface="Times New Roman" panose="02020603050405020304" pitchFamily="18" charset="0"/>
              </a:rPr>
              <a:t>A positive effect of a simulated treatment that lacks any active ingredient other than participants’ expectations about the treatment</a:t>
            </a:r>
            <a:endParaRPr lang="en-US" sz="1800"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F0246C18-2173-2B25-D25C-DAE58CC67E64}"/>
              </a:ext>
            </a:extLst>
          </p:cNvPr>
          <p:cNvSpPr>
            <a:spLocks noGrp="1"/>
          </p:cNvSpPr>
          <p:nvPr>
            <p:ph sz="half" idx="2"/>
          </p:nvPr>
        </p:nvSpPr>
        <p:spPr/>
        <p:txBody>
          <a:bodyPr>
            <a:normAutofit fontScale="92500"/>
          </a:bodyPr>
          <a:lstStyle/>
          <a:p>
            <a:r>
              <a:rPr lang="en-US" sz="1800" dirty="0">
                <a:effectLst/>
                <a:latin typeface="Times New Roman" panose="02020603050405020304" pitchFamily="18" charset="0"/>
                <a:ea typeface="Times New Roman" panose="02020603050405020304" pitchFamily="18" charset="0"/>
              </a:rPr>
              <a:t>The name of the department that reviews formal research for compliance with principles of research ethics</a:t>
            </a:r>
            <a:endParaRPr lang="en-US" sz="1800" dirty="0"/>
          </a:p>
          <a:p>
            <a:r>
              <a:rPr lang="en-US" sz="1800" dirty="0">
                <a:effectLst/>
                <a:latin typeface="Times New Roman" panose="02020603050405020304" pitchFamily="18" charset="0"/>
                <a:ea typeface="Times New Roman" panose="02020603050405020304" pitchFamily="18" charset="0"/>
              </a:rPr>
              <a:t>The process of participants indicating that their participation in research is entirely voluntary and with knowledge of all the risks and potential benefits of the study</a:t>
            </a:r>
          </a:p>
          <a:p>
            <a:r>
              <a:rPr lang="en-US" sz="1800" dirty="0">
                <a:effectLst/>
                <a:latin typeface="Times New Roman" panose="02020603050405020304" pitchFamily="18" charset="0"/>
                <a:ea typeface="Times New Roman" panose="02020603050405020304" pitchFamily="18" charset="0"/>
              </a:rPr>
              <a:t>When participants’ responses across multiple conditions are affected by the order of conditions to which they were exposed.</a:t>
            </a:r>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When an experiment is designed carefully so that there are no confounds that would lead to alternate explanations, we say the experiment has this</a:t>
            </a:r>
          </a:p>
          <a:p>
            <a:r>
              <a:rPr lang="en-US" sz="1800" dirty="0">
                <a:effectLst/>
                <a:latin typeface="Times New Roman" panose="02020603050405020304" pitchFamily="18" charset="0"/>
                <a:ea typeface="Times New Roman" panose="02020603050405020304" pitchFamily="18" charset="0"/>
              </a:rPr>
              <a:t>The degree to which the measure used in the experiment visible relates to the underlying construct meant to be measured.</a:t>
            </a:r>
            <a:endParaRPr lang="en-US" dirty="0"/>
          </a:p>
        </p:txBody>
      </p:sp>
    </p:spTree>
    <p:extLst>
      <p:ext uri="{BB962C8B-B14F-4D97-AF65-F5344CB8AC3E}">
        <p14:creationId xmlns:p14="http://schemas.microsoft.com/office/powerpoint/2010/main" val="2181160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8EAA52-9DEC-A5E7-6E31-C37BC5E48CA2}"/>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B6048A64-04D2-8607-0EE5-833E6A5BA3A5}"/>
              </a:ext>
            </a:extLst>
          </p:cNvPr>
          <p:cNvSpPr>
            <a:spLocks noGrp="1"/>
          </p:cNvSpPr>
          <p:nvPr>
            <p:ph idx="1"/>
          </p:nvPr>
        </p:nvSpPr>
        <p:spPr/>
        <p:txBody>
          <a:bodyPr/>
          <a:lstStyle/>
          <a:p>
            <a:pPr marL="0" marR="0">
              <a:lnSpc>
                <a:spcPct val="115000"/>
              </a:lnSpc>
              <a:spcBef>
                <a:spcPts val="0"/>
              </a:spcBef>
              <a:spcAft>
                <a:spcPts val="0"/>
              </a:spcAft>
            </a:pPr>
            <a:r>
              <a:rPr lang="en-US" sz="1800" u="sng" dirty="0">
                <a:effectLst/>
                <a:latin typeface="Times New Roman" panose="02020603050405020304" pitchFamily="18" charset="0"/>
                <a:ea typeface="Times New Roman" panose="02020603050405020304" pitchFamily="18" charset="0"/>
              </a:rPr>
              <a:t>Question 3.  Blaming the victim</a:t>
            </a:r>
            <a:r>
              <a:rPr lang="en-US" sz="1800" dirty="0">
                <a:effectLst/>
                <a:latin typeface="Times New Roman" panose="02020603050405020304" pitchFamily="18" charset="0"/>
                <a:ea typeface="Times New Roman" panose="02020603050405020304" pitchFamily="18" charset="0"/>
              </a:rPr>
              <a:t>.  In </a:t>
            </a:r>
            <a:r>
              <a:rPr lang="en-US" sz="1800" dirty="0" err="1">
                <a:effectLst/>
                <a:latin typeface="Times New Roman" panose="02020603050405020304" pitchFamily="18" charset="0"/>
                <a:ea typeface="Times New Roman" panose="02020603050405020304" pitchFamily="18" charset="0"/>
              </a:rPr>
              <a:t>Dawtry</a:t>
            </a:r>
            <a:r>
              <a:rPr lang="en-US" sz="1800" dirty="0">
                <a:effectLst/>
                <a:latin typeface="Times New Roman" panose="02020603050405020304" pitchFamily="18" charset="0"/>
                <a:ea typeface="Times New Roman" panose="02020603050405020304" pitchFamily="18" charset="0"/>
              </a:rPr>
              <a:t> et al. (2020), the researchers explored a phenomenon in which participants tended to judge crime victims more harshly when they saw a more emotional presentation of the crime.  Participants were exposed to a victimization scenario that was presented either as a relatively dry third-person written text vignette (description) or watching an engaging video taken of the crime as it actually took place.  They were then asked to rate the character of the victim 0-10.</a:t>
            </a:r>
          </a:p>
          <a:p>
            <a:pPr marL="0">
              <a:lnSpc>
                <a:spcPct val="115000"/>
              </a:lnSpc>
              <a:spcBef>
                <a:spcPts val="0"/>
              </a:spcBef>
            </a:pPr>
            <a:r>
              <a:rPr lang="en-US" sz="1800" dirty="0">
                <a:latin typeface="Times New Roman" panose="02020603050405020304" pitchFamily="18" charset="0"/>
                <a:ea typeface="Arial" panose="020B0604020202020204" pitchFamily="34" charset="0"/>
              </a:rPr>
              <a:t>(d) </a:t>
            </a:r>
            <a:r>
              <a:rPr lang="en-US" sz="1800" u="none" strike="noStrike" dirty="0">
                <a:effectLst/>
                <a:latin typeface="Times New Roman" panose="02020603050405020304" pitchFamily="18" charset="0"/>
                <a:ea typeface="Times New Roman" panose="02020603050405020304" pitchFamily="18" charset="0"/>
              </a:rPr>
              <a:t>Describe a participant-based extraneous variable (something that differs across people) that might influence the DV in this design.  If participants were randomly assigned to conditions, would this potentially confound the experiment?  What might go wrong?</a:t>
            </a:r>
            <a:endParaRPr lang="en-US" sz="1800" u="none" strike="noStrike" dirty="0">
              <a:effectLst/>
              <a:latin typeface="Arial" panose="020B0604020202020204" pitchFamily="34" charset="0"/>
              <a:ea typeface="Arial" panose="020B0604020202020204" pitchFamily="34" charset="0"/>
            </a:endParaRPr>
          </a:p>
          <a:p>
            <a:pPr marL="0">
              <a:lnSpc>
                <a:spcPct val="115000"/>
              </a:lnSpc>
              <a:spcBef>
                <a:spcPts val="0"/>
              </a:spcBef>
            </a:pPr>
            <a:r>
              <a:rPr lang="en-US" sz="1800" dirty="0">
                <a:latin typeface="Times New Roman" panose="02020603050405020304" pitchFamily="18" charset="0"/>
                <a:ea typeface="Arial" panose="020B0604020202020204" pitchFamily="34" charset="0"/>
              </a:rPr>
              <a:t>(e) </a:t>
            </a:r>
            <a:r>
              <a:rPr lang="en-US" sz="1800" u="none" strike="noStrike" dirty="0">
                <a:effectLst/>
                <a:latin typeface="Times New Roman" panose="02020603050405020304" pitchFamily="18" charset="0"/>
                <a:ea typeface="Times New Roman" panose="02020603050405020304" pitchFamily="18" charset="0"/>
              </a:rPr>
              <a:t>In preparing stimuli for this study, we might employ a measure used as a “manipulation check” for crime videos and the associated text descriptions of the crime.  Given the original hypothesis motivating this experiment, what would we measure about these potential new stimuli and why?</a:t>
            </a:r>
            <a:endParaRPr lang="en-US" sz="1800" u="none" strike="noStrike"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31281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961F-3BDE-41E1-FDBA-6B1FD6F4AB52}"/>
              </a:ext>
            </a:extLst>
          </p:cNvPr>
          <p:cNvSpPr>
            <a:spLocks noGrp="1"/>
          </p:cNvSpPr>
          <p:nvPr>
            <p:ph type="title"/>
          </p:nvPr>
        </p:nvSpPr>
        <p:spPr/>
        <p:txBody>
          <a:bodyPr/>
          <a:lstStyle/>
          <a:p>
            <a:r>
              <a:rPr lang="en-US" dirty="0"/>
              <a:t>General feedback for Writing #1</a:t>
            </a:r>
          </a:p>
        </p:txBody>
      </p:sp>
      <p:sp>
        <p:nvSpPr>
          <p:cNvPr id="3" name="Content Placeholder 2">
            <a:extLst>
              <a:ext uri="{FF2B5EF4-FFF2-40B4-BE49-F238E27FC236}">
                <a16:creationId xmlns:a16="http://schemas.microsoft.com/office/drawing/2014/main" id="{DC571B56-CA3D-70B1-7882-0DDDDB09735A}"/>
              </a:ext>
            </a:extLst>
          </p:cNvPr>
          <p:cNvSpPr>
            <a:spLocks noGrp="1"/>
          </p:cNvSpPr>
          <p:nvPr>
            <p:ph idx="1"/>
          </p:nvPr>
        </p:nvSpPr>
        <p:spPr/>
        <p:txBody>
          <a:bodyPr>
            <a:normAutofit lnSpcReduction="10000"/>
          </a:bodyPr>
          <a:lstStyle/>
          <a:p>
            <a:r>
              <a:rPr lang="en-US" dirty="0"/>
              <a:t>Follow the directions for Methods/Results</a:t>
            </a:r>
          </a:p>
          <a:p>
            <a:r>
              <a:rPr lang="en-US" dirty="0"/>
              <a:t>Use all 3 standard Methods sections</a:t>
            </a:r>
          </a:p>
          <a:p>
            <a:pPr lvl="1"/>
            <a:r>
              <a:rPr lang="en-US" dirty="0"/>
              <a:t>Participants, Stimuli, Procedure</a:t>
            </a:r>
          </a:p>
          <a:p>
            <a:r>
              <a:rPr lang="en-US" dirty="0"/>
              <a:t>Follow format for Results</a:t>
            </a:r>
          </a:p>
          <a:p>
            <a:pPr lvl="1"/>
            <a:r>
              <a:rPr lang="en-US" dirty="0"/>
              <a:t>Appropriate number of significant digits (usually 2)</a:t>
            </a:r>
          </a:p>
          <a:p>
            <a:pPr lvl="1"/>
            <a:r>
              <a:rPr lang="en-US" dirty="0"/>
              <a:t>Caption for the Figure</a:t>
            </a:r>
          </a:p>
          <a:p>
            <a:r>
              <a:rPr lang="en-US" dirty="0"/>
              <a:t>Introduction: bonus if you incorporated the novel liking manipulation into motivating your hypothesis</a:t>
            </a:r>
          </a:p>
          <a:p>
            <a:r>
              <a:rPr lang="en-US" dirty="0"/>
              <a:t>Discussion: bonus if you identified stimuli (words) or possible incompletely controlled timing issues</a:t>
            </a:r>
          </a:p>
        </p:txBody>
      </p:sp>
    </p:spTree>
    <p:extLst>
      <p:ext uri="{BB962C8B-B14F-4D97-AF65-F5344CB8AC3E}">
        <p14:creationId xmlns:p14="http://schemas.microsoft.com/office/powerpoint/2010/main" val="1324594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667B-3245-B36A-30EB-4991B689E104}"/>
              </a:ext>
            </a:extLst>
          </p:cNvPr>
          <p:cNvSpPr>
            <a:spLocks noGrp="1"/>
          </p:cNvSpPr>
          <p:nvPr>
            <p:ph type="title"/>
          </p:nvPr>
        </p:nvSpPr>
        <p:spPr/>
        <p:txBody>
          <a:bodyPr/>
          <a:lstStyle/>
          <a:p>
            <a:r>
              <a:rPr lang="en-US" dirty="0"/>
              <a:t>Experiment 2 data</a:t>
            </a:r>
          </a:p>
        </p:txBody>
      </p:sp>
      <p:sp>
        <p:nvSpPr>
          <p:cNvPr id="3" name="Content Placeholder 2">
            <a:extLst>
              <a:ext uri="{FF2B5EF4-FFF2-40B4-BE49-F238E27FC236}">
                <a16:creationId xmlns:a16="http://schemas.microsoft.com/office/drawing/2014/main" id="{797ABDE0-14C5-9E49-37BB-CBC3D649C578}"/>
              </a:ext>
            </a:extLst>
          </p:cNvPr>
          <p:cNvSpPr>
            <a:spLocks noGrp="1"/>
          </p:cNvSpPr>
          <p:nvPr>
            <p:ph idx="1"/>
          </p:nvPr>
        </p:nvSpPr>
        <p:spPr/>
        <p:txBody>
          <a:bodyPr/>
          <a:lstStyle/>
          <a:p>
            <a:r>
              <a:rPr lang="en-US" dirty="0"/>
              <a:t>Combined with last year again</a:t>
            </a:r>
          </a:p>
          <a:p>
            <a:pPr lvl="1"/>
            <a:r>
              <a:rPr lang="en-US" dirty="0"/>
              <a:t>Large total dataset</a:t>
            </a:r>
          </a:p>
          <a:p>
            <a:r>
              <a:rPr lang="en-US" dirty="0"/>
              <a:t>Excluded some participants</a:t>
            </a:r>
          </a:p>
          <a:p>
            <a:pPr lvl="1"/>
            <a:r>
              <a:rPr lang="en-US" dirty="0"/>
              <a:t>&gt;10 missed trials during study</a:t>
            </a:r>
          </a:p>
          <a:p>
            <a:endParaRPr lang="en-US" dirty="0"/>
          </a:p>
          <a:p>
            <a:r>
              <a:rPr lang="en-US" dirty="0"/>
              <a:t>Excel file has data organized by condition</a:t>
            </a:r>
          </a:p>
          <a:p>
            <a:pPr lvl="1"/>
            <a:r>
              <a:rPr lang="en-US" dirty="0"/>
              <a:t>Descriptive statistics for each cell</a:t>
            </a:r>
          </a:p>
        </p:txBody>
      </p:sp>
    </p:spTree>
    <p:extLst>
      <p:ext uri="{BB962C8B-B14F-4D97-AF65-F5344CB8AC3E}">
        <p14:creationId xmlns:p14="http://schemas.microsoft.com/office/powerpoint/2010/main" val="2335781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EC50-2481-191B-0F65-6036A61A2DB8}"/>
              </a:ext>
            </a:extLst>
          </p:cNvPr>
          <p:cNvSpPr>
            <a:spLocks noGrp="1"/>
          </p:cNvSpPr>
          <p:nvPr>
            <p:ph type="title"/>
          </p:nvPr>
        </p:nvSpPr>
        <p:spPr/>
        <p:txBody>
          <a:bodyPr/>
          <a:lstStyle/>
          <a:p>
            <a:r>
              <a:rPr lang="en-US" dirty="0"/>
              <a:t>Running </a:t>
            </a:r>
            <a:r>
              <a:rPr lang="en-US" dirty="0" err="1"/>
              <a:t>ezANOVA</a:t>
            </a:r>
            <a:endParaRPr lang="en-US" dirty="0"/>
          </a:p>
        </p:txBody>
      </p:sp>
      <p:sp>
        <p:nvSpPr>
          <p:cNvPr id="3" name="Content Placeholder 2">
            <a:extLst>
              <a:ext uri="{FF2B5EF4-FFF2-40B4-BE49-F238E27FC236}">
                <a16:creationId xmlns:a16="http://schemas.microsoft.com/office/drawing/2014/main" id="{3B0A658C-165C-7E05-6C8F-D921E6028012}"/>
              </a:ext>
            </a:extLst>
          </p:cNvPr>
          <p:cNvSpPr>
            <a:spLocks noGrp="1"/>
          </p:cNvSpPr>
          <p:nvPr>
            <p:ph idx="1"/>
          </p:nvPr>
        </p:nvSpPr>
        <p:spPr/>
        <p:txBody>
          <a:bodyPr/>
          <a:lstStyle/>
          <a:p>
            <a:r>
              <a:rPr lang="en-US" dirty="0"/>
              <a:t>Overview of the data in Excel</a:t>
            </a:r>
          </a:p>
          <a:p>
            <a:r>
              <a:rPr lang="en-US" dirty="0"/>
              <a:t>Launch </a:t>
            </a:r>
            <a:r>
              <a:rPr lang="en-US" dirty="0" err="1"/>
              <a:t>Rstudio</a:t>
            </a:r>
            <a:endParaRPr lang="en-US" dirty="0"/>
          </a:p>
          <a:p>
            <a:r>
              <a:rPr lang="en-US" dirty="0"/>
              <a:t>Load 205_Exp2_ANOVA.R script</a:t>
            </a:r>
          </a:p>
          <a:p>
            <a:r>
              <a:rPr lang="en-US" dirty="0"/>
              <a:t>Step through the analysis</a:t>
            </a:r>
          </a:p>
          <a:p>
            <a:r>
              <a:rPr lang="en-US" dirty="0"/>
              <a:t>Save the output result</a:t>
            </a:r>
          </a:p>
          <a:p>
            <a:r>
              <a:rPr lang="en-US" dirty="0"/>
              <a:t>Format into APA style for Results reporting</a:t>
            </a:r>
          </a:p>
        </p:txBody>
      </p:sp>
    </p:spTree>
    <p:extLst>
      <p:ext uri="{BB962C8B-B14F-4D97-AF65-F5344CB8AC3E}">
        <p14:creationId xmlns:p14="http://schemas.microsoft.com/office/powerpoint/2010/main" val="4040702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9225F-D4DF-90EB-19E2-E1BA48AEF56D}"/>
              </a:ext>
            </a:extLst>
          </p:cNvPr>
          <p:cNvSpPr>
            <a:spLocks noGrp="1"/>
          </p:cNvSpPr>
          <p:nvPr>
            <p:ph type="title"/>
          </p:nvPr>
        </p:nvSpPr>
        <p:spPr/>
        <p:txBody>
          <a:bodyPr/>
          <a:lstStyle/>
          <a:p>
            <a:r>
              <a:rPr lang="en-US" dirty="0"/>
              <a:t>Making a 2x2 figure</a:t>
            </a:r>
          </a:p>
        </p:txBody>
      </p:sp>
      <p:sp>
        <p:nvSpPr>
          <p:cNvPr id="3" name="Content Placeholder 2">
            <a:extLst>
              <a:ext uri="{FF2B5EF4-FFF2-40B4-BE49-F238E27FC236}">
                <a16:creationId xmlns:a16="http://schemas.microsoft.com/office/drawing/2014/main" id="{DBCD3C9B-2386-4F69-F279-8F58EF8534F9}"/>
              </a:ext>
            </a:extLst>
          </p:cNvPr>
          <p:cNvSpPr>
            <a:spLocks noGrp="1"/>
          </p:cNvSpPr>
          <p:nvPr>
            <p:ph idx="1"/>
          </p:nvPr>
        </p:nvSpPr>
        <p:spPr/>
        <p:txBody>
          <a:bodyPr/>
          <a:lstStyle/>
          <a:p>
            <a:r>
              <a:rPr lang="en-US" dirty="0"/>
              <a:t>Making the means table</a:t>
            </a:r>
          </a:p>
          <a:p>
            <a:pPr lvl="1"/>
            <a:r>
              <a:rPr lang="en-US" dirty="0"/>
              <a:t>2x2 data, 3x3 with labels</a:t>
            </a:r>
          </a:p>
          <a:p>
            <a:pPr lvl="1"/>
            <a:r>
              <a:rPr lang="en-US" dirty="0"/>
              <a:t>Separate SE table for eventual error bars</a:t>
            </a:r>
          </a:p>
          <a:p>
            <a:r>
              <a:rPr lang="en-US" dirty="0"/>
              <a:t>Insert “chart”</a:t>
            </a:r>
          </a:p>
          <a:p>
            <a:pPr lvl="1"/>
            <a:r>
              <a:rPr lang="en-US" dirty="0"/>
              <a:t>2d bar graph</a:t>
            </a:r>
          </a:p>
          <a:p>
            <a:pPr lvl="1"/>
            <a:r>
              <a:rPr lang="en-US" dirty="0"/>
              <a:t>Line graph</a:t>
            </a:r>
          </a:p>
          <a:p>
            <a:r>
              <a:rPr lang="en-US" dirty="0"/>
              <a:t>Formatting</a:t>
            </a:r>
          </a:p>
          <a:p>
            <a:pPr lvl="1"/>
            <a:r>
              <a:rPr lang="en-US" dirty="0"/>
              <a:t>Remove title</a:t>
            </a:r>
          </a:p>
          <a:p>
            <a:pPr lvl="1"/>
            <a:r>
              <a:rPr lang="en-US" dirty="0"/>
              <a:t>Label y-axis</a:t>
            </a:r>
          </a:p>
          <a:p>
            <a:pPr lvl="1"/>
            <a:r>
              <a:rPr lang="en-US" dirty="0"/>
              <a:t>Add SE bars</a:t>
            </a:r>
          </a:p>
        </p:txBody>
      </p:sp>
    </p:spTree>
    <p:extLst>
      <p:ext uri="{BB962C8B-B14F-4D97-AF65-F5344CB8AC3E}">
        <p14:creationId xmlns:p14="http://schemas.microsoft.com/office/powerpoint/2010/main" val="23922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8694-6D7E-F639-73DF-61E411D74D48}"/>
              </a:ext>
            </a:extLst>
          </p:cNvPr>
          <p:cNvSpPr>
            <a:spLocks noGrp="1"/>
          </p:cNvSpPr>
          <p:nvPr>
            <p:ph type="title"/>
          </p:nvPr>
        </p:nvSpPr>
        <p:spPr/>
        <p:txBody>
          <a:bodyPr/>
          <a:lstStyle/>
          <a:p>
            <a:r>
              <a:rPr lang="en-US" dirty="0"/>
              <a:t>Interpreting the results</a:t>
            </a:r>
          </a:p>
        </p:txBody>
      </p:sp>
      <p:sp>
        <p:nvSpPr>
          <p:cNvPr id="3" name="Content Placeholder 2">
            <a:extLst>
              <a:ext uri="{FF2B5EF4-FFF2-40B4-BE49-F238E27FC236}">
                <a16:creationId xmlns:a16="http://schemas.microsoft.com/office/drawing/2014/main" id="{45903C32-52A1-4420-1322-67348DD69A99}"/>
              </a:ext>
            </a:extLst>
          </p:cNvPr>
          <p:cNvSpPr>
            <a:spLocks noGrp="1"/>
          </p:cNvSpPr>
          <p:nvPr>
            <p:ph idx="1"/>
          </p:nvPr>
        </p:nvSpPr>
        <p:spPr/>
        <p:txBody>
          <a:bodyPr/>
          <a:lstStyle/>
          <a:p>
            <a:r>
              <a:rPr lang="en-US" dirty="0"/>
              <a:t>Everything is reliable</a:t>
            </a:r>
          </a:p>
          <a:p>
            <a:pPr lvl="1"/>
            <a:r>
              <a:rPr lang="en-US" dirty="0"/>
              <a:t>Main effect of Depth</a:t>
            </a:r>
          </a:p>
          <a:p>
            <a:pPr lvl="1"/>
            <a:r>
              <a:rPr lang="en-US" dirty="0"/>
              <a:t>Main effect of Meaning</a:t>
            </a:r>
          </a:p>
          <a:p>
            <a:pPr lvl="1"/>
            <a:r>
              <a:rPr lang="en-US" dirty="0"/>
              <a:t>Interaction between Depth &amp; Meaning</a:t>
            </a:r>
          </a:p>
          <a:p>
            <a:r>
              <a:rPr lang="en-US" dirty="0"/>
              <a:t>Effect sizes are different</a:t>
            </a:r>
          </a:p>
          <a:p>
            <a:pPr lvl="1"/>
            <a:r>
              <a:rPr lang="en-US" dirty="0"/>
              <a:t>Which effects are the most impactful?</a:t>
            </a:r>
          </a:p>
        </p:txBody>
      </p:sp>
    </p:spTree>
    <p:extLst>
      <p:ext uri="{BB962C8B-B14F-4D97-AF65-F5344CB8AC3E}">
        <p14:creationId xmlns:p14="http://schemas.microsoft.com/office/powerpoint/2010/main" val="1988038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F04F-91AF-0D78-9297-AA47EBA6C5F9}"/>
              </a:ext>
            </a:extLst>
          </p:cNvPr>
          <p:cNvSpPr>
            <a:spLocks noGrp="1"/>
          </p:cNvSpPr>
          <p:nvPr>
            <p:ph type="title"/>
          </p:nvPr>
        </p:nvSpPr>
        <p:spPr/>
        <p:txBody>
          <a:bodyPr/>
          <a:lstStyle/>
          <a:p>
            <a:r>
              <a:rPr lang="en-US" dirty="0"/>
              <a:t>Effect size statistics</a:t>
            </a:r>
          </a:p>
        </p:txBody>
      </p:sp>
      <p:sp>
        <p:nvSpPr>
          <p:cNvPr id="4" name="Text Placeholder 3">
            <a:extLst>
              <a:ext uri="{FF2B5EF4-FFF2-40B4-BE49-F238E27FC236}">
                <a16:creationId xmlns:a16="http://schemas.microsoft.com/office/drawing/2014/main" id="{3186860C-EE0E-CD14-8E5B-A75D7B51028E}"/>
              </a:ext>
            </a:extLst>
          </p:cNvPr>
          <p:cNvSpPr>
            <a:spLocks noGrp="1"/>
          </p:cNvSpPr>
          <p:nvPr>
            <p:ph type="body" idx="1"/>
          </p:nvPr>
        </p:nvSpPr>
        <p:spPr/>
        <p:txBody>
          <a:bodyPr/>
          <a:lstStyle/>
          <a:p>
            <a:r>
              <a:rPr lang="en-US" dirty="0"/>
              <a:t>Cohen’s d</a:t>
            </a:r>
          </a:p>
        </p:txBody>
      </p:sp>
      <p:sp>
        <p:nvSpPr>
          <p:cNvPr id="5" name="Content Placeholder 4">
            <a:extLst>
              <a:ext uri="{FF2B5EF4-FFF2-40B4-BE49-F238E27FC236}">
                <a16:creationId xmlns:a16="http://schemas.microsoft.com/office/drawing/2014/main" id="{517C4AAD-7D5E-A311-D41E-D22F5745B9DD}"/>
              </a:ext>
            </a:extLst>
          </p:cNvPr>
          <p:cNvSpPr>
            <a:spLocks noGrp="1"/>
          </p:cNvSpPr>
          <p:nvPr>
            <p:ph sz="half" idx="2"/>
          </p:nvPr>
        </p:nvSpPr>
        <p:spPr/>
        <p:txBody>
          <a:bodyPr>
            <a:normAutofit fontScale="92500" lnSpcReduction="10000"/>
          </a:bodyPr>
          <a:lstStyle/>
          <a:p>
            <a:r>
              <a:rPr lang="en-US" dirty="0"/>
              <a:t>Difference in means divided by the standard deviation</a:t>
            </a:r>
          </a:p>
          <a:p>
            <a:endParaRPr lang="en-US" dirty="0"/>
          </a:p>
          <a:p>
            <a:endParaRPr lang="en-US" dirty="0"/>
          </a:p>
          <a:p>
            <a:endParaRPr lang="en-US" dirty="0"/>
          </a:p>
          <a:p>
            <a:endParaRPr lang="en-US" dirty="0"/>
          </a:p>
          <a:p>
            <a:endParaRPr lang="en-US" dirty="0"/>
          </a:p>
          <a:p>
            <a:endParaRPr lang="en-US" dirty="0"/>
          </a:p>
          <a:p>
            <a:r>
              <a:rPr lang="en-US" sz="1400" dirty="0"/>
              <a:t>https://en.wikipedia.org/wiki/Effect_size</a:t>
            </a:r>
          </a:p>
        </p:txBody>
      </p:sp>
      <p:sp>
        <p:nvSpPr>
          <p:cNvPr id="6" name="Text Placeholder 5">
            <a:extLst>
              <a:ext uri="{FF2B5EF4-FFF2-40B4-BE49-F238E27FC236}">
                <a16:creationId xmlns:a16="http://schemas.microsoft.com/office/drawing/2014/main" id="{9B637778-0BE7-8AE9-F224-A501B406B83E}"/>
              </a:ext>
            </a:extLst>
          </p:cNvPr>
          <p:cNvSpPr>
            <a:spLocks noGrp="1"/>
          </p:cNvSpPr>
          <p:nvPr>
            <p:ph type="body" sz="quarter" idx="3"/>
          </p:nvPr>
        </p:nvSpPr>
        <p:spPr/>
        <p:txBody>
          <a:bodyPr/>
          <a:lstStyle/>
          <a:p>
            <a:r>
              <a:rPr lang="en-US" dirty="0"/>
              <a:t>Eta-squared</a:t>
            </a:r>
          </a:p>
        </p:txBody>
      </p:sp>
      <p:sp>
        <p:nvSpPr>
          <p:cNvPr id="7" name="Content Placeholder 6">
            <a:extLst>
              <a:ext uri="{FF2B5EF4-FFF2-40B4-BE49-F238E27FC236}">
                <a16:creationId xmlns:a16="http://schemas.microsoft.com/office/drawing/2014/main" id="{B5E714AA-F9DE-CF1D-0393-EFF311785AC9}"/>
              </a:ext>
            </a:extLst>
          </p:cNvPr>
          <p:cNvSpPr>
            <a:spLocks noGrp="1"/>
          </p:cNvSpPr>
          <p:nvPr>
            <p:ph sz="quarter" idx="4"/>
          </p:nvPr>
        </p:nvSpPr>
        <p:spPr/>
        <p:txBody>
          <a:bodyPr>
            <a:normAutofit fontScale="92500" lnSpcReduction="10000"/>
          </a:bodyPr>
          <a:lstStyle/>
          <a:p>
            <a:r>
              <a:rPr lang="en-US" dirty="0"/>
              <a:t>Percentage of the variance accounted for</a:t>
            </a:r>
          </a:p>
          <a:p>
            <a:pPr lvl="1"/>
            <a:r>
              <a:rPr lang="en-US" dirty="0"/>
              <a:t>R2</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sz="1400" dirty="0"/>
              <a:t>https://imaging.mrc-cbu.cam.ac.uk/statswiki/FAQ/effectSize</a:t>
            </a:r>
            <a:endParaRPr lang="en-US" dirty="0"/>
          </a:p>
        </p:txBody>
      </p:sp>
      <p:pic>
        <p:nvPicPr>
          <p:cNvPr id="11" name="Picture 10">
            <a:extLst>
              <a:ext uri="{FF2B5EF4-FFF2-40B4-BE49-F238E27FC236}">
                <a16:creationId xmlns:a16="http://schemas.microsoft.com/office/drawing/2014/main" id="{689CC910-EF7B-6F7D-660D-33241747DA96}"/>
              </a:ext>
            </a:extLst>
          </p:cNvPr>
          <p:cNvPicPr>
            <a:picLocks noChangeAspect="1"/>
          </p:cNvPicPr>
          <p:nvPr/>
        </p:nvPicPr>
        <p:blipFill>
          <a:blip r:embed="rId2"/>
          <a:stretch>
            <a:fillRect/>
          </a:stretch>
        </p:blipFill>
        <p:spPr>
          <a:xfrm>
            <a:off x="3515281" y="3319462"/>
            <a:ext cx="1961878" cy="920173"/>
          </a:xfrm>
          <a:prstGeom prst="rect">
            <a:avLst/>
          </a:prstGeom>
        </p:spPr>
      </p:pic>
      <p:pic>
        <p:nvPicPr>
          <p:cNvPr id="13" name="Picture 12">
            <a:extLst>
              <a:ext uri="{FF2B5EF4-FFF2-40B4-BE49-F238E27FC236}">
                <a16:creationId xmlns:a16="http://schemas.microsoft.com/office/drawing/2014/main" id="{62E71A49-0F2E-1FC4-759B-95AAD7C83CA0}"/>
              </a:ext>
            </a:extLst>
          </p:cNvPr>
          <p:cNvPicPr>
            <a:picLocks noChangeAspect="1"/>
          </p:cNvPicPr>
          <p:nvPr/>
        </p:nvPicPr>
        <p:blipFill>
          <a:blip r:embed="rId3"/>
          <a:stretch>
            <a:fillRect/>
          </a:stretch>
        </p:blipFill>
        <p:spPr>
          <a:xfrm>
            <a:off x="494986" y="3319462"/>
            <a:ext cx="2499879" cy="2499879"/>
          </a:xfrm>
          <a:prstGeom prst="rect">
            <a:avLst/>
          </a:prstGeom>
        </p:spPr>
      </p:pic>
      <p:pic>
        <p:nvPicPr>
          <p:cNvPr id="15" name="Picture 14">
            <a:extLst>
              <a:ext uri="{FF2B5EF4-FFF2-40B4-BE49-F238E27FC236}">
                <a16:creationId xmlns:a16="http://schemas.microsoft.com/office/drawing/2014/main" id="{94BEF0E7-CF0E-D4FE-C4CB-0204422FB353}"/>
              </a:ext>
            </a:extLst>
          </p:cNvPr>
          <p:cNvPicPr>
            <a:picLocks noChangeAspect="1"/>
          </p:cNvPicPr>
          <p:nvPr/>
        </p:nvPicPr>
        <p:blipFill>
          <a:blip r:embed="rId4"/>
          <a:stretch>
            <a:fillRect/>
          </a:stretch>
        </p:blipFill>
        <p:spPr>
          <a:xfrm>
            <a:off x="9053636" y="3319462"/>
            <a:ext cx="1788535" cy="796355"/>
          </a:xfrm>
          <a:prstGeom prst="rect">
            <a:avLst/>
          </a:prstGeom>
        </p:spPr>
      </p:pic>
    </p:spTree>
    <p:extLst>
      <p:ext uri="{BB962C8B-B14F-4D97-AF65-F5344CB8AC3E}">
        <p14:creationId xmlns:p14="http://schemas.microsoft.com/office/powerpoint/2010/main" val="4137213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238D-5906-A686-E36B-A0F108911E1E}"/>
              </a:ext>
            </a:extLst>
          </p:cNvPr>
          <p:cNvSpPr>
            <a:spLocks noGrp="1"/>
          </p:cNvSpPr>
          <p:nvPr>
            <p:ph type="title"/>
          </p:nvPr>
        </p:nvSpPr>
        <p:spPr/>
        <p:txBody>
          <a:bodyPr/>
          <a:lstStyle/>
          <a:p>
            <a:r>
              <a:rPr lang="en-US" dirty="0"/>
              <a:t>Replication Crisis</a:t>
            </a:r>
          </a:p>
        </p:txBody>
      </p:sp>
      <p:sp>
        <p:nvSpPr>
          <p:cNvPr id="3" name="Content Placeholder 2">
            <a:extLst>
              <a:ext uri="{FF2B5EF4-FFF2-40B4-BE49-F238E27FC236}">
                <a16:creationId xmlns:a16="http://schemas.microsoft.com/office/drawing/2014/main" id="{66932C48-8821-AC4D-6497-CB5ABA9089B1}"/>
              </a:ext>
            </a:extLst>
          </p:cNvPr>
          <p:cNvSpPr>
            <a:spLocks noGrp="1"/>
          </p:cNvSpPr>
          <p:nvPr>
            <p:ph idx="1"/>
          </p:nvPr>
        </p:nvSpPr>
        <p:spPr/>
        <p:txBody>
          <a:bodyPr/>
          <a:lstStyle/>
          <a:p>
            <a:r>
              <a:rPr lang="en-US" dirty="0"/>
              <a:t>Finding: some well-known psychological science studies were found to “not replicate”</a:t>
            </a:r>
          </a:p>
          <a:p>
            <a:r>
              <a:rPr lang="en-US" dirty="0"/>
              <a:t>Good consequences: more attention is being paid to statistical inference</a:t>
            </a:r>
          </a:p>
          <a:p>
            <a:pPr lvl="1"/>
            <a:r>
              <a:rPr lang="en-US" dirty="0"/>
              <a:t>Reduce focus on p-value, more on effect size and inference</a:t>
            </a:r>
          </a:p>
          <a:p>
            <a:pPr lvl="1"/>
            <a:r>
              <a:rPr lang="en-US" dirty="0"/>
              <a:t>Replicating findings helps extend theory</a:t>
            </a:r>
          </a:p>
          <a:p>
            <a:r>
              <a:rPr lang="en-US" dirty="0"/>
              <a:t>Bad consequences: increased distrust of science</a:t>
            </a:r>
          </a:p>
          <a:p>
            <a:pPr lvl="1"/>
            <a:r>
              <a:rPr lang="en-US" dirty="0"/>
              <a:t>Some ways to increase rigor will lead to less overall science</a:t>
            </a:r>
          </a:p>
          <a:p>
            <a:pPr lvl="1"/>
            <a:r>
              <a:rPr lang="en-US" dirty="0"/>
              <a:t>Exposing gaps in statistical understanding</a:t>
            </a:r>
          </a:p>
          <a:p>
            <a:pPr lvl="1"/>
            <a:endParaRPr lang="en-US" dirty="0"/>
          </a:p>
          <a:p>
            <a:pPr marL="0" indent="0">
              <a:buNone/>
            </a:pPr>
            <a:endParaRPr lang="en-US" dirty="0"/>
          </a:p>
        </p:txBody>
      </p:sp>
    </p:spTree>
    <p:extLst>
      <p:ext uri="{BB962C8B-B14F-4D97-AF65-F5344CB8AC3E}">
        <p14:creationId xmlns:p14="http://schemas.microsoft.com/office/powerpoint/2010/main" val="417893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E6036-FC76-2F68-852B-300B8A9205D5}"/>
              </a:ext>
            </a:extLst>
          </p:cNvPr>
          <p:cNvSpPr>
            <a:spLocks noGrp="1"/>
          </p:cNvSpPr>
          <p:nvPr>
            <p:ph type="title"/>
          </p:nvPr>
        </p:nvSpPr>
        <p:spPr/>
        <p:txBody>
          <a:bodyPr/>
          <a:lstStyle/>
          <a:p>
            <a:r>
              <a:rPr lang="en-US" dirty="0"/>
              <a:t>Power analysis</a:t>
            </a:r>
          </a:p>
        </p:txBody>
      </p:sp>
      <p:sp>
        <p:nvSpPr>
          <p:cNvPr id="3" name="Content Placeholder 2">
            <a:extLst>
              <a:ext uri="{FF2B5EF4-FFF2-40B4-BE49-F238E27FC236}">
                <a16:creationId xmlns:a16="http://schemas.microsoft.com/office/drawing/2014/main" id="{4B41D165-038B-D5FB-1296-6DB9F906B751}"/>
              </a:ext>
            </a:extLst>
          </p:cNvPr>
          <p:cNvSpPr>
            <a:spLocks noGrp="1"/>
          </p:cNvSpPr>
          <p:nvPr>
            <p:ph idx="1"/>
          </p:nvPr>
        </p:nvSpPr>
        <p:spPr/>
        <p:txBody>
          <a:bodyPr>
            <a:normAutofit lnSpcReduction="10000"/>
          </a:bodyPr>
          <a:lstStyle/>
          <a:p>
            <a:r>
              <a:rPr lang="en-US" dirty="0"/>
              <a:t>How many participants do I need for my experiment to work?</a:t>
            </a:r>
          </a:p>
          <a:p>
            <a:pPr lvl="1"/>
            <a:r>
              <a:rPr lang="en-US" dirty="0"/>
              <a:t>Practical/convenience sampling: how many do you have?</a:t>
            </a:r>
          </a:p>
          <a:p>
            <a:pPr lvl="1"/>
            <a:r>
              <a:rPr lang="en-US" dirty="0"/>
              <a:t>RCT: precisely estimated samples in advance</a:t>
            </a:r>
          </a:p>
          <a:p>
            <a:pPr lvl="1"/>
            <a:endParaRPr lang="en-US" dirty="0"/>
          </a:p>
          <a:p>
            <a:r>
              <a:rPr lang="en-US" dirty="0"/>
              <a:t>Probability of a statistically reliable result</a:t>
            </a:r>
          </a:p>
          <a:p>
            <a:pPr lvl="1"/>
            <a:r>
              <a:rPr lang="en-US" dirty="0"/>
              <a:t>P = f(effect size, n)</a:t>
            </a:r>
          </a:p>
          <a:p>
            <a:pPr lvl="1"/>
            <a:endParaRPr lang="en-US" dirty="0"/>
          </a:p>
          <a:p>
            <a:r>
              <a:rPr lang="en-US" dirty="0"/>
              <a:t>Rough estimates</a:t>
            </a:r>
          </a:p>
          <a:p>
            <a:pPr lvl="1"/>
            <a:r>
              <a:rPr lang="en-US" dirty="0"/>
              <a:t>Cohen’s d = 1.0, n = 32 (16/group), power = 80%</a:t>
            </a:r>
          </a:p>
          <a:p>
            <a:pPr lvl="1"/>
            <a:r>
              <a:rPr lang="en-US" dirty="0"/>
              <a:t>d = 0.5, n= 126 (63/group), power = 80%</a:t>
            </a:r>
          </a:p>
          <a:p>
            <a:pPr lvl="1"/>
            <a:r>
              <a:rPr lang="en-US" dirty="0"/>
              <a:t>d = 0.2, n = 784 (392/group), power = 80%</a:t>
            </a:r>
          </a:p>
        </p:txBody>
      </p:sp>
    </p:spTree>
    <p:extLst>
      <p:ext uri="{BB962C8B-B14F-4D97-AF65-F5344CB8AC3E}">
        <p14:creationId xmlns:p14="http://schemas.microsoft.com/office/powerpoint/2010/main" val="1417406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8051</TotalTime>
  <Words>1239</Words>
  <Application>Microsoft Office PowerPoint</Application>
  <PresentationFormat>Widescreen</PresentationFormat>
  <Paragraphs>150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205 Oct 24, Class 15</vt:lpstr>
      <vt:lpstr>General feedback for Writing #1</vt:lpstr>
      <vt:lpstr>Experiment 2 data</vt:lpstr>
      <vt:lpstr>Running ezANOVA</vt:lpstr>
      <vt:lpstr>Making a 2x2 figure</vt:lpstr>
      <vt:lpstr>Interpreting the results</vt:lpstr>
      <vt:lpstr>Effect size statistics</vt:lpstr>
      <vt:lpstr>Replication Crisis</vt:lpstr>
      <vt:lpstr>Power analysis</vt:lpstr>
      <vt:lpstr>Sensitivity</vt:lpstr>
      <vt:lpstr>Open Practices</vt:lpstr>
      <vt:lpstr>Experiment 2 Writeup</vt:lpstr>
      <vt:lpstr>For Wed 10/26</vt:lpstr>
      <vt:lpstr>Exam feedback</vt:lpstr>
      <vt:lpstr>Definitions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24, Class 15</dc:title>
  <dc:creator>Paul Reber</dc:creator>
  <cp:lastModifiedBy>Paul Reber</cp:lastModifiedBy>
  <cp:revision>6</cp:revision>
  <cp:lastPrinted>2022-10-24T16:57:58Z</cp:lastPrinted>
  <dcterms:created xsi:type="dcterms:W3CDTF">2022-10-23T22:37:12Z</dcterms:created>
  <dcterms:modified xsi:type="dcterms:W3CDTF">2024-01-31T14:46:18Z</dcterms:modified>
</cp:coreProperties>
</file>