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82" r:id="rId4"/>
    <p:sldId id="284" r:id="rId5"/>
    <p:sldId id="283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58" r:id="rId18"/>
    <p:sldId id="259" r:id="rId19"/>
    <p:sldId id="296" r:id="rId20"/>
    <p:sldId id="298" r:id="rId21"/>
    <p:sldId id="297" r:id="rId22"/>
    <p:sldId id="264" r:id="rId23"/>
    <p:sldId id="265" r:id="rId24"/>
    <p:sldId id="260" r:id="rId25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Sheet1!$C$34:$D$34</c:f>
              <c:numCache>
                <c:formatCode>General</c:formatCode>
                <c:ptCount val="2"/>
                <c:pt idx="0">
                  <c:v>3.93</c:v>
                </c:pt>
                <c:pt idx="1">
                  <c:v>4.21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F8-4488-82B5-71E1A043D946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Sheet1!$C$35:$D$35</c:f>
              <c:numCache>
                <c:formatCode>General</c:formatCode>
                <c:ptCount val="2"/>
                <c:pt idx="0">
                  <c:v>6.98</c:v>
                </c:pt>
                <c:pt idx="1">
                  <c:v>6.88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F8-4488-82B5-71E1A043D9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071104"/>
        <c:axId val="1487072768"/>
      </c:lineChart>
      <c:catAx>
        <c:axId val="148707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2768"/>
        <c:crosses val="autoZero"/>
        <c:auto val="1"/>
        <c:lblAlgn val="ctr"/>
        <c:lblOffset val="100"/>
        <c:noMultiLvlLbl val="0"/>
      </c:catAx>
      <c:valAx>
        <c:axId val="1487072768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Sheet1!$B$70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Sheet1!$C$70:$D$70</c:f>
              <c:numCache>
                <c:formatCode>General</c:formatCode>
                <c:ptCount val="2"/>
                <c:pt idx="0">
                  <c:v>6.7</c:v>
                </c:pt>
                <c:pt idx="1">
                  <c:v>4.34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1E-4EB9-8922-1A1EDC1D76DE}"/>
            </c:ext>
          </c:extLst>
        </c:ser>
        <c:ser>
          <c:idx val="1"/>
          <c:order val="1"/>
          <c:tx>
            <c:strRef>
              <c:f>Sheet1!$B$71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Sheet1!$C$71:$D$71</c:f>
              <c:numCache>
                <c:formatCode>General</c:formatCode>
                <c:ptCount val="2"/>
                <c:pt idx="0">
                  <c:v>3.92</c:v>
                </c:pt>
                <c:pt idx="1">
                  <c:v>4.51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1E-4EB9-8922-1A1EDC1D76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066112"/>
        <c:axId val="1487077344"/>
      </c:barChart>
      <c:catAx>
        <c:axId val="148706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7344"/>
        <c:crosses val="autoZero"/>
        <c:auto val="1"/>
        <c:lblAlgn val="ctr"/>
        <c:lblOffset val="100"/>
        <c:noMultiLvlLbl val="0"/>
      </c:catAx>
      <c:valAx>
        <c:axId val="1487077344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6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Sheet1!$B$87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Sheet1!$C$87:$D$87</c:f>
              <c:numCache>
                <c:formatCode>General</c:formatCode>
                <c:ptCount val="2"/>
                <c:pt idx="0">
                  <c:v>3.29</c:v>
                </c:pt>
                <c:pt idx="1">
                  <c:v>5.87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06-49DD-A42E-C9CCB8E83E0E}"/>
            </c:ext>
          </c:extLst>
        </c:ser>
        <c:ser>
          <c:idx val="1"/>
          <c:order val="1"/>
          <c:tx>
            <c:strRef>
              <c:f>Sheet1!$B$88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Sheet1!$C$88:$D$88</c:f>
              <c:numCache>
                <c:formatCode>General</c:formatCode>
                <c:ptCount val="2"/>
                <c:pt idx="0">
                  <c:v>6.59</c:v>
                </c:pt>
                <c:pt idx="1">
                  <c:v>3.2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06-49DD-A42E-C9CCB8E83E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071104"/>
        <c:axId val="1487072768"/>
      </c:lineChart>
      <c:catAx>
        <c:axId val="148707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2768"/>
        <c:crosses val="autoZero"/>
        <c:auto val="1"/>
        <c:lblAlgn val="ctr"/>
        <c:lblOffset val="100"/>
        <c:noMultiLvlLbl val="0"/>
      </c:catAx>
      <c:valAx>
        <c:axId val="1487072768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Sheet1!$B$87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Sheet1!$C$87:$D$87</c:f>
              <c:numCache>
                <c:formatCode>General</c:formatCode>
                <c:ptCount val="2"/>
                <c:pt idx="0">
                  <c:v>3.29</c:v>
                </c:pt>
                <c:pt idx="1">
                  <c:v>5.87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98-48F8-BFF7-FE77DD4300E0}"/>
            </c:ext>
          </c:extLst>
        </c:ser>
        <c:ser>
          <c:idx val="1"/>
          <c:order val="1"/>
          <c:tx>
            <c:strRef>
              <c:f>Sheet1!$B$88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Sheet1!$C$88:$D$88</c:f>
              <c:numCache>
                <c:formatCode>General</c:formatCode>
                <c:ptCount val="2"/>
                <c:pt idx="0">
                  <c:v>6.59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98-48F8-BFF7-FE77DD4300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066112"/>
        <c:axId val="1487077344"/>
      </c:barChart>
      <c:catAx>
        <c:axId val="148706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7344"/>
        <c:crosses val="autoZero"/>
        <c:auto val="1"/>
        <c:lblAlgn val="ctr"/>
        <c:lblOffset val="100"/>
        <c:noMultiLvlLbl val="0"/>
      </c:catAx>
      <c:valAx>
        <c:axId val="1487077344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6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Sheet1!$C$34:$D$34</c:f>
              <c:numCache>
                <c:formatCode>General</c:formatCode>
                <c:ptCount val="2"/>
                <c:pt idx="0">
                  <c:v>3.93</c:v>
                </c:pt>
                <c:pt idx="1">
                  <c:v>4.21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ED-4E46-947C-FAD5DB76437C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Sheet1!$C$35:$D$35</c:f>
              <c:numCache>
                <c:formatCode>General</c:formatCode>
                <c:ptCount val="2"/>
                <c:pt idx="0">
                  <c:v>6.98</c:v>
                </c:pt>
                <c:pt idx="1">
                  <c:v>6.88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ED-4E46-947C-FAD5DB7643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066112"/>
        <c:axId val="1487077344"/>
      </c:barChart>
      <c:catAx>
        <c:axId val="148706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7344"/>
        <c:crosses val="autoZero"/>
        <c:auto val="1"/>
        <c:lblAlgn val="ctr"/>
        <c:lblOffset val="100"/>
        <c:noMultiLvlLbl val="0"/>
      </c:catAx>
      <c:valAx>
        <c:axId val="1487077344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6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Sheet1!$C$53:$D$53</c:f>
              <c:numCache>
                <c:formatCode>General</c:formatCode>
                <c:ptCount val="2"/>
                <c:pt idx="0">
                  <c:v>3.27</c:v>
                </c:pt>
                <c:pt idx="1">
                  <c:v>7.09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2EF-43BD-B707-B39FE46337A1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Sheet1!$C$54:$D$54</c:f>
              <c:numCache>
                <c:formatCode>General</c:formatCode>
                <c:ptCount val="2"/>
                <c:pt idx="0">
                  <c:v>3.65</c:v>
                </c:pt>
                <c:pt idx="1">
                  <c:v>7.44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2EF-43BD-B707-B39FE46337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071104"/>
        <c:axId val="1487072768"/>
      </c:lineChart>
      <c:catAx>
        <c:axId val="148707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2768"/>
        <c:crosses val="autoZero"/>
        <c:auto val="1"/>
        <c:lblAlgn val="ctr"/>
        <c:lblOffset val="100"/>
        <c:noMultiLvlLbl val="0"/>
      </c:catAx>
      <c:valAx>
        <c:axId val="1487072768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Sheet1!$B$53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Sheet1!$C$53:$D$53</c:f>
              <c:numCache>
                <c:formatCode>General</c:formatCode>
                <c:ptCount val="2"/>
                <c:pt idx="0">
                  <c:v>3.27</c:v>
                </c:pt>
                <c:pt idx="1">
                  <c:v>7.09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1E-4E63-A7F9-B6E99F958458}"/>
            </c:ext>
          </c:extLst>
        </c:ser>
        <c:ser>
          <c:idx val="1"/>
          <c:order val="1"/>
          <c:tx>
            <c:strRef>
              <c:f>Sheet1!$B$54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Sheet1!$C$54:$D$54</c:f>
              <c:numCache>
                <c:formatCode>General</c:formatCode>
                <c:ptCount val="2"/>
                <c:pt idx="0">
                  <c:v>3.65</c:v>
                </c:pt>
                <c:pt idx="1">
                  <c:v>7.44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1E-4E63-A7F9-B6E99F958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066112"/>
        <c:axId val="1487077344"/>
      </c:barChart>
      <c:catAx>
        <c:axId val="148706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7344"/>
        <c:crosses val="autoZero"/>
        <c:auto val="1"/>
        <c:lblAlgn val="ctr"/>
        <c:lblOffset val="100"/>
        <c:noMultiLvlLbl val="0"/>
      </c:catAx>
      <c:valAx>
        <c:axId val="1487077344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6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Sheet1!$C$3:$D$3</c:f>
              <c:numCache>
                <c:formatCode>General</c:formatCode>
                <c:ptCount val="2"/>
                <c:pt idx="0">
                  <c:v>2.36</c:v>
                </c:pt>
                <c:pt idx="1">
                  <c:v>4.7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B3-4693-BC8E-520FD41E03FF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Sheet1!$C$4:$D$4</c:f>
              <c:numCache>
                <c:formatCode>General</c:formatCode>
                <c:ptCount val="2"/>
                <c:pt idx="0">
                  <c:v>4</c:v>
                </c:pt>
                <c:pt idx="1">
                  <c:v>6.38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B3-4693-BC8E-520FD41E03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071104"/>
        <c:axId val="1487072768"/>
      </c:lineChart>
      <c:catAx>
        <c:axId val="148707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2768"/>
        <c:crosses val="autoZero"/>
        <c:auto val="1"/>
        <c:lblAlgn val="ctr"/>
        <c:lblOffset val="100"/>
        <c:noMultiLvlLbl val="0"/>
      </c:catAx>
      <c:valAx>
        <c:axId val="1487072768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48381452318461"/>
          <c:y val="5.0925925925925923E-2"/>
          <c:w val="0.77019247594050744"/>
          <c:h val="0.84167468649752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Sheet1!$C$3:$D$3</c:f>
              <c:numCache>
                <c:formatCode>General</c:formatCode>
                <c:ptCount val="2"/>
                <c:pt idx="0">
                  <c:v>2.36</c:v>
                </c:pt>
                <c:pt idx="1">
                  <c:v>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91-46FC-9794-21EB8944521D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Sheet1!$C$4:$D$4</c:f>
              <c:numCache>
                <c:formatCode>General</c:formatCode>
                <c:ptCount val="2"/>
                <c:pt idx="0">
                  <c:v>4</c:v>
                </c:pt>
                <c:pt idx="1">
                  <c:v>6.38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91-46FC-9794-21EB894452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066112"/>
        <c:axId val="1487077344"/>
      </c:barChart>
      <c:catAx>
        <c:axId val="148706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7344"/>
        <c:crosses val="autoZero"/>
        <c:auto val="1"/>
        <c:lblAlgn val="ctr"/>
        <c:lblOffset val="100"/>
        <c:noMultiLvlLbl val="0"/>
      </c:catAx>
      <c:valAx>
        <c:axId val="1487077344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6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Sheet1!$B$20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Sheet1!$C$20:$D$20</c:f>
              <c:numCache>
                <c:formatCode>General</c:formatCode>
                <c:ptCount val="2"/>
                <c:pt idx="0">
                  <c:v>1.43</c:v>
                </c:pt>
                <c:pt idx="1">
                  <c:v>4.43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CA-445E-BBEC-8F4640937E6F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Sheet1!$C$21:$D$21</c:f>
              <c:numCache>
                <c:formatCode>General</c:formatCode>
                <c:ptCount val="2"/>
                <c:pt idx="0">
                  <c:v>3.56</c:v>
                </c:pt>
                <c:pt idx="1">
                  <c:v>9.31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CA-445E-BBEC-8F4640937E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071104"/>
        <c:axId val="1487072768"/>
      </c:lineChart>
      <c:catAx>
        <c:axId val="148707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2768"/>
        <c:crosses val="autoZero"/>
        <c:auto val="1"/>
        <c:lblAlgn val="ctr"/>
        <c:lblOffset val="100"/>
        <c:noMultiLvlLbl val="0"/>
      </c:catAx>
      <c:valAx>
        <c:axId val="1487072768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Sheet1!$C$20:$D$20</c:f>
              <c:numCache>
                <c:formatCode>General</c:formatCode>
                <c:ptCount val="2"/>
                <c:pt idx="0">
                  <c:v>1.43</c:v>
                </c:pt>
                <c:pt idx="1">
                  <c:v>4.43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78B-B9E8-C0AF61B7A995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Sheet1!$C$21:$D$21</c:f>
              <c:numCache>
                <c:formatCode>General</c:formatCode>
                <c:ptCount val="2"/>
                <c:pt idx="0">
                  <c:v>3.56</c:v>
                </c:pt>
                <c:pt idx="1">
                  <c:v>9.31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78B-B9E8-C0AF61B7A9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066112"/>
        <c:axId val="1487077344"/>
      </c:barChart>
      <c:catAx>
        <c:axId val="148706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7344"/>
        <c:crosses val="autoZero"/>
        <c:auto val="1"/>
        <c:lblAlgn val="ctr"/>
        <c:lblOffset val="100"/>
        <c:noMultiLvlLbl val="0"/>
      </c:catAx>
      <c:valAx>
        <c:axId val="1487077344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6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Sheet1!$B$70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Sheet1!$C$70:$D$70</c:f>
              <c:numCache>
                <c:formatCode>General</c:formatCode>
                <c:ptCount val="2"/>
                <c:pt idx="0">
                  <c:v>6.7</c:v>
                </c:pt>
                <c:pt idx="1">
                  <c:v>4.34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BC-47C9-823C-86D8FDCEA81E}"/>
            </c:ext>
          </c:extLst>
        </c:ser>
        <c:ser>
          <c:idx val="1"/>
          <c:order val="1"/>
          <c:tx>
            <c:strRef>
              <c:f>Sheet1!$B$71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Sheet1!$C$71:$D$71</c:f>
              <c:numCache>
                <c:formatCode>General</c:formatCode>
                <c:ptCount val="2"/>
                <c:pt idx="0">
                  <c:v>3.92</c:v>
                </c:pt>
                <c:pt idx="1">
                  <c:v>4.51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BC-47C9-823C-86D8FDCEA8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071104"/>
        <c:axId val="1487072768"/>
      </c:lineChart>
      <c:catAx>
        <c:axId val="148707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2768"/>
        <c:crosses val="autoZero"/>
        <c:auto val="1"/>
        <c:lblAlgn val="ctr"/>
        <c:lblOffset val="100"/>
        <c:noMultiLvlLbl val="0"/>
      </c:catAx>
      <c:valAx>
        <c:axId val="1487072768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591DC631-3D3D-49F1-A432-84A63795B8D6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283CE3CB-4FA8-4A09-AC71-0C9F1BAB7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3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400DAB-D642-4450-9FB8-7E8059C75B1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6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835882-5389-4FD0-8253-4B5D9C1C44F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37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C9537-EBB6-390B-B771-8E6DDB4E2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FE58B-4A5C-D40F-9531-CF21AA176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C2BC0-3873-0D81-70A1-A04B7DCB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5D94-39CF-4B52-B4FA-541810832B4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D0CB0-5259-4707-E57A-FA9EF316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1E162-533B-81C6-6A9D-FC70B4BB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5B16-498E-414B-B3D6-67A44182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5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A0F93-1ABA-22D0-7B5B-E4B1B43FC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39E77-BA6D-3DAC-4CD4-4F7BC10ED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111F3-1233-85B6-4CA0-0863876E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5D94-39CF-4B52-B4FA-541810832B4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E5983-DA17-8C4E-0D61-57DF3261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CA509-F99A-B815-48AC-A108AE27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5B16-498E-414B-B3D6-67A44182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9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AEC80-A362-5835-C884-8CABB1A09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B6628-C30D-7010-4285-707B1224F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21180-BC96-434F-42D8-B90432E6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5D94-39CF-4B52-B4FA-541810832B4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E3CC2-D1D9-7690-16E1-0DCDFBC2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15F44-42D9-CC7F-1410-F1824079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5B16-498E-414B-B3D6-67A44182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F437-C6DC-324F-8779-94C64E6E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2926A-A2F7-AEDC-BE40-08F17F347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FA376-235F-80E6-21C9-8144A5F71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5D94-39CF-4B52-B4FA-541810832B4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AD51E-711F-A084-B5CC-1F89D941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6B166-8A8D-BC14-FDA7-38FCA33D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5B16-498E-414B-B3D6-67A44182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3A72-C582-32ED-3EDB-BA2D5EB38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7E0B2-81DF-3720-2018-C4E95523A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E6F45-3189-AC5F-8436-4052A0F4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5D94-39CF-4B52-B4FA-541810832B4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DE3B8-C87E-7666-0A99-556215E8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D8041-4A6A-8001-640F-DF62D4A5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5B16-498E-414B-B3D6-67A44182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0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BA36F-9A18-6143-DA96-0F36C7391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9548D-9128-7997-2156-A7BE17E5B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23ADA-721A-1A9C-660F-5F3C780E5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6B7A1-E642-1B59-6521-CE0200FD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5D94-39CF-4B52-B4FA-541810832B4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AF3A6-5A9D-0AA0-6BC7-2B41E1FB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F535A-0795-0575-1728-6EA24883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5B16-498E-414B-B3D6-67A44182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5B95-6874-42ED-1DD6-BCD935F18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81E7A-ADF5-8BA5-B821-D40F9F2EF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C9510-FDFA-CDEE-B058-600F09B04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B1E563-D53C-218B-FA61-619D09E7C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CE5C9-F0BD-7C1B-FA0B-7593DA676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CED60E-8C12-F078-5205-9E984171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5D94-39CF-4B52-B4FA-541810832B4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72A90-1D96-C40B-16A7-94CA8060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F190CF-CD7F-C890-0B5E-79241D6E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5B16-498E-414B-B3D6-67A44182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2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0356-2119-B650-94B6-4AB0DE5F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EB66E-69B0-6753-688B-69D9587D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5D94-39CF-4B52-B4FA-541810832B4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B5525-F2D2-B60A-E86D-D2761F50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16FFC-3311-A05B-4942-27BF1A46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5B16-498E-414B-B3D6-67A44182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1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42A0E-9B89-71D4-4501-EA469932B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5D94-39CF-4B52-B4FA-541810832B4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2D730-D5A1-302C-FDBA-D2B90F20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4D5E5-BF46-EAE9-75C9-734D2969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5B16-498E-414B-B3D6-67A44182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3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7111-8A05-95D3-83C2-F8B06F0E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80E5C-9ECB-ED1C-8E30-6989A6392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C4B2C-7C66-EB1C-88B4-A86C25302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CCBAB-3F7C-D0AE-AD29-DC0515CC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5D94-39CF-4B52-B4FA-541810832B4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9A6D4-4315-9ED9-3FE6-D4703FD2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64C5F-F5E6-DB7F-DBBD-6F07ECDE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5B16-498E-414B-B3D6-67A44182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9AF4-E5B3-6D6D-6CCB-A7ABEE02F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BE12F-40C9-9A30-A9B4-7AD76309F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545A6-A8E9-863C-4306-C604ACEE0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04A46-A311-712A-ACC9-5108EAB6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5D94-39CF-4B52-B4FA-541810832B4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7A957-D241-6950-3F21-4776AD19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004F1-03BC-0008-8529-9FD65E66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5B16-498E-414B-B3D6-67A44182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3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DF121-A728-8A7F-ED71-54C8BAA3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CB696-561C-7FA3-AADF-D12156B54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B14BC-75A9-A625-2AA0-69683EF23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85D94-39CF-4B52-B4FA-541810832B4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35CC9-AC29-39D9-1DDA-F595D28E9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1D7DA-8670-0753-D094-BA2CDEE17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5B16-498E-414B-B3D6-67A44182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7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45C600-9206-67AB-DC8D-F9131F23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205 Jan 31, Class 12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2DFC24-ABED-21D8-9FA0-CD39B7278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10</a:t>
            </a:r>
          </a:p>
          <a:p>
            <a:pPr lvl="1"/>
            <a:r>
              <a:rPr lang="en-US" dirty="0"/>
              <a:t>2x2 results, main effects and interactions</a:t>
            </a:r>
          </a:p>
          <a:p>
            <a:endParaRPr lang="en-US" dirty="0"/>
          </a:p>
          <a:p>
            <a:r>
              <a:rPr lang="en-US" dirty="0"/>
              <a:t>Planning Experiment 2</a:t>
            </a:r>
          </a:p>
        </p:txBody>
      </p:sp>
    </p:spTree>
    <p:extLst>
      <p:ext uri="{BB962C8B-B14F-4D97-AF65-F5344CB8AC3E}">
        <p14:creationId xmlns:p14="http://schemas.microsoft.com/office/powerpoint/2010/main" val="1730719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0653-3467-4A3A-6F38-CF97B834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4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DB50275-A92D-BB5C-7F79-996A63FC0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084252"/>
              </p:ext>
            </p:extLst>
          </p:nvPr>
        </p:nvGraphicFramePr>
        <p:xfrm>
          <a:off x="838200" y="1690688"/>
          <a:ext cx="8567058" cy="38013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86370">
                  <a:extLst>
                    <a:ext uri="{9D8B030D-6E8A-4147-A177-3AD203B41FA5}">
                      <a16:colId xmlns:a16="http://schemas.microsoft.com/office/drawing/2014/main" val="3377958318"/>
                    </a:ext>
                  </a:extLst>
                </a:gridCol>
                <a:gridCol w="1786370">
                  <a:extLst>
                    <a:ext uri="{9D8B030D-6E8A-4147-A177-3AD203B41FA5}">
                      <a16:colId xmlns:a16="http://schemas.microsoft.com/office/drawing/2014/main" val="2099104786"/>
                    </a:ext>
                  </a:extLst>
                </a:gridCol>
                <a:gridCol w="1802024">
                  <a:extLst>
                    <a:ext uri="{9D8B030D-6E8A-4147-A177-3AD203B41FA5}">
                      <a16:colId xmlns:a16="http://schemas.microsoft.com/office/drawing/2014/main" val="4063273605"/>
                    </a:ext>
                  </a:extLst>
                </a:gridCol>
                <a:gridCol w="1802024">
                  <a:extLst>
                    <a:ext uri="{9D8B030D-6E8A-4147-A177-3AD203B41FA5}">
                      <a16:colId xmlns:a16="http://schemas.microsoft.com/office/drawing/2014/main" val="1561812349"/>
                    </a:ext>
                  </a:extLst>
                </a:gridCol>
                <a:gridCol w="1390270">
                  <a:extLst>
                    <a:ext uri="{9D8B030D-6E8A-4147-A177-3AD203B41FA5}">
                      <a16:colId xmlns:a16="http://schemas.microsoft.com/office/drawing/2014/main" val="963407833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Means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Table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Factor 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557466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B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Mean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9387539"/>
                  </a:ext>
                </a:extLst>
              </a:tr>
              <a:tr h="6223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Factor 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X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1.43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(1.32)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4.43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(2.00)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2.93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(2.26)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2066081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3.56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(1.39)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9.31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(1.38)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6.43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(3.19)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238744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Mean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2.50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(1.72)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6.87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(2.98)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5996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818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9B99-9CC4-6B27-B1BD-B6C52360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4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B3DA39A-1B60-48ED-B00A-A058003077E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9655770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D58DCC2-6BED-489B-9E48-8E429DC4773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4877461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3434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77F2-AFCE-DE55-4EEB-33924C76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5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7117EA2-D07E-52A6-C54F-5B30F5E150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778577"/>
              </p:ext>
            </p:extLst>
          </p:nvPr>
        </p:nvGraphicFramePr>
        <p:xfrm>
          <a:off x="838200" y="1690688"/>
          <a:ext cx="8092045" cy="38013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87322">
                  <a:extLst>
                    <a:ext uri="{9D8B030D-6E8A-4147-A177-3AD203B41FA5}">
                      <a16:colId xmlns:a16="http://schemas.microsoft.com/office/drawing/2014/main" val="3928674859"/>
                    </a:ext>
                  </a:extLst>
                </a:gridCol>
                <a:gridCol w="1687322">
                  <a:extLst>
                    <a:ext uri="{9D8B030D-6E8A-4147-A177-3AD203B41FA5}">
                      <a16:colId xmlns:a16="http://schemas.microsoft.com/office/drawing/2014/main" val="3487325813"/>
                    </a:ext>
                  </a:extLst>
                </a:gridCol>
                <a:gridCol w="1702108">
                  <a:extLst>
                    <a:ext uri="{9D8B030D-6E8A-4147-A177-3AD203B41FA5}">
                      <a16:colId xmlns:a16="http://schemas.microsoft.com/office/drawing/2014/main" val="3155438810"/>
                    </a:ext>
                  </a:extLst>
                </a:gridCol>
                <a:gridCol w="1702108">
                  <a:extLst>
                    <a:ext uri="{9D8B030D-6E8A-4147-A177-3AD203B41FA5}">
                      <a16:colId xmlns:a16="http://schemas.microsoft.com/office/drawing/2014/main" val="3716069301"/>
                    </a:ext>
                  </a:extLst>
                </a:gridCol>
                <a:gridCol w="1313185">
                  <a:extLst>
                    <a:ext uri="{9D8B030D-6E8A-4147-A177-3AD203B41FA5}">
                      <a16:colId xmlns:a16="http://schemas.microsoft.com/office/drawing/2014/main" val="1578893992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Means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Table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Factor 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8397448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B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Mean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824348"/>
                  </a:ext>
                </a:extLst>
              </a:tr>
              <a:tr h="6223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Factor 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X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6.70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(1.76)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4.34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(1.58)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5.52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(2.04)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0508429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3.92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(1.42)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4.51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(1.29)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4.21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(1.39)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05575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Mean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5.31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(2.11)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4.43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(1.45)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4877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067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7ED3-CD4E-B846-85C3-C0E67BDB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5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AAB12AB-BF00-4E02-8470-5DA5DF4D0B1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17801110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396A313-5FC0-485D-A6F5-B28D67BDAD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08953815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54981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C5F4-D89A-2D6A-F142-7AD1ABFE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6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D2175D3-81C0-4F8E-1878-3801076B45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651806"/>
              </p:ext>
            </p:extLst>
          </p:nvPr>
        </p:nvGraphicFramePr>
        <p:xfrm>
          <a:off x="838200" y="1615567"/>
          <a:ext cx="8685811" cy="38013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11132">
                  <a:extLst>
                    <a:ext uri="{9D8B030D-6E8A-4147-A177-3AD203B41FA5}">
                      <a16:colId xmlns:a16="http://schemas.microsoft.com/office/drawing/2014/main" val="2604552184"/>
                    </a:ext>
                  </a:extLst>
                </a:gridCol>
                <a:gridCol w="1811132">
                  <a:extLst>
                    <a:ext uri="{9D8B030D-6E8A-4147-A177-3AD203B41FA5}">
                      <a16:colId xmlns:a16="http://schemas.microsoft.com/office/drawing/2014/main" val="3664444023"/>
                    </a:ext>
                  </a:extLst>
                </a:gridCol>
                <a:gridCol w="1827003">
                  <a:extLst>
                    <a:ext uri="{9D8B030D-6E8A-4147-A177-3AD203B41FA5}">
                      <a16:colId xmlns:a16="http://schemas.microsoft.com/office/drawing/2014/main" val="463607112"/>
                    </a:ext>
                  </a:extLst>
                </a:gridCol>
                <a:gridCol w="1827003">
                  <a:extLst>
                    <a:ext uri="{9D8B030D-6E8A-4147-A177-3AD203B41FA5}">
                      <a16:colId xmlns:a16="http://schemas.microsoft.com/office/drawing/2014/main" val="2125234978"/>
                    </a:ext>
                  </a:extLst>
                </a:gridCol>
                <a:gridCol w="1409541">
                  <a:extLst>
                    <a:ext uri="{9D8B030D-6E8A-4147-A177-3AD203B41FA5}">
                      <a16:colId xmlns:a16="http://schemas.microsoft.com/office/drawing/2014/main" val="4290430288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Means</a:t>
                      </a:r>
                      <a:br>
                        <a:rPr lang="en-US" sz="2800" dirty="0">
                          <a:effectLst/>
                        </a:rPr>
                      </a:br>
                      <a:r>
                        <a:rPr lang="en-US" sz="2800" dirty="0">
                          <a:effectLst/>
                        </a:rPr>
                        <a:t>Table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Factor 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243908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B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Mean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9670532"/>
                  </a:ext>
                </a:extLst>
              </a:tr>
              <a:tr h="6223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Factor 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X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3.29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(1.07)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5.87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(1.54)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4.58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(1.85)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3728225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6.59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(1.63)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3.20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(1.31)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4.90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(2.25)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6125194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Mean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4.94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(2.15)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4.53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(1.96)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1898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805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0DD8-6627-FD97-4F27-C134EB24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6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EBF3A39-0FD6-4FB5-934B-9D48935E9FC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35738034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E18A1DD-C440-49CA-B800-8737DACB2DD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12925195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99325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50DF20-6F65-DEC2-7871-CA12A5A0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2x2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6BF33-8F36-C8C4-56A7-B66ECF370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Main effects</a:t>
            </a:r>
          </a:p>
          <a:p>
            <a:pPr lvl="1"/>
            <a:r>
              <a:rPr lang="en-US" dirty="0"/>
              <a:t>Factor 1: effect on performance ignoring Factor 2</a:t>
            </a:r>
          </a:p>
          <a:p>
            <a:pPr lvl="1"/>
            <a:r>
              <a:rPr lang="en-US" dirty="0"/>
              <a:t>Factor 2: effect on performance ignoring Factor 1</a:t>
            </a:r>
          </a:p>
          <a:p>
            <a:pPr lvl="1"/>
            <a:r>
              <a:rPr lang="en-US" dirty="0"/>
              <a:t>Possible outcomes: both, either one alone, or neither</a:t>
            </a:r>
          </a:p>
          <a:p>
            <a:r>
              <a:rPr lang="en-US" dirty="0"/>
              <a:t>Interactions</a:t>
            </a:r>
          </a:p>
          <a:p>
            <a:pPr lvl="1"/>
            <a:r>
              <a:rPr lang="en-US" dirty="0"/>
              <a:t>The factors affect each other</a:t>
            </a:r>
          </a:p>
          <a:p>
            <a:pPr lvl="1"/>
            <a:r>
              <a:rPr lang="en-US" dirty="0"/>
              <a:t>The effect of Factor 1 was different across levels of Factor 2</a:t>
            </a:r>
          </a:p>
          <a:p>
            <a:pPr lvl="1"/>
            <a:r>
              <a:rPr lang="en-US" dirty="0"/>
              <a:t>The effect of Factor 2 was different across levels of Factor 1</a:t>
            </a:r>
          </a:p>
          <a:p>
            <a:pPr lvl="1"/>
            <a:r>
              <a:rPr lang="en-US" dirty="0"/>
              <a:t>“Different”</a:t>
            </a:r>
          </a:p>
          <a:p>
            <a:pPr lvl="2"/>
            <a:r>
              <a:rPr lang="en-US" dirty="0"/>
              <a:t>Accelerator: super-additive factors</a:t>
            </a:r>
          </a:p>
          <a:p>
            <a:pPr lvl="2"/>
            <a:r>
              <a:rPr lang="en-US" dirty="0"/>
              <a:t>Reducer: can give a 3:1 shape</a:t>
            </a:r>
          </a:p>
          <a:p>
            <a:pPr lvl="2"/>
            <a:r>
              <a:rPr lang="en-US" dirty="0"/>
              <a:t>Inverter: effect goes in different directions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8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3CA6-56CA-0247-AD7B-1D6FD788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2x2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9DF3F-5476-9147-B217-84670AFFD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Two manipulated factors, between participants</a:t>
            </a:r>
          </a:p>
          <a:p>
            <a:pPr lvl="1"/>
            <a:r>
              <a:rPr lang="en-US" dirty="0"/>
              <a:t>Experimenter assigns participants to one of the four conditions</a:t>
            </a:r>
          </a:p>
          <a:p>
            <a:r>
              <a:rPr lang="en-US" dirty="0"/>
              <a:t>One manipulated factor, one participant variable</a:t>
            </a:r>
          </a:p>
          <a:p>
            <a:pPr lvl="1"/>
            <a:r>
              <a:rPr lang="en-US" dirty="0"/>
              <a:t>Measure or recruit based on participant variable</a:t>
            </a:r>
          </a:p>
          <a:p>
            <a:pPr lvl="2"/>
            <a:r>
              <a:rPr lang="en-US" dirty="0"/>
              <a:t>Split into 2 groups by median or pre-defined criterion</a:t>
            </a:r>
          </a:p>
          <a:p>
            <a:pPr lvl="1"/>
            <a:r>
              <a:rPr lang="en-US" dirty="0"/>
              <a:t>Random assignment across manipulated factor</a:t>
            </a:r>
          </a:p>
          <a:p>
            <a:r>
              <a:rPr lang="en-US" dirty="0"/>
              <a:t>Two within-participant factors</a:t>
            </a:r>
          </a:p>
          <a:p>
            <a:pPr lvl="1"/>
            <a:r>
              <a:rPr lang="en-US" dirty="0"/>
              <a:t>Participants each do all four conditions, counterbalanced order</a:t>
            </a:r>
          </a:p>
          <a:p>
            <a:r>
              <a:rPr lang="en-US" dirty="0"/>
              <a:t>One within-participant factor, Repeated Measures</a:t>
            </a:r>
          </a:p>
          <a:p>
            <a:pPr lvl="1"/>
            <a:r>
              <a:rPr lang="en-US" dirty="0"/>
              <a:t>Participants randomly assigned to AX,AY or BX,BY</a:t>
            </a:r>
          </a:p>
          <a:p>
            <a:pPr lvl="2"/>
            <a:r>
              <a:rPr lang="en-US" dirty="0"/>
              <a:t>Order counterbalanced</a:t>
            </a:r>
          </a:p>
          <a:p>
            <a:pPr lvl="1"/>
            <a:r>
              <a:rPr lang="en-US" dirty="0"/>
              <a:t>Mixed-model design</a:t>
            </a:r>
          </a:p>
        </p:txBody>
      </p:sp>
    </p:spTree>
    <p:extLst>
      <p:ext uri="{BB962C8B-B14F-4D97-AF65-F5344CB8AC3E}">
        <p14:creationId xmlns:p14="http://schemas.microsoft.com/office/powerpoint/2010/main" val="1585127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BF5F-4910-E019-3C1C-503405A3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effects in within-participants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B5AD9-23A5-8F32-D543-F65CA8225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simple 2 group within-participants study, participants complete both conditions of the experiment, order counterbalanced</a:t>
            </a:r>
          </a:p>
          <a:p>
            <a:pPr lvl="1"/>
            <a:r>
              <a:rPr lang="en-US" dirty="0"/>
              <a:t>A versus B</a:t>
            </a:r>
          </a:p>
          <a:p>
            <a:r>
              <a:rPr lang="en-US" dirty="0"/>
              <a:t>If order substantially affects the DV, the design has accidentally become a mixed-model 2x2</a:t>
            </a:r>
          </a:p>
          <a:p>
            <a:pPr lvl="1"/>
            <a:r>
              <a:rPr lang="en-US" dirty="0"/>
              <a:t>Factor 1: A, B</a:t>
            </a:r>
          </a:p>
          <a:p>
            <a:pPr lvl="1"/>
            <a:r>
              <a:rPr lang="en-US" dirty="0"/>
              <a:t>Factor 2: Order 1  (X), Order 2 (Y)</a:t>
            </a:r>
          </a:p>
          <a:p>
            <a:r>
              <a:rPr lang="en-US" dirty="0"/>
              <a:t>Observing an interaction complicates the inference</a:t>
            </a:r>
          </a:p>
        </p:txBody>
      </p:sp>
    </p:spTree>
    <p:extLst>
      <p:ext uri="{BB962C8B-B14F-4D97-AF65-F5344CB8AC3E}">
        <p14:creationId xmlns:p14="http://schemas.microsoft.com/office/powerpoint/2010/main" val="1683750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B36B2E-6A7E-0958-1F45-0D050565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Taste test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1BD411D5-BD88-3BB9-6A08-E8BF4BE3474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99216"/>
            <a:ext cx="4145280" cy="460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F132275-2B73-8448-8075-7A11C80D2897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6820929" y="1825625"/>
          <a:ext cx="3884141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4038600" imgH="4524465" progId="MSGraph.Chart.8">
                  <p:embed followColorScheme="full"/>
                </p:oleObj>
              </mc:Choice>
              <mc:Fallback>
                <p:oleObj name="Chart" r:id="rId3" imgW="4038600" imgH="4524465" progId="MSGraph.Chart.8">
                  <p:embed followColorScheme="full"/>
                  <p:pic>
                    <p:nvPicPr>
                      <p:cNvPr id="327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0929" y="1825625"/>
                        <a:ext cx="3884141" cy="435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056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D67C-F23D-8246-E305-9576BD63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of Results in 2x2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E5027-F516-3C6C-47C1-5EE3F873B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Simulated data</a:t>
            </a:r>
          </a:p>
          <a:p>
            <a:r>
              <a:rPr lang="en-US" dirty="0"/>
              <a:t>Factor 1 has two levels</a:t>
            </a:r>
          </a:p>
          <a:p>
            <a:pPr lvl="1"/>
            <a:r>
              <a:rPr lang="en-US" dirty="0"/>
              <a:t>Condition A, Condition B</a:t>
            </a:r>
          </a:p>
          <a:p>
            <a:r>
              <a:rPr lang="en-US" dirty="0"/>
              <a:t>Factor 2 has two levels</a:t>
            </a:r>
          </a:p>
          <a:p>
            <a:pPr lvl="1"/>
            <a:r>
              <a:rPr lang="en-US" dirty="0"/>
              <a:t>Condition X, Condition Y</a:t>
            </a:r>
          </a:p>
          <a:p>
            <a:r>
              <a:rPr lang="en-US" dirty="0"/>
              <a:t>Dependent variable is a measure on a 10-point scale</a:t>
            </a:r>
          </a:p>
          <a:p>
            <a:r>
              <a:rPr lang="en-US" dirty="0"/>
              <a:t>20 participants per condition</a:t>
            </a:r>
          </a:p>
        </p:txBody>
      </p:sp>
    </p:spTree>
    <p:extLst>
      <p:ext uri="{BB962C8B-B14F-4D97-AF65-F5344CB8AC3E}">
        <p14:creationId xmlns:p14="http://schemas.microsoft.com/office/powerpoint/2010/main" val="2182114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DF303-5E78-93FE-32AD-8B32D430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 Design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742BCF92-813F-369E-EA12-F1B1E18737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840320"/>
              </p:ext>
            </p:extLst>
          </p:nvPr>
        </p:nvGraphicFramePr>
        <p:xfrm>
          <a:off x="838200" y="1825625"/>
          <a:ext cx="8685811" cy="485635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11132">
                  <a:extLst>
                    <a:ext uri="{9D8B030D-6E8A-4147-A177-3AD203B41FA5}">
                      <a16:colId xmlns:a16="http://schemas.microsoft.com/office/drawing/2014/main" val="2604552184"/>
                    </a:ext>
                  </a:extLst>
                </a:gridCol>
                <a:gridCol w="1811132">
                  <a:extLst>
                    <a:ext uri="{9D8B030D-6E8A-4147-A177-3AD203B41FA5}">
                      <a16:colId xmlns:a16="http://schemas.microsoft.com/office/drawing/2014/main" val="3664444023"/>
                    </a:ext>
                  </a:extLst>
                </a:gridCol>
                <a:gridCol w="1827003">
                  <a:extLst>
                    <a:ext uri="{9D8B030D-6E8A-4147-A177-3AD203B41FA5}">
                      <a16:colId xmlns:a16="http://schemas.microsoft.com/office/drawing/2014/main" val="463607112"/>
                    </a:ext>
                  </a:extLst>
                </a:gridCol>
                <a:gridCol w="1827003">
                  <a:extLst>
                    <a:ext uri="{9D8B030D-6E8A-4147-A177-3AD203B41FA5}">
                      <a16:colId xmlns:a16="http://schemas.microsoft.com/office/drawing/2014/main" val="2125234978"/>
                    </a:ext>
                  </a:extLst>
                </a:gridCol>
                <a:gridCol w="1409541">
                  <a:extLst>
                    <a:ext uri="{9D8B030D-6E8A-4147-A177-3AD203B41FA5}">
                      <a16:colId xmlns:a16="http://schemas.microsoft.com/office/drawing/2014/main" val="4290430288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Meaningful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243908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Abstract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Object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9670532"/>
                  </a:ext>
                </a:extLst>
              </a:tr>
              <a:tr h="6223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Encoding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Shallow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atha" panose="020B0604020202020204" pitchFamily="34" charset="0"/>
                        </a:rPr>
                        <a:t>Color?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atha" panose="020B0604020202020204" pitchFamily="34" charset="0"/>
                        </a:rPr>
                        <a:t>Color?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3728225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Deep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atha" panose="020B0604020202020204" pitchFamily="34" charset="0"/>
                        </a:rPr>
                        <a:t>Liking?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atha" panose="020B0604020202020204" pitchFamily="34" charset="0"/>
                        </a:rPr>
                        <a:t>Liking?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6125194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189883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C6A1575-8415-6655-B7B9-2C688AB0E8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8187" r="9722" b="16844"/>
          <a:stretch/>
        </p:blipFill>
        <p:spPr>
          <a:xfrm>
            <a:off x="5006985" y="3109748"/>
            <a:ext cx="685800" cy="6385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9E7D34-1A53-77CA-2B45-893EF33FC9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8187" r="9722" b="16844"/>
          <a:stretch/>
        </p:blipFill>
        <p:spPr>
          <a:xfrm>
            <a:off x="5006985" y="4713122"/>
            <a:ext cx="685800" cy="638503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8A6BCE7-F398-DB6F-FFCC-58FCDB54E2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2598" y="306245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DF8BF1C-6EB7-08AE-E1B4-ABAFC55EE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2598" y="4665825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754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D0CCD4-21BC-9A15-FC0D-64643A70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5CADF3-EA62-1946-8E67-5E30892D7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Feedback &amp; Suggestions?</a:t>
            </a:r>
          </a:p>
          <a:p>
            <a:endParaRPr lang="en-US" dirty="0"/>
          </a:p>
          <a:p>
            <a:r>
              <a:rPr lang="en-US" dirty="0"/>
              <a:t>Hypotheses/Predictions</a:t>
            </a:r>
          </a:p>
          <a:p>
            <a:r>
              <a:rPr lang="en-US" dirty="0"/>
              <a:t>What might be the main effect of Meaning?</a:t>
            </a:r>
          </a:p>
          <a:p>
            <a:r>
              <a:rPr lang="en-US" dirty="0"/>
              <a:t>What might be the main effect of Encoding?</a:t>
            </a:r>
          </a:p>
          <a:p>
            <a:r>
              <a:rPr lang="en-US" dirty="0"/>
              <a:t>What interactions might we see?</a:t>
            </a:r>
          </a:p>
        </p:txBody>
      </p:sp>
    </p:spTree>
    <p:extLst>
      <p:ext uri="{BB962C8B-B14F-4D97-AF65-F5344CB8AC3E}">
        <p14:creationId xmlns:p14="http://schemas.microsoft.com/office/powerpoint/2010/main" val="2575640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grass is always greener on the other side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Design a 2x2 between-participants factorial experiment to test the everyday meaning of this aphorism.  </a:t>
            </a:r>
          </a:p>
          <a:p>
            <a:pPr eaLnBrk="1" hangingPunct="1"/>
            <a:r>
              <a:rPr lang="en-US" dirty="0"/>
              <a:t>Use subjects high and low in optimism as one factor in the design.</a:t>
            </a:r>
          </a:p>
          <a:p>
            <a:pPr eaLnBrk="1" hangingPunct="1"/>
            <a:r>
              <a:rPr lang="en-US" dirty="0"/>
              <a:t>Give predicted results consistent with the idea that the grass on the other side will look greener and it will look particularly greener to optimists.</a:t>
            </a:r>
          </a:p>
        </p:txBody>
      </p:sp>
    </p:spTree>
    <p:extLst>
      <p:ext uri="{BB962C8B-B14F-4D97-AF65-F5344CB8AC3E}">
        <p14:creationId xmlns:p14="http://schemas.microsoft.com/office/powerpoint/2010/main" val="313001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Group 2"/>
          <p:cNvGraphicFramePr>
            <a:graphicFrameLocks noGrp="1"/>
          </p:cNvGraphicFramePr>
          <p:nvPr/>
        </p:nvGraphicFramePr>
        <p:xfrm>
          <a:off x="1828800" y="228600"/>
          <a:ext cx="4038600" cy="27813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2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Optimists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2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Pessimists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733801" y="1447800"/>
            <a:ext cx="1831975" cy="1208088"/>
            <a:chOff x="1344" y="1031"/>
            <a:chExt cx="1154" cy="761"/>
          </a:xfrm>
        </p:grpSpPr>
        <p:sp>
          <p:nvSpPr>
            <p:cNvPr id="4118" name="Text Box 21"/>
            <p:cNvSpPr txBox="1">
              <a:spLocks noChangeArrowheads="1"/>
            </p:cNvSpPr>
            <p:nvPr/>
          </p:nvSpPr>
          <p:spPr bwMode="auto">
            <a:xfrm>
              <a:off x="1344" y="1031"/>
              <a:ext cx="3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6.5</a:t>
              </a:r>
            </a:p>
          </p:txBody>
        </p:sp>
        <p:sp>
          <p:nvSpPr>
            <p:cNvPr id="4119" name="Text Box 22"/>
            <p:cNvSpPr txBox="1">
              <a:spLocks noChangeArrowheads="1"/>
            </p:cNvSpPr>
            <p:nvPr/>
          </p:nvSpPr>
          <p:spPr bwMode="auto">
            <a:xfrm>
              <a:off x="2198" y="1031"/>
              <a:ext cx="3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9.7</a:t>
              </a:r>
            </a:p>
          </p:txBody>
        </p:sp>
        <p:sp>
          <p:nvSpPr>
            <p:cNvPr id="4120" name="Text Box 23"/>
            <p:cNvSpPr txBox="1">
              <a:spLocks noChangeArrowheads="1"/>
            </p:cNvSpPr>
            <p:nvPr/>
          </p:nvSpPr>
          <p:spPr bwMode="auto">
            <a:xfrm>
              <a:off x="1344" y="1559"/>
              <a:ext cx="3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6.5</a:t>
              </a:r>
            </a:p>
          </p:txBody>
        </p:sp>
        <p:sp>
          <p:nvSpPr>
            <p:cNvPr id="4121" name="Text Box 24"/>
            <p:cNvSpPr txBox="1">
              <a:spLocks noChangeArrowheads="1"/>
            </p:cNvSpPr>
            <p:nvPr/>
          </p:nvSpPr>
          <p:spPr bwMode="auto">
            <a:xfrm>
              <a:off x="2198" y="1559"/>
              <a:ext cx="3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8.2</a:t>
              </a:r>
            </a:p>
          </p:txBody>
        </p:sp>
      </p:grpSp>
      <p:graphicFrame>
        <p:nvGraphicFramePr>
          <p:cNvPr id="49177" name="Object 25"/>
          <p:cNvGraphicFramePr>
            <a:graphicFrameLocks noChangeAspect="1"/>
          </p:cNvGraphicFramePr>
          <p:nvPr/>
        </p:nvGraphicFramePr>
        <p:xfrm>
          <a:off x="5562600" y="3201989"/>
          <a:ext cx="5105400" cy="337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4419600" imgH="2924231" progId="MSGraph.Chart.8">
                  <p:embed followColorScheme="full"/>
                </p:oleObj>
              </mc:Choice>
              <mc:Fallback>
                <p:oleObj name="Chart" r:id="rId3" imgW="4419600" imgH="2924231" progId="MSGraph.Chart.8">
                  <p:embed followColorScheme="full"/>
                  <p:pic>
                    <p:nvPicPr>
                      <p:cNvPr id="4917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201989"/>
                        <a:ext cx="5105400" cy="3379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041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917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AD76-78AD-7535-DFA5-CFE593C8F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Fri Feb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3FE10-86A7-690D-A838-FD2AF1979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11: External Validity, Sampling</a:t>
            </a:r>
          </a:p>
          <a:p>
            <a:pPr lvl="1"/>
            <a:r>
              <a:rPr lang="en-US" dirty="0"/>
              <a:t>Short introduction to the general idea</a:t>
            </a:r>
          </a:p>
          <a:p>
            <a:pPr lvl="1"/>
            <a:endParaRPr lang="en-US" dirty="0"/>
          </a:p>
          <a:p>
            <a:r>
              <a:rPr lang="en-US" dirty="0" err="1"/>
              <a:t>Assefi</a:t>
            </a:r>
            <a:r>
              <a:rPr lang="en-US" dirty="0"/>
              <a:t> &amp; Garry (2003).  More 2x2 design practice.</a:t>
            </a:r>
          </a:p>
          <a:p>
            <a:endParaRPr lang="en-US" dirty="0"/>
          </a:p>
          <a:p>
            <a:r>
              <a:rPr lang="en-US" dirty="0"/>
              <a:t>Collect data for Experiment 2</a:t>
            </a:r>
          </a:p>
          <a:p>
            <a:pPr lvl="1"/>
            <a:r>
              <a:rPr lang="en-US" dirty="0"/>
              <a:t>Try to get 4 people to volunteer to try the study</a:t>
            </a:r>
          </a:p>
          <a:p>
            <a:pPr lvl="2"/>
            <a:r>
              <a:rPr lang="en-US" dirty="0"/>
              <a:t>Submit completion codes if they provide them</a:t>
            </a:r>
          </a:p>
          <a:p>
            <a:pPr lvl="1"/>
            <a:r>
              <a:rPr lang="en-US" dirty="0"/>
              <a:t>Deadline: Friday night? Sunday?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6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175D-7541-8701-3CA2-F79DC085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a Means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4CAAD58-D79F-92DF-15D4-9C6A5E1353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3667844"/>
              </p:ext>
            </p:extLst>
          </p:nvPr>
        </p:nvGraphicFramePr>
        <p:xfrm>
          <a:off x="903848" y="2255520"/>
          <a:ext cx="8146119" cy="417961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98598">
                  <a:extLst>
                    <a:ext uri="{9D8B030D-6E8A-4147-A177-3AD203B41FA5}">
                      <a16:colId xmlns:a16="http://schemas.microsoft.com/office/drawing/2014/main" val="1616339839"/>
                    </a:ext>
                  </a:extLst>
                </a:gridCol>
                <a:gridCol w="1698598">
                  <a:extLst>
                    <a:ext uri="{9D8B030D-6E8A-4147-A177-3AD203B41FA5}">
                      <a16:colId xmlns:a16="http://schemas.microsoft.com/office/drawing/2014/main" val="3907258368"/>
                    </a:ext>
                  </a:extLst>
                </a:gridCol>
                <a:gridCol w="1713482">
                  <a:extLst>
                    <a:ext uri="{9D8B030D-6E8A-4147-A177-3AD203B41FA5}">
                      <a16:colId xmlns:a16="http://schemas.microsoft.com/office/drawing/2014/main" val="3012083006"/>
                    </a:ext>
                  </a:extLst>
                </a:gridCol>
                <a:gridCol w="1713482">
                  <a:extLst>
                    <a:ext uri="{9D8B030D-6E8A-4147-A177-3AD203B41FA5}">
                      <a16:colId xmlns:a16="http://schemas.microsoft.com/office/drawing/2014/main" val="1141096882"/>
                    </a:ext>
                  </a:extLst>
                </a:gridCol>
                <a:gridCol w="1321959">
                  <a:extLst>
                    <a:ext uri="{9D8B030D-6E8A-4147-A177-3AD203B41FA5}">
                      <a16:colId xmlns:a16="http://schemas.microsoft.com/office/drawing/2014/main" val="369330102"/>
                    </a:ext>
                  </a:extLst>
                </a:gridCol>
              </a:tblGrid>
              <a:tr h="271689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Means</a:t>
                      </a:r>
                      <a:br>
                        <a:rPr lang="en-US" sz="2800" dirty="0">
                          <a:effectLst/>
                        </a:rPr>
                      </a:br>
                      <a:r>
                        <a:rPr lang="en-US" sz="2800" dirty="0">
                          <a:effectLst/>
                        </a:rPr>
                        <a:t>Table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126081" marR="126081" marT="63041" marB="63041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Factor 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126081" marR="126081" marT="63041" marB="6304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94561" marR="94561" marT="0" marB="0"/>
                </a:tc>
                <a:extLst>
                  <a:ext uri="{0D108BD9-81ED-4DB2-BD59-A6C34878D82A}">
                    <a16:rowId xmlns:a16="http://schemas.microsoft.com/office/drawing/2014/main" val="4276051239"/>
                  </a:ext>
                </a:extLst>
              </a:tr>
              <a:tr h="289987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94561" marR="945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B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94561" marR="945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Mean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94561" marR="94561" marT="0" marB="0"/>
                </a:tc>
                <a:extLst>
                  <a:ext uri="{0D108BD9-81ED-4DB2-BD59-A6C34878D82A}">
                    <a16:rowId xmlns:a16="http://schemas.microsoft.com/office/drawing/2014/main" val="610288733"/>
                  </a:ext>
                </a:extLst>
              </a:tr>
              <a:tr h="85805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Factor 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126081" marR="126081" marT="63041" marB="630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X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94561" marR="945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3.93</a:t>
                      </a:r>
                      <a:br>
                        <a:rPr lang="en-US" sz="2800" dirty="0">
                          <a:effectLst/>
                        </a:rPr>
                      </a:br>
                      <a:r>
                        <a:rPr lang="en-US" sz="2800" dirty="0">
                          <a:effectLst/>
                        </a:rPr>
                        <a:t>(1.43)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94561" marR="945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4.21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(1.22)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94561" marR="945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4.07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(1.33)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126081" marR="126081" marT="63041" marB="63041"/>
                </a:tc>
                <a:extLst>
                  <a:ext uri="{0D108BD9-81ED-4DB2-BD59-A6C34878D82A}">
                    <a16:rowId xmlns:a16="http://schemas.microsoft.com/office/drawing/2014/main" val="1404471020"/>
                  </a:ext>
                </a:extLst>
              </a:tr>
              <a:tr h="7004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94561" marR="945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6.98</a:t>
                      </a:r>
                      <a:br>
                        <a:rPr lang="en-US" sz="2800" dirty="0">
                          <a:effectLst/>
                        </a:rPr>
                      </a:br>
                      <a:r>
                        <a:rPr lang="en-US" sz="2800" dirty="0">
                          <a:effectLst/>
                        </a:rPr>
                        <a:t>(1.28)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94561" marR="945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6.88</a:t>
                      </a:r>
                      <a:br>
                        <a:rPr lang="en-US" sz="2800" dirty="0">
                          <a:effectLst/>
                        </a:rPr>
                      </a:br>
                      <a:r>
                        <a:rPr lang="en-US" sz="2800" dirty="0">
                          <a:effectLst/>
                        </a:rPr>
                        <a:t>(1.37)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94561" marR="945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6.93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(1.33)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126081" marR="126081" marT="63041" marB="63041"/>
                </a:tc>
                <a:extLst>
                  <a:ext uri="{0D108BD9-81ED-4DB2-BD59-A6C34878D82A}">
                    <a16:rowId xmlns:a16="http://schemas.microsoft.com/office/drawing/2014/main" val="2836657929"/>
                  </a:ext>
                </a:extLst>
              </a:tr>
              <a:tr h="6216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94561" marR="945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Mean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94561" marR="945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5.45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(2.04)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94561" marR="945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5.55</a:t>
                      </a:r>
                      <a:br>
                        <a:rPr lang="en-US" sz="2800" dirty="0">
                          <a:effectLst/>
                        </a:rPr>
                      </a:br>
                      <a:r>
                        <a:rPr lang="en-US" sz="2800" dirty="0">
                          <a:effectLst/>
                        </a:rPr>
                        <a:t>(1.86)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94561" marR="945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126081" marR="126081" marT="63041" marB="63041"/>
                </a:tc>
                <a:extLst>
                  <a:ext uri="{0D108BD9-81ED-4DB2-BD59-A6C34878D82A}">
                    <a16:rowId xmlns:a16="http://schemas.microsoft.com/office/drawing/2014/main" val="1685345231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B8A0887E-AD41-E2FC-E580-85777CCD747C}"/>
              </a:ext>
            </a:extLst>
          </p:cNvPr>
          <p:cNvSpPr/>
          <p:nvPr/>
        </p:nvSpPr>
        <p:spPr>
          <a:xfrm>
            <a:off x="4310743" y="3301340"/>
            <a:ext cx="3420093" cy="216130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3AD6CC-6742-271E-24A1-D7C90CA5D1CE}"/>
              </a:ext>
            </a:extLst>
          </p:cNvPr>
          <p:cNvSpPr/>
          <p:nvPr/>
        </p:nvSpPr>
        <p:spPr>
          <a:xfrm>
            <a:off x="7730836" y="3301340"/>
            <a:ext cx="1319131" cy="216130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E84E5-7222-A765-3C9B-433B2B88D350}"/>
              </a:ext>
            </a:extLst>
          </p:cNvPr>
          <p:cNvSpPr/>
          <p:nvPr/>
        </p:nvSpPr>
        <p:spPr>
          <a:xfrm>
            <a:off x="4320639" y="5462650"/>
            <a:ext cx="3420093" cy="103022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3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7551E9-F903-F133-42A3-4E7A08C98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terms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064BB6-3AFB-5327-204F-156E05392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Condition or cell means</a:t>
            </a:r>
          </a:p>
          <a:p>
            <a:pPr lvl="1"/>
            <a:r>
              <a:rPr lang="en-US" dirty="0"/>
              <a:t>Performance of the participants in specific conditions</a:t>
            </a:r>
          </a:p>
          <a:p>
            <a:pPr lvl="1"/>
            <a:r>
              <a:rPr lang="en-US" dirty="0"/>
              <a:t>AX, AY, BX, BY</a:t>
            </a:r>
          </a:p>
          <a:p>
            <a:r>
              <a:rPr lang="en-US" dirty="0"/>
              <a:t>Marginal means</a:t>
            </a:r>
          </a:p>
          <a:p>
            <a:pPr lvl="1"/>
            <a:r>
              <a:rPr lang="en-US" dirty="0"/>
              <a:t>Average performance of participants by factor</a:t>
            </a:r>
          </a:p>
          <a:p>
            <a:pPr lvl="1"/>
            <a:r>
              <a:rPr lang="en-US" dirty="0"/>
              <a:t>Factor 1: A vs B</a:t>
            </a:r>
          </a:p>
          <a:p>
            <a:pPr lvl="2"/>
            <a:r>
              <a:rPr lang="en-US" dirty="0"/>
              <a:t>Average(AX,AY) and Average (BX,BY)</a:t>
            </a:r>
          </a:p>
          <a:p>
            <a:pPr lvl="1"/>
            <a:r>
              <a:rPr lang="en-US" dirty="0"/>
              <a:t>Factor 2: X vs Y</a:t>
            </a:r>
          </a:p>
          <a:p>
            <a:pPr lvl="2"/>
            <a:r>
              <a:rPr lang="en-US" dirty="0"/>
              <a:t>Average(AX,BX) and Average (AY,BY)</a:t>
            </a:r>
          </a:p>
          <a:p>
            <a:r>
              <a:rPr lang="en-US" dirty="0"/>
              <a:t>Effect size</a:t>
            </a:r>
          </a:p>
          <a:p>
            <a:pPr lvl="1"/>
            <a:r>
              <a:rPr lang="en-US" dirty="0"/>
              <a:t>Difference in the marginal means across the factor</a:t>
            </a:r>
          </a:p>
          <a:p>
            <a:pPr lvl="1"/>
            <a:r>
              <a:rPr lang="en-US" dirty="0"/>
              <a:t>“Unstandardized” = actual DV difference</a:t>
            </a:r>
          </a:p>
        </p:txBody>
      </p:sp>
    </p:spTree>
    <p:extLst>
      <p:ext uri="{BB962C8B-B14F-4D97-AF65-F5344CB8AC3E}">
        <p14:creationId xmlns:p14="http://schemas.microsoft.com/office/powerpoint/2010/main" val="317440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6FE2BC-D68B-4398-78F0-1FC5CD47F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Visualization: Lines and Bars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2513976-D198-444F-B91A-783EEF5D499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09533250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8F8FC79-9A91-4374-AF0B-D0B93C45101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591377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0034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621981-79D2-4619-9C32-4BF72D18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2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0A0DE5A-A49E-7C3E-6F11-248BE58A6C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724276"/>
              </p:ext>
            </p:extLst>
          </p:nvPr>
        </p:nvGraphicFramePr>
        <p:xfrm>
          <a:off x="838200" y="2106328"/>
          <a:ext cx="8151422" cy="38013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99703">
                  <a:extLst>
                    <a:ext uri="{9D8B030D-6E8A-4147-A177-3AD203B41FA5}">
                      <a16:colId xmlns:a16="http://schemas.microsoft.com/office/drawing/2014/main" val="435612330"/>
                    </a:ext>
                  </a:extLst>
                </a:gridCol>
                <a:gridCol w="1699703">
                  <a:extLst>
                    <a:ext uri="{9D8B030D-6E8A-4147-A177-3AD203B41FA5}">
                      <a16:colId xmlns:a16="http://schemas.microsoft.com/office/drawing/2014/main" val="1189507972"/>
                    </a:ext>
                  </a:extLst>
                </a:gridCol>
                <a:gridCol w="1714598">
                  <a:extLst>
                    <a:ext uri="{9D8B030D-6E8A-4147-A177-3AD203B41FA5}">
                      <a16:colId xmlns:a16="http://schemas.microsoft.com/office/drawing/2014/main" val="369667880"/>
                    </a:ext>
                  </a:extLst>
                </a:gridCol>
                <a:gridCol w="1714598">
                  <a:extLst>
                    <a:ext uri="{9D8B030D-6E8A-4147-A177-3AD203B41FA5}">
                      <a16:colId xmlns:a16="http://schemas.microsoft.com/office/drawing/2014/main" val="3877185348"/>
                    </a:ext>
                  </a:extLst>
                </a:gridCol>
                <a:gridCol w="1322820">
                  <a:extLst>
                    <a:ext uri="{9D8B030D-6E8A-4147-A177-3AD203B41FA5}">
                      <a16:colId xmlns:a16="http://schemas.microsoft.com/office/drawing/2014/main" val="2665827853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Means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Table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Factor 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3281323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B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Mean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4618543"/>
                  </a:ext>
                </a:extLst>
              </a:tr>
              <a:tr h="6223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Factor 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X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3.27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(1.51)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7.09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(1.35)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5.18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(2.39)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7204217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3.65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(1.08)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7.44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(1.44)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5.55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(2.28)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29318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Mean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3.46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(1.33)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7.26</a:t>
                      </a:r>
                      <a:br>
                        <a:rPr lang="en-US" sz="2800" dirty="0">
                          <a:effectLst/>
                        </a:rPr>
                      </a:br>
                      <a:r>
                        <a:rPr lang="en-US" sz="2800" dirty="0">
                          <a:effectLst/>
                        </a:rPr>
                        <a:t>(1.41)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6777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543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235D46-1D18-3412-3A0A-EBACA211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2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82DAAA7-6924-420E-A5D6-F0B11A93CC8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66259271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4D0A0DA-DC21-4B7C-898A-A931FDC4C93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4655192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0099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3A405-E9B3-5EC3-D31B-6E66F8C4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3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04F4B3B-3728-DD3D-B4C9-312623021B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576469"/>
              </p:ext>
            </p:extLst>
          </p:nvPr>
        </p:nvGraphicFramePr>
        <p:xfrm>
          <a:off x="838200" y="1690688"/>
          <a:ext cx="8234547" cy="38013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17036">
                  <a:extLst>
                    <a:ext uri="{9D8B030D-6E8A-4147-A177-3AD203B41FA5}">
                      <a16:colId xmlns:a16="http://schemas.microsoft.com/office/drawing/2014/main" val="2525116432"/>
                    </a:ext>
                  </a:extLst>
                </a:gridCol>
                <a:gridCol w="1717036">
                  <a:extLst>
                    <a:ext uri="{9D8B030D-6E8A-4147-A177-3AD203B41FA5}">
                      <a16:colId xmlns:a16="http://schemas.microsoft.com/office/drawing/2014/main" val="317592664"/>
                    </a:ext>
                  </a:extLst>
                </a:gridCol>
                <a:gridCol w="1732083">
                  <a:extLst>
                    <a:ext uri="{9D8B030D-6E8A-4147-A177-3AD203B41FA5}">
                      <a16:colId xmlns:a16="http://schemas.microsoft.com/office/drawing/2014/main" val="3546420314"/>
                    </a:ext>
                  </a:extLst>
                </a:gridCol>
                <a:gridCol w="1732083">
                  <a:extLst>
                    <a:ext uri="{9D8B030D-6E8A-4147-A177-3AD203B41FA5}">
                      <a16:colId xmlns:a16="http://schemas.microsoft.com/office/drawing/2014/main" val="1320630623"/>
                    </a:ext>
                  </a:extLst>
                </a:gridCol>
                <a:gridCol w="1336309">
                  <a:extLst>
                    <a:ext uri="{9D8B030D-6E8A-4147-A177-3AD203B41FA5}">
                      <a16:colId xmlns:a16="http://schemas.microsoft.com/office/drawing/2014/main" val="1247467942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Means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Table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Factor 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07035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B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Mean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5238142"/>
                  </a:ext>
                </a:extLst>
              </a:tr>
              <a:tr h="6223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Factor 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X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2.36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(1.54)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4.70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(1.54)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3.53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(1.93)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5119661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4.00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(1.08)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6.38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(1.44)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5.19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(1.84)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513742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Mean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3.18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(1.63)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5.54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(1.74)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6924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093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B443-551D-9C9D-5DC1-ADE7100E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3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8ED6A06-9A47-8C86-35CE-0A115A012A5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04206436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5E920EF-F614-DA19-F139-76362E9709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4176875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5956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5421</TotalTime>
  <Words>932</Words>
  <Application>Microsoft Office PowerPoint</Application>
  <PresentationFormat>Widescreen</PresentationFormat>
  <Paragraphs>251</Paragraphs>
  <Slides>24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Chart</vt:lpstr>
      <vt:lpstr>205 Jan 31, Class 12</vt:lpstr>
      <vt:lpstr>Patterns of Results in 2x2 Designs</vt:lpstr>
      <vt:lpstr>Data in a Means Table</vt:lpstr>
      <vt:lpstr>Data terms</vt:lpstr>
      <vt:lpstr>Data Visualization: Lines and Bars</vt:lpstr>
      <vt:lpstr>Data 2</vt:lpstr>
      <vt:lpstr>Data 2</vt:lpstr>
      <vt:lpstr>Data 3</vt:lpstr>
      <vt:lpstr>Data 3</vt:lpstr>
      <vt:lpstr>Data 4</vt:lpstr>
      <vt:lpstr>Data 4</vt:lpstr>
      <vt:lpstr>Data 5</vt:lpstr>
      <vt:lpstr>Data 5</vt:lpstr>
      <vt:lpstr>Data 6</vt:lpstr>
      <vt:lpstr>Data 6</vt:lpstr>
      <vt:lpstr>2x2 Data</vt:lpstr>
      <vt:lpstr>Types of 2x2 designs</vt:lpstr>
      <vt:lpstr>Order effects in within-participants design</vt:lpstr>
      <vt:lpstr>Taste test</vt:lpstr>
      <vt:lpstr>Experiment 2 Design</vt:lpstr>
      <vt:lpstr>Experiment 2</vt:lpstr>
      <vt:lpstr>The grass is always greener on the other side</vt:lpstr>
      <vt:lpstr>PowerPoint Presentation</vt:lpstr>
      <vt:lpstr>For Fri Feb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205 Oct 19, Class 13</dc:title>
  <dc:creator>Paul Reber</dc:creator>
  <cp:lastModifiedBy>Paul Reber</cp:lastModifiedBy>
  <cp:revision>7</cp:revision>
  <cp:lastPrinted>2022-10-19T16:24:30Z</cp:lastPrinted>
  <dcterms:created xsi:type="dcterms:W3CDTF">2022-10-19T05:52:59Z</dcterms:created>
  <dcterms:modified xsi:type="dcterms:W3CDTF">2024-01-31T14:45:43Z</dcterms:modified>
</cp:coreProperties>
</file>