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0" r:id="rId5"/>
    <p:sldId id="279" r:id="rId7"/>
    <p:sldId id="286" r:id="rId8"/>
    <p:sldId id="282" r:id="rId9"/>
    <p:sldId id="283" r:id="rId10"/>
    <p:sldId id="280" r:id="rId11"/>
    <p:sldId id="281" r:id="rId12"/>
    <p:sldId id="287" r:id="rId13"/>
    <p:sldId id="259" r:id="rId14"/>
    <p:sldId id="269" r:id="rId15"/>
    <p:sldId id="262" r:id="rId16"/>
    <p:sldId id="263" r:id="rId17"/>
    <p:sldId id="264" r:id="rId18"/>
    <p:sldId id="285" r:id="rId19"/>
    <p:sldId id="265" r:id="rId20"/>
    <p:sldId id="268" r:id="rId21"/>
    <p:sldId id="270" r:id="rId22"/>
    <p:sldId id="26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94db78-5c47-4443-848e-c5fe84bd3395}">
          <p14:sldIdLst>
            <p14:sldId id="256"/>
            <p14:sldId id="258"/>
            <p14:sldId id="279"/>
            <p14:sldId id="286"/>
            <p14:sldId id="280"/>
            <p14:sldId id="281"/>
            <p14:sldId id="262"/>
            <p14:sldId id="263"/>
            <p14:sldId id="264"/>
            <p14:sldId id="285"/>
            <p14:sldId id="265"/>
            <p14:sldId id="282"/>
            <p14:sldId id="283"/>
            <p14:sldId id="260"/>
            <p14:sldId id="269"/>
            <p14:sldId id="259"/>
            <p14:sldId id="287"/>
          </p14:sldIdLst>
        </p14:section>
        <p14:section name="无标题节" id="{ac1f48be-c05c-42c9-a18f-e63a12e5acb1}">
          <p14:sldIdLst>
            <p14:sldId id="268"/>
            <p14:sldId id="270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http://www.zhentaoo.com/2017/10/14/Puppeteer3/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https://code.google.com/archive/p/chromedevtools/wikis/ChromeDevToolsProtocol.wiki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浏览器拥有多个 Tab，并为每个 Tab 单独提供 WebSocket 的 Endpoint URI</a:t>
            </a:r>
            <a:endParaRPr lang="zh-CN" altLang="en-US"/>
          </a:p>
          <a:p>
            <a:r>
              <a:rPr lang="zh-CN" altLang="en-US"/>
              <a:t>每个 DevTool 实例只能检视一个 Tab，即只能与一个 Tab 保持通讯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通知：</a:t>
            </a:r>
            <a:r>
              <a:rPr lang="zh-CN" altLang="en-US"/>
              <a:t>例如，启用network.enable后，就会上报一些网络通知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HTTP/2 虽然也支持 Server Push，但是服务器只能主动将资源推送到客户端缓存！并不允许将数据推送到应用程序</a:t>
            </a:r>
            <a:r>
              <a:rPr lang="zh-CN" altLang="en-US"/>
              <a:t>。服务器推送只能由浏览器处理，应用程序没有 API 来获取这些事件的通知。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GoogleChrome/puppeteer/blob/master/docs/api.md#puppeteerlaunchoptions" TargetMode="Externa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prebra/puppeteer-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/>
              <a:t>puppeteer</a:t>
            </a:r>
            <a:endParaRPr lang="en-US" altLang="zh-CN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WebSocket</a:t>
            </a:r>
            <a:endParaRPr lang="en-US" altLang="zh-CN"/>
          </a:p>
        </p:txBody>
      </p:sp>
      <p:pic>
        <p:nvPicPr>
          <p:cNvPr id="4" name="内容占位符 3" descr="w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0860" y="1825625"/>
            <a:ext cx="7837170" cy="4172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965" y="1825625"/>
            <a:ext cx="4039235" cy="2802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允许服务端主动向客户端推送数据。</a:t>
            </a:r>
            <a:endParaRPr lang="zh-CN" altLang="en-US"/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浏览器和服务器只需要完成一次握手，两者之间就直接可以创建持久性的连接，并进行双向数据传输。</a:t>
            </a:r>
            <a:endParaRPr lang="zh-CN" altLang="en-US"/>
          </a:p>
          <a:p>
            <a:pPr indent="0">
              <a:lnSpc>
                <a:spcPct val="140000"/>
              </a:lnSpc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lnSpc>
                <a:spcPct val="14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头部小，节省</a:t>
            </a:r>
            <a:r>
              <a:rPr lang="zh-CN" altLang="en-US"/>
              <a:t>资源。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335" y="-75565"/>
            <a:ext cx="10705465" cy="125349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puppeteer API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1090295"/>
            <a:ext cx="6414135" cy="38100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710" y="1485900"/>
            <a:ext cx="5193030" cy="5294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8735"/>
            <a:ext cx="10515600" cy="5361305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/>
              <a:t>Puppeteer使用devtools协议与浏览器通信。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Browser实例可以拥有多个浏览器上下文。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BrowserContext实例定义了一个浏览会话，可以拥有多个页面。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Page至少有一个框架（主框架）可能还有其他由iframe或frame标记创建的帧。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Frame至少有一个执行上下文（默认执行上下文）Frame的JavaScript在其中执行，Frame可能具有与扩展关联的其他执行上下文。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Worker具有单一的执行上下文，便于与WebWorker交互。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8335" y="-75565"/>
            <a:ext cx="10705465" cy="125349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puppeteer API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</a:t>
            </a:r>
            <a:r>
              <a:rPr lang="en-US" altLang="zh-CN"/>
              <a:t>puppeteer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77075" y="2405380"/>
            <a:ext cx="3568700" cy="1676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859915"/>
            <a:ext cx="5639435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默认下载最新版本的 Chromium确保它使用的最新功能可用。</a:t>
            </a:r>
            <a:endParaRPr lang="zh-CN" altLang="en-US"/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从 1.7 版本开始，官方提供了 puppeteer-core，不会下载 Chromium 包的版本。</a:t>
            </a: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en-US" altLang="zh-CN"/>
              <a:t>p</a:t>
            </a:r>
            <a:r>
              <a:rPr lang="zh-CN" altLang="en-US"/>
              <a:t>uppeteer至少需要 Node v6.4.0，如要使用 async / await，只有 Node v7.6.0 或更高版本才支持</a:t>
            </a:r>
            <a:endParaRPr lang="zh-CN" altLang="en-US"/>
          </a:p>
          <a:p>
            <a:pPr indent="0">
              <a:lnSpc>
                <a:spcPct val="110000"/>
              </a:lnSpc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下载</a:t>
            </a:r>
            <a:r>
              <a:rPr lang="zh-CN" altLang="en-US">
                <a:sym typeface="+mn-ea"/>
              </a:rPr>
              <a:t>Chromium需要翻墙</a:t>
            </a:r>
            <a:endParaRPr lang="zh-CN" altLang="en-US">
              <a:sym typeface="+mn-ea"/>
            </a:endParaRPr>
          </a:p>
          <a:p>
            <a:pPr marL="742950" lvl="1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使用国内Chromium源</a:t>
            </a:r>
            <a:endParaRPr lang="zh-CN" altLang="en-US">
              <a:sym typeface="+mn-ea"/>
            </a:endParaRPr>
          </a:p>
          <a:p>
            <a:pPr marL="742950" lvl="1" indent="-285750"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手动下载Chromium文件</a:t>
            </a:r>
            <a:r>
              <a:rPr lang="en-US" altLang="zh-CN">
                <a:sym typeface="+mn-ea"/>
              </a:rPr>
              <a:t>,设置路径参数</a:t>
            </a:r>
            <a:r>
              <a:rPr lang="en-US" altLang="zh-CN">
                <a:sym typeface="+mn-ea"/>
                <a:hlinkClick r:id="rId2" action="ppaction://hlinkfile"/>
              </a:rPr>
              <a:t>puppeteer.launch({executablePath:'ChromiumExePath'})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demo1</a:t>
            </a:r>
            <a:r>
              <a:rPr lang="zh-CN" altLang="en-US"/>
              <a:t>：生成</a:t>
            </a:r>
            <a:r>
              <a:rPr lang="en-US" altLang="zh-CN"/>
              <a:t>pfd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15895"/>
            <a:ext cx="1051560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demo2</a:t>
            </a:r>
            <a:r>
              <a:rPr lang="zh-CN" altLang="en-US"/>
              <a:t>：</a:t>
            </a:r>
            <a:r>
              <a:rPr lang="en-US" altLang="zh-CN"/>
              <a:t>UI</a:t>
            </a:r>
            <a:r>
              <a:rPr lang="zh-CN" altLang="en-US"/>
              <a:t>自动化测试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>
              <a:lnSpc>
                <a:spcPct val="260000"/>
              </a:lnSpc>
            </a:pPr>
            <a:r>
              <a:rPr lang="en-US" altLang="zh-CN"/>
              <a:t>UI</a:t>
            </a:r>
            <a:r>
              <a:rPr lang="zh-CN" altLang="en-US"/>
              <a:t>界面比较稳定</a:t>
            </a:r>
            <a:endParaRPr lang="zh-CN" altLang="en-US"/>
          </a:p>
          <a:p>
            <a:pPr>
              <a:lnSpc>
                <a:spcPct val="260000"/>
              </a:lnSpc>
            </a:pPr>
            <a:r>
              <a:rPr lang="zh-CN" altLang="en-US"/>
              <a:t>频繁的回归测试</a:t>
            </a:r>
            <a:endParaRPr lang="zh-CN" altLang="en-US"/>
          </a:p>
          <a:p>
            <a:pPr>
              <a:lnSpc>
                <a:spcPct val="260000"/>
              </a:lnSpc>
            </a:pPr>
            <a:r>
              <a:rPr lang="zh-CN" altLang="en-US"/>
              <a:t>单个浏览器的自动化方案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demo3</a:t>
            </a:r>
            <a:r>
              <a:rPr lang="zh-CN" altLang="en-US">
                <a:sym typeface="+mn-ea"/>
              </a:rPr>
              <a:t>：爬取网站数据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825625"/>
            <a:ext cx="95484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传统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爬虫存在的问题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4997450" cy="4351655"/>
          </a:xfrm>
        </p:spPr>
        <p:txBody>
          <a:bodyPr>
            <a:normAutofit fontScale="90000"/>
          </a:bodyPr>
          <a:p>
            <a:pPr>
              <a:lnSpc>
                <a:spcPct val="30000"/>
              </a:lnSpc>
            </a:pP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 sz="2400"/>
              <a:t>由</a:t>
            </a:r>
            <a:r>
              <a:rPr lang="en-US" altLang="zh-CN" sz="2400"/>
              <a:t>js</a:t>
            </a:r>
            <a:r>
              <a:rPr lang="zh-CN" altLang="en-US" sz="2400"/>
              <a:t>动态生成的页面无法直接从</a:t>
            </a:r>
            <a:r>
              <a:rPr lang="en-US" altLang="zh-CN" sz="2400"/>
              <a:t>html</a:t>
            </a:r>
            <a:r>
              <a:rPr lang="zh-CN" altLang="en-US" sz="2400"/>
              <a:t>获取信息，</a:t>
            </a:r>
            <a:r>
              <a:rPr lang="zh-CN" altLang="en-US" sz="2400"/>
              <a:t>逆向分析js费时费力</a:t>
            </a:r>
            <a:endParaRPr lang="zh-CN" altLang="en-US" sz="2400"/>
          </a:p>
          <a:p>
            <a:pPr marL="0" indent="0">
              <a:lnSpc>
                <a:spcPct val="120000"/>
              </a:lnSpc>
              <a:buNone/>
            </a:pP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许多信息需要登陆，点击等操作才能获取到，爬虫模拟这些行为比较费劲</a:t>
            </a:r>
            <a:endParaRPr lang="zh-CN" altLang="en-US" sz="2400"/>
          </a:p>
          <a:p>
            <a:pPr marL="0" indent="0">
              <a:lnSpc>
                <a:spcPct val="120000"/>
              </a:lnSpc>
              <a:buNone/>
            </a:pP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/>
              <a:t>容易被网站屏蔽</a:t>
            </a:r>
            <a:endParaRPr lang="zh-CN" altLang="en-US" sz="2400"/>
          </a:p>
        </p:txBody>
      </p:sp>
      <p:pic>
        <p:nvPicPr>
          <p:cNvPr id="6" name="图片 5" descr="852F51AE-D612-4646-A653-D3CAE3B95B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6035" y="1825625"/>
            <a:ext cx="5457825" cy="37826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puppteer</a:t>
            </a:r>
            <a:r>
              <a:rPr lang="zh-CN" altLang="en-US"/>
              <a:t>爬虫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/>
              <a:t>优点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操控浏览器click,input等行为可以模拟真实用户登录操作，解决登录问题。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支持加载执行JS，获取由JS动态生成的HTML内容。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利用Chrome DevTool调试方便</a:t>
            </a:r>
            <a:endParaRPr lang="zh-CN" altLang="en-US"/>
          </a:p>
          <a:p>
            <a:pPr lvl="0">
              <a:lnSpc>
                <a:spcPct val="140000"/>
              </a:lnSpc>
            </a:pPr>
            <a:r>
              <a:rPr lang="zh-CN" altLang="en-US"/>
              <a:t>缺点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速度慢</a:t>
            </a:r>
            <a:endParaRPr lang="zh-CN" altLang="en-US"/>
          </a:p>
          <a:p>
            <a:pPr lvl="1">
              <a:lnSpc>
                <a:spcPct val="140000"/>
              </a:lnSpc>
            </a:pPr>
            <a:r>
              <a:rPr lang="zh-CN" altLang="en-US"/>
              <a:t>海量数据采集困难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65125"/>
            <a:ext cx="11560810" cy="6435725"/>
          </a:xfrm>
        </p:spPr>
        <p:txBody>
          <a:bodyPr>
            <a:normAutofit/>
          </a:bodyPr>
          <a:p>
            <a:pPr algn="ctr"/>
            <a:r>
              <a:rPr lang="zh-CN" altLang="en-US">
                <a:hlinkClick r:id="rId1" action="ppaction://hlinkfile"/>
              </a:rPr>
              <a:t>https://github.com/prebra/puppeteer-demo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puppeteer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4045585"/>
            <a:ext cx="798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sldjump"/>
              </a:rPr>
              <a:t>https://github.com/GoogleChrome/puppeteer/blob/master/docs/api.md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90" y="1875790"/>
            <a:ext cx="103124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7280"/>
          </a:xfrm>
        </p:spPr>
        <p:txBody>
          <a:bodyPr/>
          <a:p>
            <a:pPr algn="ctr">
              <a:lnSpc>
                <a:spcPct val="80000"/>
              </a:lnSpc>
            </a:pPr>
            <a:r>
              <a:rPr lang="en-US" altLang="zh-CN" sz="8000"/>
              <a:t>Thanks</a:t>
            </a:r>
            <a:endParaRPr lang="en-US" altLang="zh-CN"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puppeteer</a:t>
            </a:r>
            <a:r>
              <a:rPr lang="zh-CN" altLang="en-US"/>
              <a:t>能做什么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9590"/>
            <a:ext cx="10515600" cy="4639310"/>
          </a:xfrm>
        </p:spPr>
        <p:txBody>
          <a:bodyPr>
            <a:normAutofit lnSpcReduction="20000"/>
          </a:bodyPr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/>
              <a:t>对网页进行截图保存为图片或 pdf。</a:t>
            </a:r>
            <a:endParaRPr lang="zh-CN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/>
              <a:t>抓取单页应用(SPA)执行并渲染(解决传统 HTTP 爬虫抓取单页应用难以处理异步请求的问题)。</a:t>
            </a:r>
            <a:endParaRPr lang="zh-CN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/>
              <a:t>自动化表单提交、UI测试、键盘输入等。</a:t>
            </a:r>
            <a:endParaRPr lang="zh-CN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/>
              <a:t>捕获网站的时间轴信息（timelime trace）帮助分析网站性能问题。</a:t>
            </a:r>
            <a:endParaRPr lang="zh-CN" altLang="en-US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/>
              <a:t>在最新的无头浏览器环境里做测试、使用最新浏览器特性。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Chrome DevTools Protocol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/>
              <a:t>通过这个协议可以测试、调试、检查以及</a:t>
            </a:r>
            <a:r>
              <a:rPr lang="zh-CN" altLang="en-US"/>
              <a:t>配置Chromium、</a:t>
            </a:r>
            <a:r>
              <a:rPr lang="en-US" altLang="zh-CN"/>
              <a:t>Chrome</a:t>
            </a:r>
            <a:r>
              <a:rPr lang="zh-CN" altLang="en-US"/>
              <a:t>和</a:t>
            </a:r>
            <a:r>
              <a:rPr lang="zh-CN" altLang="en-US"/>
              <a:t>基于Blink内核的浏览器。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该协议把操作划分为</a:t>
            </a:r>
            <a:r>
              <a:rPr lang="en-US" altLang="zh-CN"/>
              <a:t>42</a:t>
            </a:r>
            <a:r>
              <a:rPr lang="zh-CN" altLang="en-US"/>
              <a:t>个不同的域(domain)，比如 DOM、Debugger、Network、Console 和 Timeline 等，每个域定义了一系列它支持的</a:t>
            </a:r>
            <a:r>
              <a:rPr lang="en-US" altLang="zh-CN"/>
              <a:t>command</a:t>
            </a:r>
            <a:r>
              <a:rPr lang="zh-CN" altLang="en-US"/>
              <a:t>和生成的</a:t>
            </a:r>
            <a:r>
              <a:rPr lang="en-US" altLang="zh-CN"/>
              <a:t>event</a:t>
            </a:r>
            <a:r>
              <a:rPr lang="zh-CN" altLang="en-US"/>
              <a:t>，</a:t>
            </a:r>
            <a:r>
              <a:rPr lang="en-US" altLang="zh-CN"/>
              <a:t>command</a:t>
            </a:r>
            <a:r>
              <a:rPr lang="zh-CN" altLang="en-US"/>
              <a:t>和</a:t>
            </a:r>
            <a:r>
              <a:rPr lang="en-US" altLang="zh-CN"/>
              <a:t>event</a:t>
            </a:r>
            <a:r>
              <a:rPr lang="zh-CN" altLang="en-US"/>
              <a:t>都是具有固定结构的序列化JSON对象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820" y="365125"/>
            <a:ext cx="10935335" cy="1325880"/>
          </a:xfrm>
        </p:spPr>
        <p:txBody>
          <a:bodyPr>
            <a:normAutofit fontScale="90000"/>
          </a:bodyPr>
          <a:p>
            <a:r>
              <a:rPr lang="en-US" altLang="zh-CN"/>
              <a:t>Chrome Devtools </a:t>
            </a:r>
            <a:r>
              <a:rPr lang="zh-CN" altLang="en-US"/>
              <a:t>与 </a:t>
            </a:r>
            <a:r>
              <a:rPr lang="en-US" altLang="zh-CN"/>
              <a:t>Chrome Devtools Protocol</a:t>
            </a:r>
            <a:endParaRPr lang="en-US" altLang="zh-CN"/>
          </a:p>
        </p:txBody>
      </p:sp>
      <p:pic>
        <p:nvPicPr>
          <p:cNvPr id="4" name="内容占位符 3" descr="WechatIMG17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2765" y="1849755"/>
            <a:ext cx="6228080" cy="4869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365125"/>
            <a:ext cx="11019155" cy="132588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怎么使用</a:t>
            </a:r>
            <a:r>
              <a:rPr lang="en-US" altLang="zh-CN">
                <a:sym typeface="+mn-ea"/>
              </a:rPr>
              <a:t>Chrome Devtools Protocol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8190"/>
            <a:ext cx="10515600" cy="3028950"/>
          </a:xfrm>
        </p:spPr>
        <p:txBody>
          <a:bodyPr/>
          <a:p>
            <a:pPr marL="514350" indent="-514350">
              <a:lnSpc>
                <a:spcPct val="130000"/>
              </a:lnSpc>
              <a:buAutoNum type="arabicPeriod"/>
            </a:pPr>
            <a:r>
              <a:rPr lang="zh-CN" altLang="en-US"/>
              <a:t>指定远程调试端口启动浏览器</a:t>
            </a:r>
            <a:endParaRPr lang="zh-CN" altLang="en-US"/>
          </a:p>
          <a:p>
            <a:pPr lvl="1">
              <a:lnSpc>
                <a:spcPct val="130000"/>
              </a:lnSpc>
            </a:pPr>
            <a:endParaRPr lang="zh-CN" altLang="en-US"/>
          </a:p>
          <a:p>
            <a:pPr marL="457200" lvl="0" indent="-457200">
              <a:lnSpc>
                <a:spcPct val="130000"/>
              </a:lnSpc>
              <a:buAutoNum type="arabicPeriod"/>
            </a:pPr>
            <a:endParaRPr lang="zh-CN" altLang="en-US"/>
          </a:p>
          <a:p>
            <a:pPr marL="457200" lvl="0" indent="-457200">
              <a:lnSpc>
                <a:spcPct val="130000"/>
              </a:lnSpc>
              <a:buAutoNum type="arabicPeriod"/>
            </a:pPr>
            <a:r>
              <a:rPr lang="zh-CN" altLang="en-US"/>
              <a:t>通过</a:t>
            </a:r>
            <a:r>
              <a:rPr lang="en-US" altLang="zh-CN"/>
              <a:t>webSocket</a:t>
            </a:r>
            <a:r>
              <a:rPr lang="zh-CN" altLang="en-US"/>
              <a:t>收发</a:t>
            </a:r>
            <a:r>
              <a:rPr lang="en-US" altLang="zh-CN">
                <a:sym typeface="+mn-ea"/>
              </a:rPr>
              <a:t>DevTools Protocol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  <a:p>
            <a:pPr marL="0" lvl="0" indent="0">
              <a:lnSpc>
                <a:spcPct val="130000"/>
              </a:lnSpc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2847975"/>
            <a:ext cx="708723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4715" y="3144520"/>
            <a:ext cx="7073265" cy="3420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19380"/>
            <a:ext cx="11389360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Chrome DevTools Protocol 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0875" y="1789430"/>
            <a:ext cx="8349615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Chrome DevTools Protocol </a:t>
            </a:r>
            <a:r>
              <a:rPr lang="zh-CN" altLang="en-US">
                <a:sym typeface="+mn-ea"/>
              </a:rPr>
              <a:t>消息格式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735"/>
            <a:ext cx="10515600" cy="5025390"/>
          </a:xfrm>
        </p:spPr>
        <p:txBody>
          <a:bodyPr>
            <a:normAutofit lnSpcReduction="10000"/>
          </a:bodyPr>
          <a:p>
            <a:pPr>
              <a:lnSpc>
                <a:spcPct val="130000"/>
              </a:lnSpc>
            </a:pPr>
            <a:r>
              <a:rPr lang="zh-CN" altLang="en-US"/>
              <a:t>request：客户端主动向chrome发送的请求。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{"id":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34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,"method":"Network.enable","params":{"maxPostDataSize":65536}}</a:t>
            </a:r>
            <a:r>
              <a:rPr lang="zh-CN" altLang="en-US"/>
              <a:t>	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response</a:t>
            </a:r>
            <a:r>
              <a:rPr lang="en-US" altLang="zh-CN"/>
              <a:t>:   对请求的应答，并返回结果</a:t>
            </a:r>
            <a:r>
              <a:rPr lang="zh-CN" altLang="en-US"/>
              <a:t>，id与</a:t>
            </a:r>
            <a:r>
              <a:rPr lang="en-US" altLang="zh-CN"/>
              <a:t>request id</a:t>
            </a:r>
            <a:r>
              <a:rPr lang="zh-CN" altLang="en-US"/>
              <a:t>对应</a:t>
            </a:r>
            <a:r>
              <a:rPr lang="zh-CN" altLang="en-US"/>
              <a:t>，result为请求结果。</a:t>
            </a:r>
            <a:endParaRPr lang="zh-CN" altLang="en-US"/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{"id":34,"result":{}}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notification</a:t>
            </a:r>
            <a:r>
              <a:rPr lang="en-US" altLang="zh-CN"/>
              <a:t>: chrome主动通知给客户端的消息。</a:t>
            </a:r>
            <a:endParaRPr lang="en-US" altLang="zh-CN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</a:rPr>
              <a:t>{"method":"Network.loadingFinished","params":{"requestId":"1000052254.102","timestamp":232599.643693,"encodedDataLength":201197,"shouldReportCorbBlocking":false}}</a:t>
            </a: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1889</Words>
  <Application>WPS 演示</Application>
  <PresentationFormat>宽屏</PresentationFormat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方正书宋_GBK</vt:lpstr>
      <vt:lpstr>Wingdings</vt:lpstr>
      <vt:lpstr>Calibri Light</vt:lpstr>
      <vt:lpstr>Helvetica Neue</vt:lpstr>
      <vt:lpstr>微软雅黑</vt:lpstr>
      <vt:lpstr>汉仪旗黑KW</vt:lpstr>
      <vt:lpstr>宋体</vt:lpstr>
      <vt:lpstr>Arial Unicode MS</vt:lpstr>
      <vt:lpstr>汉仪书宋二KW</vt:lpstr>
      <vt:lpstr>Calibri</vt:lpstr>
      <vt:lpstr>Office 主题</vt:lpstr>
      <vt:lpstr>puppeteer</vt:lpstr>
      <vt:lpstr>什么是puppeteer </vt:lpstr>
      <vt:lpstr>puppeteer能做什么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puppeteer API</vt:lpstr>
      <vt:lpstr>puppeteer API</vt:lpstr>
      <vt:lpstr>安装puppeteer</vt:lpstr>
      <vt:lpstr>demo1：生成pfd</vt:lpstr>
      <vt:lpstr>demo2：自动化测试</vt:lpstr>
      <vt:lpstr>PowerPoint 演示文稿</vt:lpstr>
      <vt:lpstr>demo3：爬取网站数据</vt:lpstr>
      <vt:lpstr>puppteer爬虫与superagent爬虫对比</vt:lpstr>
      <vt:lpstr>https://github.com/prebra/puppeteer-demo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hengying.zhou</dc:creator>
  <cp:lastModifiedBy>hengying.zhou</cp:lastModifiedBy>
  <cp:revision>12</cp:revision>
  <dcterms:created xsi:type="dcterms:W3CDTF">2019-04-26T03:43:06Z</dcterms:created>
  <dcterms:modified xsi:type="dcterms:W3CDTF">2019-04-26T03:43:06Z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