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3.jpeg" ContentType="image/jpeg"/>
  <Override PartName="/ppt/media/image11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b-NO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e 8" descr=""/>
          <p:cNvPicPr/>
          <p:nvPr/>
        </p:nvPicPr>
        <p:blipFill>
          <a:blip r:embed="rId3"/>
          <a:stretch/>
        </p:blipFill>
        <p:spPr>
          <a:xfrm>
            <a:off x="4338000" y="5589360"/>
            <a:ext cx="4138560" cy="718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b-NO" sz="4400" spc="-1" strike="noStrike">
                <a:latin typeface="Arial"/>
              </a:rPr>
              <a:t>C</a:t>
            </a:r>
            <a:r>
              <a:rPr b="0" lang="nb-NO" sz="4400" spc="-1" strike="noStrike">
                <a:latin typeface="Arial"/>
              </a:rPr>
              <a:t>l</a:t>
            </a:r>
            <a:r>
              <a:rPr b="0" lang="nb-NO" sz="4400" spc="-1" strike="noStrike">
                <a:latin typeface="Arial"/>
              </a:rPr>
              <a:t>i</a:t>
            </a:r>
            <a:r>
              <a:rPr b="0" lang="nb-NO" sz="4400" spc="-1" strike="noStrike">
                <a:latin typeface="Arial"/>
              </a:rPr>
              <a:t>c</a:t>
            </a:r>
            <a:r>
              <a:rPr b="0" lang="nb-NO" sz="4400" spc="-1" strike="noStrike">
                <a:latin typeface="Arial"/>
              </a:rPr>
              <a:t>k</a:t>
            </a:r>
            <a:r>
              <a:rPr b="0" lang="nb-NO" sz="4400" spc="-1" strike="noStrike">
                <a:latin typeface="Arial"/>
              </a:rPr>
              <a:t> </a:t>
            </a:r>
            <a:r>
              <a:rPr b="0" lang="nb-NO" sz="4400" spc="-1" strike="noStrike">
                <a:latin typeface="Arial"/>
              </a:rPr>
              <a:t>t</a:t>
            </a:r>
            <a:r>
              <a:rPr b="0" lang="nb-NO" sz="4400" spc="-1" strike="noStrike">
                <a:latin typeface="Arial"/>
              </a:rPr>
              <a:t>o</a:t>
            </a:r>
            <a:r>
              <a:rPr b="0" lang="nb-NO" sz="4400" spc="-1" strike="noStrike">
                <a:latin typeface="Arial"/>
              </a:rPr>
              <a:t> </a:t>
            </a:r>
            <a:r>
              <a:rPr b="0" lang="nb-NO" sz="4400" spc="-1" strike="noStrike">
                <a:latin typeface="Arial"/>
              </a:rPr>
              <a:t>e</a:t>
            </a:r>
            <a:r>
              <a:rPr b="0" lang="nb-NO" sz="4400" spc="-1" strike="noStrike">
                <a:latin typeface="Arial"/>
              </a:rPr>
              <a:t>d</a:t>
            </a:r>
            <a:r>
              <a:rPr b="0" lang="nb-NO" sz="4400" spc="-1" strike="noStrike">
                <a:latin typeface="Arial"/>
              </a:rPr>
              <a:t>i</a:t>
            </a:r>
            <a:r>
              <a:rPr b="0" lang="nb-NO" sz="4400" spc="-1" strike="noStrike">
                <a:latin typeface="Arial"/>
              </a:rPr>
              <a:t>t </a:t>
            </a:r>
            <a:r>
              <a:rPr b="0" lang="nb-NO" sz="4400" spc="-1" strike="noStrike">
                <a:latin typeface="Arial"/>
              </a:rPr>
              <a:t>t</a:t>
            </a:r>
            <a:r>
              <a:rPr b="0" lang="nb-NO" sz="4400" spc="-1" strike="noStrike">
                <a:latin typeface="Arial"/>
              </a:rPr>
              <a:t>h</a:t>
            </a:r>
            <a:r>
              <a:rPr b="0" lang="nb-NO" sz="4400" spc="-1" strike="noStrike">
                <a:latin typeface="Arial"/>
              </a:rPr>
              <a:t>e</a:t>
            </a:r>
            <a:r>
              <a:rPr b="0" lang="nb-NO" sz="4400" spc="-1" strike="noStrike">
                <a:latin typeface="Arial"/>
              </a:rPr>
              <a:t> </a:t>
            </a:r>
            <a:r>
              <a:rPr b="0" lang="nb-NO" sz="4400" spc="-1" strike="noStrike">
                <a:latin typeface="Arial"/>
              </a:rPr>
              <a:t>t</a:t>
            </a:r>
            <a:r>
              <a:rPr b="0" lang="nb-NO" sz="4400" spc="-1" strike="noStrike">
                <a:latin typeface="Arial"/>
              </a:rPr>
              <a:t>i</a:t>
            </a:r>
            <a:r>
              <a:rPr b="0" lang="nb-NO" sz="4400" spc="-1" strike="noStrike">
                <a:latin typeface="Arial"/>
              </a:rPr>
              <a:t>t</a:t>
            </a:r>
            <a:r>
              <a:rPr b="0" lang="nb-NO" sz="4400" spc="-1" strike="noStrike">
                <a:latin typeface="Arial"/>
              </a:rPr>
              <a:t>l</a:t>
            </a:r>
            <a:r>
              <a:rPr b="0" lang="nb-NO" sz="4400" spc="-1" strike="noStrike">
                <a:latin typeface="Arial"/>
              </a:rPr>
              <a:t>e</a:t>
            </a:r>
            <a:r>
              <a:rPr b="0" lang="nb-NO" sz="4400" spc="-1" strike="noStrike">
                <a:latin typeface="Arial"/>
              </a:rPr>
              <a:t> </a:t>
            </a:r>
            <a:r>
              <a:rPr b="0" lang="nb-NO" sz="4400" spc="-1" strike="noStrike">
                <a:latin typeface="Arial"/>
              </a:rPr>
              <a:t>t</a:t>
            </a:r>
            <a:r>
              <a:rPr b="0" lang="nb-NO" sz="4400" spc="-1" strike="noStrike">
                <a:latin typeface="Arial"/>
              </a:rPr>
              <a:t>e</a:t>
            </a:r>
            <a:r>
              <a:rPr b="0" lang="nb-NO" sz="4400" spc="-1" strike="noStrike">
                <a:latin typeface="Arial"/>
              </a:rPr>
              <a:t>x</a:t>
            </a:r>
            <a:r>
              <a:rPr b="0" lang="nb-NO" sz="4400" spc="-1" strike="noStrike">
                <a:latin typeface="Arial"/>
              </a:rPr>
              <a:t>t </a:t>
            </a:r>
            <a:r>
              <a:rPr b="0" lang="nb-NO" sz="4400" spc="-1" strike="noStrike">
                <a:latin typeface="Arial"/>
              </a:rPr>
              <a:t>f</a:t>
            </a:r>
            <a:r>
              <a:rPr b="0" lang="nb-NO" sz="4400" spc="-1" strike="noStrike">
                <a:latin typeface="Arial"/>
              </a:rPr>
              <a:t>o</a:t>
            </a:r>
            <a:r>
              <a:rPr b="0" lang="nb-NO" sz="4400" spc="-1" strike="noStrike">
                <a:latin typeface="Arial"/>
              </a:rPr>
              <a:t>r</a:t>
            </a:r>
            <a:r>
              <a:rPr b="0" lang="nb-NO" sz="4400" spc="-1" strike="noStrike">
                <a:latin typeface="Arial"/>
              </a:rPr>
              <a:t>m</a:t>
            </a:r>
            <a:r>
              <a:rPr b="0" lang="nb-NO" sz="4400" spc="-1" strike="noStrike">
                <a:latin typeface="Arial"/>
              </a:rPr>
              <a:t>a</a:t>
            </a:r>
            <a:r>
              <a:rPr b="0" lang="nb-NO" sz="4400" spc="-1" strike="noStrike">
                <a:latin typeface="Arial"/>
              </a:rPr>
              <a:t>t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latin typeface="Arial"/>
              </a:rPr>
              <a:t>Click to edit the outline text format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latin typeface="Arial"/>
              </a:rPr>
              <a:t>Second Outline Level</a:t>
            </a:r>
            <a:endParaRPr b="0" lang="nb-NO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400" spc="-1" strike="noStrike">
                <a:latin typeface="Arial"/>
              </a:rPr>
              <a:t>Third Outline Level</a:t>
            </a:r>
            <a:endParaRPr b="0" lang="nb-NO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000" spc="-1" strike="noStrike">
                <a:latin typeface="Arial"/>
              </a:rPr>
              <a:t>Fourth Outline Level</a:t>
            </a:r>
            <a:endParaRPr b="0" lang="nb-NO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Fifth Outline Level</a:t>
            </a:r>
            <a:endParaRPr b="0" lang="nb-NO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Sixth Outline Level</a:t>
            </a:r>
            <a:endParaRPr b="0" lang="nb-NO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Seventh Outline Level</a:t>
            </a:r>
            <a:endParaRPr b="0" lang="nb-NO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Bilde 11" descr=""/>
          <p:cNvPicPr/>
          <p:nvPr/>
        </p:nvPicPr>
        <p:blipFill>
          <a:blip r:embed="rId3"/>
          <a:stretch/>
        </p:blipFill>
        <p:spPr>
          <a:xfrm>
            <a:off x="7956360" y="5733360"/>
            <a:ext cx="718560" cy="7185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b-NO" sz="4400" spc="-1" strike="noStrike">
                <a:latin typeface="Arial"/>
              </a:rPr>
              <a:t>Click to edit the title text format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latin typeface="Arial"/>
              </a:rPr>
              <a:t>Click to edit the outline text format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latin typeface="Arial"/>
              </a:rPr>
              <a:t>Second Outline Level</a:t>
            </a:r>
            <a:endParaRPr b="0" lang="nb-NO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400" spc="-1" strike="noStrike">
                <a:latin typeface="Arial"/>
              </a:rPr>
              <a:t>Third Outline Level</a:t>
            </a:r>
            <a:endParaRPr b="0" lang="nb-NO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000" spc="-1" strike="noStrike">
                <a:latin typeface="Arial"/>
              </a:rPr>
              <a:t>Fourth Outline Level</a:t>
            </a:r>
            <a:endParaRPr b="0" lang="nb-NO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Fifth Outline Level</a:t>
            </a:r>
            <a:endParaRPr b="0" lang="nb-NO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Sixth Outline Level</a:t>
            </a:r>
            <a:endParaRPr b="0" lang="nb-NO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Seventh Outline Level</a:t>
            </a:r>
            <a:endParaRPr b="0" lang="nb-NO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b-NO" sz="4400" spc="-1" strike="noStrike">
                <a:latin typeface="Arial"/>
              </a:rPr>
              <a:t>Click to edit the title text format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latin typeface="Arial"/>
              </a:rPr>
              <a:t>Click to edit the outline text format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latin typeface="Arial"/>
              </a:rPr>
              <a:t>Second Outline Level</a:t>
            </a:r>
            <a:endParaRPr b="0" lang="nb-NO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400" spc="-1" strike="noStrike">
                <a:latin typeface="Arial"/>
              </a:rPr>
              <a:t>Third Outline Level</a:t>
            </a:r>
            <a:endParaRPr b="0" lang="nb-NO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000" spc="-1" strike="noStrike">
                <a:latin typeface="Arial"/>
              </a:rPr>
              <a:t>Fourth Outline Level</a:t>
            </a:r>
            <a:endParaRPr b="0" lang="nb-NO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Fifth Outline Level</a:t>
            </a:r>
            <a:endParaRPr b="0" lang="nb-NO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Sixth Outline Level</a:t>
            </a:r>
            <a:endParaRPr b="0" lang="nb-NO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Seventh Outline Level</a:t>
            </a:r>
            <a:endParaRPr b="0" lang="nb-NO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85920" y="-718920"/>
            <a:ext cx="8279640" cy="454320"/>
          </a:xfrm>
          <a:prstGeom prst="rect">
            <a:avLst/>
          </a:prstGeom>
          <a:noFill/>
          <a:ln cap="rnd" w="12600">
            <a:solidFill>
              <a:schemeClr val="tx1">
                <a:lumMod val="50000"/>
                <a:lumOff val="50000"/>
              </a:schemeClr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nb-NO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Her kan du skrive enhet/tilhørighet. Sett blank hvis dette ikke er aktuelt. </a:t>
            </a:r>
            <a:br/>
            <a:r>
              <a:rPr b="0" i="1" lang="nb-NO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Innhold i dette feltet styres her: Meny -&gt; Sett inn (Mac=Vis) -&gt; Topptekst og bunntekst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10440" y="-257400"/>
            <a:ext cx="360" cy="20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1115640" y="1124640"/>
            <a:ext cx="6911280" cy="25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ts val="5400"/>
              </a:lnSpc>
            </a:pPr>
            <a:r>
              <a:rPr b="1" lang="nb-NO" sz="2600" spc="-1" strike="noStrike">
                <a:solidFill>
                  <a:srgbClr val="404040"/>
                </a:solidFill>
                <a:latin typeface="Segoe UI Light"/>
                <a:ea typeface="DejaVu Sans"/>
              </a:rPr>
              <a:t>INF319: A Variable Cost Pickup and Delivery Problem with Multiple Time Windows</a:t>
            </a:r>
            <a:endParaRPr b="0" lang="nb-NO" sz="26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115640" y="4196520"/>
            <a:ext cx="6911280" cy="10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2200" spc="-1" strike="noStrike">
                <a:solidFill>
                  <a:srgbClr val="ffffff"/>
                </a:solidFill>
                <a:latin typeface="Arial"/>
                <a:ea typeface="DejaVu Sans"/>
              </a:rPr>
              <a:t>By Preben Bucher-Johannessen</a:t>
            </a:r>
            <a:endParaRPr b="0" lang="nb-NO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b-NO" sz="2200" spc="-1" strike="noStrike">
                <a:solidFill>
                  <a:srgbClr val="ffffff"/>
                </a:solidFill>
                <a:latin typeface="Arial"/>
                <a:ea typeface="DejaVu Sans"/>
              </a:rPr>
              <a:t>07.12.2018</a:t>
            </a:r>
            <a:endParaRPr b="0" lang="nb-NO" sz="22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The Inbound manufacturer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An inbound perspective -&gt; need for comprehensive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Factories</a:t>
            </a:r>
            <a:endParaRPr b="0" lang="nb-NO" sz="26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Docking limitation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Before and after irrelevance</a:t>
            </a:r>
            <a:endParaRPr b="0" lang="nb-NO" sz="26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Carriers cost structure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Weekly planning priod</a:t>
            </a:r>
            <a:endParaRPr b="0" lang="nb-NO" sz="26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Inbound oriented thinking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289F23C5-3C13-44BA-8BEF-40A393EFC1FC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0EEBEB4E-F8DE-4FBC-B450-0C0535070755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B0915FFC-8571-4A60-9F99-570458339C3D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80049994-6C4E-48F1-B924-7D7FA364E59B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676344F3-CF56-45FD-B1B0-34C02C5C11C8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68678C21-22F7-4811-AA65-D01377726DD7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Suppliers and factories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2FB2A40F-4397-41E5-84C0-71C1E8DF449B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0876B344-49DD-4302-9FAD-669C1F08FB3F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1547640" y="2349000"/>
            <a:ext cx="502560" cy="50256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P1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1799640" y="2853000"/>
            <a:ext cx="360" cy="43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3" name="CustomShape 8"/>
          <p:cNvSpPr/>
          <p:nvPr/>
        </p:nvSpPr>
        <p:spPr>
          <a:xfrm>
            <a:off x="1548720" y="3306240"/>
            <a:ext cx="502560" cy="50256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P1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1115640" y="2061000"/>
            <a:ext cx="1366560" cy="2374920"/>
          </a:xfrm>
          <a:prstGeom prst="rect">
            <a:avLst/>
          </a:prstGeom>
          <a:noFill/>
          <a:ln>
            <a:solidFill>
              <a:schemeClr val="accent2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5" name="CustomShape 10"/>
          <p:cNvSpPr/>
          <p:nvPr/>
        </p:nvSpPr>
        <p:spPr>
          <a:xfrm>
            <a:off x="1291320" y="3969000"/>
            <a:ext cx="10152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b-NO" sz="1800" spc="-1" strike="noStrike">
                <a:solidFill>
                  <a:srgbClr val="4ea0b7"/>
                </a:solidFill>
                <a:latin typeface="Arial"/>
                <a:ea typeface="DejaVu Sans"/>
              </a:rPr>
              <a:t>Supplier</a:t>
            </a:r>
            <a:endParaRPr b="0" lang="nb-NO" sz="1800" spc="-1" strike="noStrike">
              <a:latin typeface="Arial"/>
            </a:endParaRPr>
          </a:p>
        </p:txBody>
      </p:sp>
      <p:sp>
        <p:nvSpPr>
          <p:cNvPr id="186" name="CustomShape 11"/>
          <p:cNvSpPr/>
          <p:nvPr/>
        </p:nvSpPr>
        <p:spPr>
          <a:xfrm>
            <a:off x="5076000" y="2349000"/>
            <a:ext cx="502560" cy="50256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D2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 flipH="1" flipV="1">
            <a:off x="5325840" y="2851560"/>
            <a:ext cx="360" cy="45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8" name="CustomShape 13"/>
          <p:cNvSpPr/>
          <p:nvPr/>
        </p:nvSpPr>
        <p:spPr>
          <a:xfrm>
            <a:off x="5077080" y="3306240"/>
            <a:ext cx="502560" cy="50256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D1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189" name="CustomShape 14"/>
          <p:cNvSpPr/>
          <p:nvPr/>
        </p:nvSpPr>
        <p:spPr>
          <a:xfrm>
            <a:off x="4644000" y="2061000"/>
            <a:ext cx="1366560" cy="3166920"/>
          </a:xfrm>
          <a:prstGeom prst="rect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0" name="CustomShape 15"/>
          <p:cNvSpPr/>
          <p:nvPr/>
        </p:nvSpPr>
        <p:spPr>
          <a:xfrm>
            <a:off x="4856040" y="4001400"/>
            <a:ext cx="942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b-NO" sz="1800" spc="-1" strike="noStrike">
                <a:solidFill>
                  <a:srgbClr val="00b050"/>
                </a:solidFill>
                <a:latin typeface="Arial"/>
                <a:ea typeface="DejaVu Sans"/>
              </a:rPr>
              <a:t>Factory</a:t>
            </a:r>
            <a:endParaRPr b="0" lang="nb-NO" sz="1800" spc="-1" strike="noStrike">
              <a:latin typeface="Arial"/>
            </a:endParaRPr>
          </a:p>
        </p:txBody>
      </p:sp>
      <p:sp>
        <p:nvSpPr>
          <p:cNvPr id="191" name="CustomShape 16"/>
          <p:cNvSpPr/>
          <p:nvPr/>
        </p:nvSpPr>
        <p:spPr>
          <a:xfrm>
            <a:off x="2052720" y="3558240"/>
            <a:ext cx="3022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2" name="CustomShape 17"/>
          <p:cNvSpPr/>
          <p:nvPr/>
        </p:nvSpPr>
        <p:spPr>
          <a:xfrm>
            <a:off x="4586400" y="5343480"/>
            <a:ext cx="198612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nb-NO" sz="1400" spc="-1" strike="noStrike">
                <a:solidFill>
                  <a:srgbClr val="00b050"/>
                </a:solidFill>
                <a:latin typeface="Arial"/>
                <a:ea typeface="DejaVu Sans"/>
              </a:rPr>
              <a:t>Factory: No more than 2 stops per visit!</a:t>
            </a:r>
            <a:endParaRPr b="0" lang="nb-NO" sz="1400" spc="-1" strike="noStrike">
              <a:latin typeface="Arial"/>
            </a:endParaRPr>
          </a:p>
        </p:txBody>
      </p:sp>
      <p:sp>
        <p:nvSpPr>
          <p:cNvPr id="193" name="CustomShape 18"/>
          <p:cNvSpPr/>
          <p:nvPr/>
        </p:nvSpPr>
        <p:spPr>
          <a:xfrm>
            <a:off x="5076000" y="4487400"/>
            <a:ext cx="502560" cy="50256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D3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194" name="CustomShape 19"/>
          <p:cNvSpPr/>
          <p:nvPr/>
        </p:nvSpPr>
        <p:spPr>
          <a:xfrm>
            <a:off x="5580000" y="2637000"/>
            <a:ext cx="115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5" name="CustomShape 20"/>
          <p:cNvSpPr/>
          <p:nvPr/>
        </p:nvSpPr>
        <p:spPr>
          <a:xfrm flipH="1">
            <a:off x="5578560" y="4725000"/>
            <a:ext cx="115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" name="CustomShape 21"/>
          <p:cNvSpPr/>
          <p:nvPr/>
        </p:nvSpPr>
        <p:spPr>
          <a:xfrm>
            <a:off x="6732360" y="2493000"/>
            <a:ext cx="1294560" cy="23749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0D17FD62-310E-464F-9959-B6FFA41AA902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A2EDE71F-46D2-4E6A-86DC-5529CB8A17F5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DA167120-6C81-4D09-9C88-E925DDB55429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BF5F70DD-B8CE-4EE4-B65D-182E66A7ABA3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Carrier vehicle fleet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F194596A-4333-4020-BF27-16F247BD01B0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22C73ECB-0F83-4BF3-AE37-E8156B7F49B1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2416680" y="4012560"/>
            <a:ext cx="502560" cy="50256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P1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5945400" y="4012560"/>
            <a:ext cx="502560" cy="50256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Dn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2921040" y="4264560"/>
            <a:ext cx="93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4" name="CustomShape 8"/>
          <p:cNvSpPr/>
          <p:nvPr/>
        </p:nvSpPr>
        <p:spPr>
          <a:xfrm>
            <a:off x="4899960" y="4264560"/>
            <a:ext cx="1044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" name="Line 9"/>
          <p:cNvSpPr/>
          <p:nvPr/>
        </p:nvSpPr>
        <p:spPr>
          <a:xfrm>
            <a:off x="3855600" y="4264200"/>
            <a:ext cx="1008000" cy="360"/>
          </a:xfrm>
          <a:prstGeom prst="line">
            <a:avLst/>
          </a:prstGeom>
          <a:ln>
            <a:custDash>
              <a:ds d="400000" sp="300000"/>
            </a:custDash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" name="Line 10"/>
          <p:cNvSpPr/>
          <p:nvPr/>
        </p:nvSpPr>
        <p:spPr>
          <a:xfrm flipV="1">
            <a:off x="1484280" y="4263840"/>
            <a:ext cx="936000" cy="7920"/>
          </a:xfrm>
          <a:prstGeom prst="line">
            <a:avLst/>
          </a:prstGeom>
          <a:ln>
            <a:custDash>
              <a:ds d="400000" sp="300000"/>
            </a:custDash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17" name="Line 11"/>
          <p:cNvSpPr/>
          <p:nvPr/>
        </p:nvSpPr>
        <p:spPr>
          <a:xfrm>
            <a:off x="6519960" y="4263840"/>
            <a:ext cx="936000" cy="360"/>
          </a:xfrm>
          <a:prstGeom prst="line">
            <a:avLst/>
          </a:prstGeom>
          <a:ln>
            <a:custDash>
              <a:ds d="400000" sp="300000"/>
            </a:custDash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pic>
        <p:nvPicPr>
          <p:cNvPr id="218" name="Bilde 23" descr=""/>
          <p:cNvPicPr/>
          <p:nvPr/>
        </p:nvPicPr>
        <p:blipFill>
          <a:blip r:embed="rId1"/>
          <a:stretch/>
        </p:blipFill>
        <p:spPr>
          <a:xfrm>
            <a:off x="2339640" y="3501000"/>
            <a:ext cx="656640" cy="420840"/>
          </a:xfrm>
          <a:prstGeom prst="rect">
            <a:avLst/>
          </a:prstGeom>
          <a:ln>
            <a:noFill/>
          </a:ln>
        </p:spPr>
      </p:pic>
      <p:pic>
        <p:nvPicPr>
          <p:cNvPr id="219" name="Plassholder for innhold 26" descr=""/>
          <p:cNvPicPr/>
          <p:nvPr/>
        </p:nvPicPr>
        <p:blipFill>
          <a:blip r:embed="rId2"/>
          <a:stretch/>
        </p:blipFill>
        <p:spPr>
          <a:xfrm>
            <a:off x="6900480" y="3459600"/>
            <a:ext cx="760680" cy="503280"/>
          </a:xfrm>
          <a:prstGeom prst="rect">
            <a:avLst/>
          </a:prstGeom>
          <a:ln>
            <a:noFill/>
          </a:ln>
        </p:spPr>
      </p:pic>
      <p:pic>
        <p:nvPicPr>
          <p:cNvPr id="220" name="Bilde 27" descr=""/>
          <p:cNvPicPr/>
          <p:nvPr/>
        </p:nvPicPr>
        <p:blipFill>
          <a:blip r:embed="rId3"/>
          <a:stretch/>
        </p:blipFill>
        <p:spPr>
          <a:xfrm>
            <a:off x="5868000" y="3501000"/>
            <a:ext cx="656640" cy="420840"/>
          </a:xfrm>
          <a:prstGeom prst="rect">
            <a:avLst/>
          </a:prstGeom>
          <a:ln>
            <a:noFill/>
          </a:ln>
        </p:spPr>
      </p:pic>
      <p:pic>
        <p:nvPicPr>
          <p:cNvPr id="221" name="Plassholder for innhold 26" descr=""/>
          <p:cNvPicPr/>
          <p:nvPr/>
        </p:nvPicPr>
        <p:blipFill>
          <a:blip r:embed="rId4"/>
          <a:stretch/>
        </p:blipFill>
        <p:spPr>
          <a:xfrm>
            <a:off x="1190520" y="3459600"/>
            <a:ext cx="760680" cy="503280"/>
          </a:xfrm>
          <a:prstGeom prst="rect">
            <a:avLst/>
          </a:prstGeom>
          <a:ln>
            <a:noFill/>
          </a:ln>
        </p:spPr>
      </p:pic>
      <p:sp>
        <p:nvSpPr>
          <p:cNvPr id="222" name="CustomShape 12"/>
          <p:cNvSpPr/>
          <p:nvPr/>
        </p:nvSpPr>
        <p:spPr>
          <a:xfrm>
            <a:off x="1952640" y="3712320"/>
            <a:ext cx="38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23" name="CustomShape 13"/>
          <p:cNvSpPr/>
          <p:nvPr/>
        </p:nvSpPr>
        <p:spPr>
          <a:xfrm>
            <a:off x="6600960" y="3712320"/>
            <a:ext cx="38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24" name="CustomShape 14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Costs only relevant from pickup to delivery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determines how costs are calculated</a:t>
            </a:r>
            <a:endParaRPr b="0" lang="nb-NO" sz="26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–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often cost per km depending on interval</a:t>
            </a:r>
            <a:endParaRPr b="0" lang="nb-NO" sz="2600" spc="-1" strike="noStrike">
              <a:latin typeface="Arial"/>
            </a:endParaRPr>
          </a:p>
        </p:txBody>
      </p:sp>
      <p:sp>
        <p:nvSpPr>
          <p:cNvPr id="225" name="Line 15"/>
          <p:cNvSpPr/>
          <p:nvPr/>
        </p:nvSpPr>
        <p:spPr>
          <a:xfrm>
            <a:off x="2704680" y="4840200"/>
            <a:ext cx="352836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" name="Line 16"/>
          <p:cNvSpPr/>
          <p:nvPr/>
        </p:nvSpPr>
        <p:spPr>
          <a:xfrm flipV="1">
            <a:off x="2704680" y="474912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7" name="Line 17"/>
          <p:cNvSpPr/>
          <p:nvPr/>
        </p:nvSpPr>
        <p:spPr>
          <a:xfrm flipV="1">
            <a:off x="6233040" y="474912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8" name="CustomShape 18"/>
          <p:cNvSpPr/>
          <p:nvPr/>
        </p:nvSpPr>
        <p:spPr>
          <a:xfrm>
            <a:off x="3609720" y="4420800"/>
            <a:ext cx="206352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b-NO" sz="1800" spc="-1" strike="noStrike">
                <a:solidFill>
                  <a:srgbClr val="c00000"/>
                </a:solidFill>
                <a:latin typeface="Arial"/>
                <a:ea typeface="DejaVu Sans"/>
              </a:rPr>
              <a:t>D</a:t>
            </a:r>
            <a:r>
              <a:rPr b="0" lang="nb-NO" sz="1800" spc="-1" strike="noStrike" baseline="-25000">
                <a:solidFill>
                  <a:srgbClr val="c00000"/>
                </a:solidFill>
                <a:latin typeface="Arial"/>
                <a:ea typeface="DejaVu Sans"/>
              </a:rPr>
              <a:t>s</a:t>
            </a:r>
            <a:r>
              <a:rPr b="0" lang="nb-NO" sz="1800" spc="-1" strike="noStrike">
                <a:solidFill>
                  <a:srgbClr val="c00000"/>
                </a:solidFill>
                <a:latin typeface="Arial"/>
                <a:ea typeface="DejaVu Sans"/>
              </a:rPr>
              <a:t> </a:t>
            </a:r>
            <a:r>
              <a:rPr b="0" lang="nb-NO" sz="1800" spc="-1" strike="noStrike">
                <a:solidFill>
                  <a:srgbClr val="000000"/>
                </a:solidFill>
                <a:latin typeface="Arial"/>
                <a:ea typeface="DejaVu Sans"/>
              </a:rPr>
              <a:t>= Total distance</a:t>
            </a:r>
            <a:endParaRPr b="0" lang="nb-NO" sz="1800" spc="-1" strike="noStrike">
              <a:latin typeface="Arial"/>
            </a:endParaRPr>
          </a:p>
        </p:txBody>
      </p:sp>
      <p:sp>
        <p:nvSpPr>
          <p:cNvPr id="229" name="CustomShape 19"/>
          <p:cNvSpPr/>
          <p:nvPr/>
        </p:nvSpPr>
        <p:spPr>
          <a:xfrm>
            <a:off x="2311560" y="4504320"/>
            <a:ext cx="87192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First Pickup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230" name="CustomShape 20"/>
          <p:cNvSpPr/>
          <p:nvPr/>
        </p:nvSpPr>
        <p:spPr>
          <a:xfrm>
            <a:off x="5858280" y="4504680"/>
            <a:ext cx="9802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Final Delivery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231" name="CustomShape 21"/>
          <p:cNvSpPr/>
          <p:nvPr/>
        </p:nvSpPr>
        <p:spPr>
          <a:xfrm>
            <a:off x="3620160" y="5901120"/>
            <a:ext cx="238068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b-NO" sz="1800" spc="-1" strike="noStrike">
                <a:solidFill>
                  <a:srgbClr val="c00000"/>
                </a:solidFill>
                <a:latin typeface="Arial"/>
                <a:ea typeface="DejaVu Sans"/>
              </a:rPr>
              <a:t>Total cost =  Σ (D</a:t>
            </a:r>
            <a:r>
              <a:rPr b="0" lang="nb-NO" sz="1800" spc="-1" strike="noStrike" baseline="-25000">
                <a:solidFill>
                  <a:srgbClr val="c00000"/>
                </a:solidFill>
                <a:latin typeface="Arial"/>
                <a:ea typeface="DejaVu Sans"/>
              </a:rPr>
              <a:t>s</a:t>
            </a:r>
            <a:r>
              <a:rPr b="0" lang="nb-NO" sz="1800" spc="-1" strike="noStrike">
                <a:solidFill>
                  <a:srgbClr val="c00000"/>
                </a:solidFill>
                <a:latin typeface="Arial"/>
                <a:ea typeface="DejaVu Sans"/>
              </a:rPr>
              <a:t>*C</a:t>
            </a:r>
            <a:r>
              <a:rPr b="0" lang="nb-NO" sz="1800" spc="-1" strike="noStrike" baseline="-25000">
                <a:solidFill>
                  <a:srgbClr val="c00000"/>
                </a:solidFill>
                <a:latin typeface="Arial"/>
                <a:ea typeface="DejaVu Sans"/>
              </a:rPr>
              <a:t>s</a:t>
            </a:r>
            <a:r>
              <a:rPr b="0" lang="nb-NO" sz="1800" spc="-1" strike="noStrike">
                <a:solidFill>
                  <a:srgbClr val="c00000"/>
                </a:solidFill>
                <a:latin typeface="Arial"/>
                <a:ea typeface="DejaVu Sans"/>
              </a:rPr>
              <a:t>)</a:t>
            </a:r>
            <a:endParaRPr b="0" lang="nb-NO" sz="1800" spc="-1" strike="noStrike">
              <a:latin typeface="Arial"/>
            </a:endParaRPr>
          </a:p>
        </p:txBody>
      </p:sp>
      <p:graphicFrame>
        <p:nvGraphicFramePr>
          <p:cNvPr id="232" name="Table 22"/>
          <p:cNvGraphicFramePr/>
          <p:nvPr/>
        </p:nvGraphicFramePr>
        <p:xfrm>
          <a:off x="1216080" y="5070240"/>
          <a:ext cx="6095160" cy="740160"/>
        </p:xfrm>
        <a:graphic>
          <a:graphicData uri="http://schemas.openxmlformats.org/drawingml/2006/table">
            <a:tbl>
              <a:tblPr/>
              <a:tblGrid>
                <a:gridCol w="1915560"/>
                <a:gridCol w="1296000"/>
                <a:gridCol w="1512000"/>
                <a:gridCol w="137196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Distance interval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nb-NO" sz="14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D</a:t>
                      </a:r>
                      <a:r>
                        <a:rPr b="1" lang="nb-NO" sz="1400" spc="-1" strike="noStrike" baseline="-25000">
                          <a:solidFill>
                            <a:srgbClr val="c00000"/>
                          </a:solidFill>
                          <a:latin typeface="Arial"/>
                        </a:rPr>
                        <a:t>1</a:t>
                      </a:r>
                      <a:r>
                        <a:rPr b="1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&lt; 100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nb-NO" sz="14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D</a:t>
                      </a:r>
                      <a:r>
                        <a:rPr b="1" lang="nb-NO" sz="1400" spc="-1" strike="noStrike" baseline="-25000">
                          <a:solidFill>
                            <a:srgbClr val="c00000"/>
                          </a:solidFill>
                          <a:latin typeface="Arial"/>
                        </a:rPr>
                        <a:t>2</a:t>
                      </a:r>
                      <a:r>
                        <a:rPr b="1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&lt; 200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nb-NO" sz="14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D</a:t>
                      </a:r>
                      <a:r>
                        <a:rPr b="1" lang="nb-NO" sz="1400" spc="-1" strike="noStrike" baseline="-25000">
                          <a:solidFill>
                            <a:srgbClr val="c00000"/>
                          </a:solidFill>
                          <a:latin typeface="Arial"/>
                        </a:rPr>
                        <a:t>3</a:t>
                      </a:r>
                      <a:r>
                        <a:rPr b="1" lang="nb-NO" sz="14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 </a:t>
                      </a:r>
                      <a:r>
                        <a:rPr b="1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 200 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9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b-NO" sz="14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C</a:t>
                      </a:r>
                      <a:r>
                        <a:rPr b="0" lang="nb-NO" sz="1400" spc="-1" strike="noStrike" baseline="-25000">
                          <a:solidFill>
                            <a:srgbClr val="c00000"/>
                          </a:solidFill>
                          <a:latin typeface="Arial"/>
                        </a:rPr>
                        <a:t>s</a:t>
                      </a:r>
                      <a:r>
                        <a:rPr b="0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= cost per km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b-NO" sz="14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C</a:t>
                      </a:r>
                      <a:r>
                        <a:rPr b="0" lang="nb-NO" sz="1400" spc="-1" strike="noStrike" baseline="-25000">
                          <a:solidFill>
                            <a:srgbClr val="c00000"/>
                          </a:solidFill>
                          <a:latin typeface="Arial"/>
                        </a:rPr>
                        <a:t>1</a:t>
                      </a:r>
                      <a:r>
                        <a:rPr b="0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= 20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b-NO" sz="14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C</a:t>
                      </a:r>
                      <a:r>
                        <a:rPr b="0" lang="nb-NO" sz="1400" spc="-1" strike="noStrike" baseline="-25000">
                          <a:solidFill>
                            <a:srgbClr val="c00000"/>
                          </a:solidFill>
                          <a:latin typeface="Arial"/>
                        </a:rPr>
                        <a:t>2</a:t>
                      </a:r>
                      <a:r>
                        <a:rPr b="0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= 30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b-NO" sz="14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C</a:t>
                      </a:r>
                      <a:r>
                        <a:rPr b="0" lang="nb-NO" sz="1400" spc="-1" strike="noStrike" baseline="-25000">
                          <a:solidFill>
                            <a:srgbClr val="c00000"/>
                          </a:solidFill>
                          <a:latin typeface="Arial"/>
                        </a:rPr>
                        <a:t>3</a:t>
                      </a:r>
                      <a:r>
                        <a:rPr b="0" lang="nb-NO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= 40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FAA0CD2D-D543-42B0-BB3F-C0C66BD7A2F8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189C2939-DA1E-4A03-A186-0E95A06595FE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1420C51D-0AF3-4D2A-976B-837B967B4F85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B7352087-C045-44FA-812D-4A2F1E1C46CF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Multiple Time Windows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4920C911-EEF7-451F-9033-1D454F8C9EE8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55D45FAE-4DD7-41EF-819A-761BF4C23DDD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2409120" y="4239720"/>
            <a:ext cx="502560" cy="50256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P1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6483960" y="4239720"/>
            <a:ext cx="502560" cy="50256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D1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2913120" y="4491720"/>
            <a:ext cx="93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0" name="CustomShape 8"/>
          <p:cNvSpPr/>
          <p:nvPr/>
        </p:nvSpPr>
        <p:spPr>
          <a:xfrm>
            <a:off x="5438880" y="4491720"/>
            <a:ext cx="1044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1" name="CustomShape 9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10"/>
          <p:cNvSpPr/>
          <p:nvPr/>
        </p:nvSpPr>
        <p:spPr>
          <a:xfrm>
            <a:off x="1366560" y="4959720"/>
            <a:ext cx="55944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3" name="Line 11"/>
          <p:cNvSpPr/>
          <p:nvPr/>
        </p:nvSpPr>
        <p:spPr>
          <a:xfrm flipV="1">
            <a:off x="1366560" y="486864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4" name="Line 12"/>
          <p:cNvSpPr/>
          <p:nvPr/>
        </p:nvSpPr>
        <p:spPr>
          <a:xfrm flipV="1">
            <a:off x="1926000" y="486864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5" name="CustomShape 13"/>
          <p:cNvSpPr/>
          <p:nvPr/>
        </p:nvSpPr>
        <p:spPr>
          <a:xfrm>
            <a:off x="2222640" y="5295600"/>
            <a:ext cx="14068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Pickup time windows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256" name="CustomShape 14"/>
          <p:cNvSpPr/>
          <p:nvPr/>
        </p:nvSpPr>
        <p:spPr>
          <a:xfrm>
            <a:off x="6258960" y="5247360"/>
            <a:ext cx="148752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b-NO" sz="1050" spc="-1" strike="noStrike">
                <a:solidFill>
                  <a:srgbClr val="000000"/>
                </a:solidFill>
                <a:latin typeface="Arial"/>
                <a:ea typeface="DejaVu Sans"/>
              </a:rPr>
              <a:t>Delivery time windows</a:t>
            </a:r>
            <a:endParaRPr b="0" lang="nb-NO" sz="1050" spc="-1" strike="noStrike">
              <a:latin typeface="Arial"/>
            </a:endParaRPr>
          </a:p>
        </p:txBody>
      </p:sp>
      <p:sp>
        <p:nvSpPr>
          <p:cNvPr id="257" name="Line 15"/>
          <p:cNvSpPr/>
          <p:nvPr/>
        </p:nvSpPr>
        <p:spPr>
          <a:xfrm>
            <a:off x="2369160" y="4958280"/>
            <a:ext cx="55908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8" name="Line 16"/>
          <p:cNvSpPr/>
          <p:nvPr/>
        </p:nvSpPr>
        <p:spPr>
          <a:xfrm flipV="1">
            <a:off x="2369160" y="486684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9" name="Line 17"/>
          <p:cNvSpPr/>
          <p:nvPr/>
        </p:nvSpPr>
        <p:spPr>
          <a:xfrm flipV="1">
            <a:off x="2928240" y="486684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0" name="Line 18"/>
          <p:cNvSpPr/>
          <p:nvPr/>
        </p:nvSpPr>
        <p:spPr>
          <a:xfrm>
            <a:off x="3334680" y="4958280"/>
            <a:ext cx="55944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1" name="Line 19"/>
          <p:cNvSpPr/>
          <p:nvPr/>
        </p:nvSpPr>
        <p:spPr>
          <a:xfrm flipV="1">
            <a:off x="3334680" y="486684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2" name="Line 20"/>
          <p:cNvSpPr/>
          <p:nvPr/>
        </p:nvSpPr>
        <p:spPr>
          <a:xfrm flipV="1">
            <a:off x="3894120" y="486684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3" name="Line 21"/>
          <p:cNvSpPr/>
          <p:nvPr/>
        </p:nvSpPr>
        <p:spPr>
          <a:xfrm flipV="1">
            <a:off x="3944520" y="4491720"/>
            <a:ext cx="1347480" cy="720"/>
          </a:xfrm>
          <a:prstGeom prst="line">
            <a:avLst/>
          </a:prstGeom>
          <a:ln>
            <a:custDash>
              <a:ds d="400000" sp="300000"/>
            </a:custDash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4" name="Line 22"/>
          <p:cNvSpPr/>
          <p:nvPr/>
        </p:nvSpPr>
        <p:spPr>
          <a:xfrm>
            <a:off x="5481720" y="5032800"/>
            <a:ext cx="55908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5" name="Line 23"/>
          <p:cNvSpPr/>
          <p:nvPr/>
        </p:nvSpPr>
        <p:spPr>
          <a:xfrm flipV="1">
            <a:off x="5481720" y="494136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6" name="Line 24"/>
          <p:cNvSpPr/>
          <p:nvPr/>
        </p:nvSpPr>
        <p:spPr>
          <a:xfrm flipV="1">
            <a:off x="6040800" y="4941360"/>
            <a:ext cx="360" cy="18252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7" name="Line 25"/>
          <p:cNvSpPr/>
          <p:nvPr/>
        </p:nvSpPr>
        <p:spPr>
          <a:xfrm>
            <a:off x="6483960" y="5031000"/>
            <a:ext cx="55908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8" name="Line 26"/>
          <p:cNvSpPr/>
          <p:nvPr/>
        </p:nvSpPr>
        <p:spPr>
          <a:xfrm flipV="1">
            <a:off x="6483960" y="493956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9" name="Line 27"/>
          <p:cNvSpPr/>
          <p:nvPr/>
        </p:nvSpPr>
        <p:spPr>
          <a:xfrm flipV="1">
            <a:off x="7043040" y="493956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0" name="Line 28"/>
          <p:cNvSpPr/>
          <p:nvPr/>
        </p:nvSpPr>
        <p:spPr>
          <a:xfrm>
            <a:off x="7449840" y="5031000"/>
            <a:ext cx="559080" cy="36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1" name="Line 29"/>
          <p:cNvSpPr/>
          <p:nvPr/>
        </p:nvSpPr>
        <p:spPr>
          <a:xfrm flipV="1">
            <a:off x="7449840" y="493956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2" name="Line 30"/>
          <p:cNvSpPr/>
          <p:nvPr/>
        </p:nvSpPr>
        <p:spPr>
          <a:xfrm flipV="1">
            <a:off x="8008920" y="4939560"/>
            <a:ext cx="360" cy="182880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3" name="CustomShape 31"/>
          <p:cNvSpPr/>
          <p:nvPr/>
        </p:nvSpPr>
        <p:spPr>
          <a:xfrm>
            <a:off x="1175400" y="203652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 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Pickup/delivery must be within one of the possible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Inbound perspective</a:t>
            </a:r>
            <a:endParaRPr b="0" lang="nb-NO" sz="2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01D76E4C-EE58-4D1C-A969-ADE1A11FA6B0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D0015068-741F-4BE7-AB8F-F8D736C7F6B7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Vehcile Fleet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E0D5C212-2761-4F53-A77A-32DAD9D03A62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4E74DEED-4642-4E28-8CF7-F52ABE7356C0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Vehcile Fleet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07A6F8EF-D38B-4057-94F5-85F48C356053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403675FB-05BE-40AA-A96B-4BB45A802FCB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Solution: A VCPDPMTW Model 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Our model: A Variable Cost Pickup and Delivery Problem with Multiple Time Windows (VCPDPMTW)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Compehensive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Not previously touched to my knowledge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Goal is to solve the demands of the inbound oriented manufacturer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34F245DE-B82A-4701-ACBD-6D4DE57879E8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A6107C2D-181B-469D-951D-56922EBB21F0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7B9D9CEC-B241-4182-B72A-B3E118A5FE98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062507C1-6364-466D-BC5B-EE0AB8934617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792DDD53-F9F4-4004-AED0-3AFB4E28D6B4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3B5CEB02-E140-40B3-9A3A-B10760C39EBE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pic>
        <p:nvPicPr>
          <p:cNvPr id="300" name="Plassholder for innhold 7" descr=""/>
          <p:cNvPicPr/>
          <p:nvPr/>
        </p:nvPicPr>
        <p:blipFill>
          <a:blip r:embed="rId1"/>
          <a:stretch/>
        </p:blipFill>
        <p:spPr>
          <a:xfrm>
            <a:off x="4644000" y="1711800"/>
            <a:ext cx="3457800" cy="2129760"/>
          </a:xfrm>
          <a:prstGeom prst="rect">
            <a:avLst/>
          </a:prstGeom>
          <a:ln>
            <a:noFill/>
          </a:ln>
        </p:spPr>
      </p:pic>
      <p:sp>
        <p:nvSpPr>
          <p:cNvPr id="301" name="CustomShape 2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AF06E5E5-23B6-4312-8867-E9D31BB37B3D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5C5DE71C-49D2-4782-81DA-86BFD1D09C90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  <p:pic>
        <p:nvPicPr>
          <p:cNvPr id="304" name="Bilde 8" descr=""/>
          <p:cNvPicPr/>
          <p:nvPr/>
        </p:nvPicPr>
        <p:blipFill>
          <a:blip r:embed="rId2"/>
          <a:stretch/>
        </p:blipFill>
        <p:spPr>
          <a:xfrm>
            <a:off x="1022760" y="3940200"/>
            <a:ext cx="4066560" cy="2169360"/>
          </a:xfrm>
          <a:prstGeom prst="rect">
            <a:avLst/>
          </a:prstGeom>
          <a:ln>
            <a:noFill/>
          </a:ln>
        </p:spPr>
      </p:pic>
      <p:pic>
        <p:nvPicPr>
          <p:cNvPr id="305" name="" descr=""/>
          <p:cNvPicPr/>
          <p:nvPr/>
        </p:nvPicPr>
        <p:blipFill>
          <a:blip r:embed="rId3"/>
          <a:stretch/>
        </p:blipFill>
        <p:spPr>
          <a:xfrm>
            <a:off x="1005840" y="1708920"/>
            <a:ext cx="2919960" cy="213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FD71B2B1-3B22-4F5E-BEBD-45E3228A4DF9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1079B341-7220-424F-A6CC-D1154E2EB866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Objective function:</a:t>
            </a:r>
            <a:endParaRPr b="0" lang="nb-NO" sz="2600" spc="-1" strike="noStrike">
              <a:latin typeface="Arial"/>
            </a:endParaRPr>
          </a:p>
        </p:txBody>
      </p:sp>
      <p:pic>
        <p:nvPicPr>
          <p:cNvPr id="311" name="Bilde 10" descr=""/>
          <p:cNvPicPr/>
          <p:nvPr/>
        </p:nvPicPr>
        <p:blipFill>
          <a:blip r:embed="rId1"/>
          <a:stretch/>
        </p:blipFill>
        <p:spPr>
          <a:xfrm>
            <a:off x="1022760" y="2637000"/>
            <a:ext cx="6348240" cy="96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7CF36F14-AAA8-453B-9EAD-7962681BFAE3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3ABBDC21-1E12-4951-9040-422116A559FD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Travel constraints:</a:t>
            </a:r>
            <a:endParaRPr b="0" lang="nb-NO" sz="26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997920" y="2468880"/>
            <a:ext cx="6408360" cy="321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E985EE62-912F-4520-8AE3-1F583BD3A549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D60E30EB-620A-4F95-B371-9ABB16D82F12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Weight constraints:</a:t>
            </a:r>
            <a:endParaRPr b="0" lang="nb-NO" sz="2600" spc="-1" strike="noStrike">
              <a:latin typeface="Arial"/>
            </a:endParaRPr>
          </a:p>
        </p:txBody>
      </p:sp>
      <p:pic>
        <p:nvPicPr>
          <p:cNvPr id="323" name="Bilde 7" descr=""/>
          <p:cNvPicPr/>
          <p:nvPr/>
        </p:nvPicPr>
        <p:blipFill>
          <a:blip r:embed="rId1"/>
          <a:stretch/>
        </p:blipFill>
        <p:spPr>
          <a:xfrm>
            <a:off x="1080000" y="2709000"/>
            <a:ext cx="6946920" cy="153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E5009DE2-8D8B-444D-95F4-E2C93438DDCE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C60DCB04-7AEA-4874-8952-0A73567645CA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Weight constraints:</a:t>
            </a:r>
            <a:endParaRPr b="0" lang="nb-NO" sz="2600" spc="-1" strike="noStrike">
              <a:latin typeface="Arial"/>
            </a:endParaRPr>
          </a:p>
        </p:txBody>
      </p:sp>
      <p:pic>
        <p:nvPicPr>
          <p:cNvPr id="329" name="Bilde 7" descr=""/>
          <p:cNvPicPr/>
          <p:nvPr/>
        </p:nvPicPr>
        <p:blipFill>
          <a:blip r:embed="rId1"/>
          <a:stretch/>
        </p:blipFill>
        <p:spPr>
          <a:xfrm>
            <a:off x="1080000" y="2709000"/>
            <a:ext cx="6946920" cy="153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F08A7AA5-C4CF-44E8-A336-2BD4D10653F3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9249C751-F449-43CF-B129-752CC9D623D3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C6456AF6-39EB-4712-B8A6-5EAFF0BE2112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16960542-C37D-4731-ACEF-0471CF763816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Docking constraints:</a:t>
            </a:r>
            <a:endParaRPr b="0" lang="nb-NO" sz="2600" spc="-1" strike="noStrike">
              <a:latin typeface="Arial"/>
            </a:endParaRPr>
          </a:p>
        </p:txBody>
      </p:sp>
      <p:pic>
        <p:nvPicPr>
          <p:cNvPr id="335" name="Bilde 8" descr=""/>
          <p:cNvPicPr/>
          <p:nvPr/>
        </p:nvPicPr>
        <p:blipFill>
          <a:blip r:embed="rId1"/>
          <a:stretch/>
        </p:blipFill>
        <p:spPr>
          <a:xfrm>
            <a:off x="1188000" y="2493000"/>
            <a:ext cx="6730920" cy="161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A2538DB1-4BCB-485E-85CA-81BF1D08CF02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1DBAA1F3-7380-4785-935F-F808DF2BDF65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 constraints:</a:t>
            </a:r>
            <a:endParaRPr b="0" lang="nb-NO" sz="2600" spc="-1" strike="noStrike">
              <a:latin typeface="Arial"/>
            </a:endParaRPr>
          </a:p>
        </p:txBody>
      </p:sp>
      <p:pic>
        <p:nvPicPr>
          <p:cNvPr id="341" name="Bilde 6" descr=""/>
          <p:cNvPicPr/>
          <p:nvPr/>
        </p:nvPicPr>
        <p:blipFill>
          <a:blip r:embed="rId1"/>
          <a:stretch/>
        </p:blipFill>
        <p:spPr>
          <a:xfrm>
            <a:off x="1339560" y="2678760"/>
            <a:ext cx="6730920" cy="260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51F4DB64-E590-4F72-BCC1-ABF53F546D60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00EA35C4-D979-435E-B21C-78D88DB3294E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Cost structure constraints: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Reminder! Objective function:</a:t>
            </a:r>
            <a:endParaRPr b="0" lang="nb-NO" sz="2600" spc="-1" strike="noStrike">
              <a:latin typeface="Arial"/>
            </a:endParaRPr>
          </a:p>
        </p:txBody>
      </p:sp>
      <p:pic>
        <p:nvPicPr>
          <p:cNvPr id="347" name="Bilde 7" descr=""/>
          <p:cNvPicPr/>
          <p:nvPr/>
        </p:nvPicPr>
        <p:blipFill>
          <a:blip r:embed="rId1"/>
          <a:stretch/>
        </p:blipFill>
        <p:spPr>
          <a:xfrm>
            <a:off x="1140120" y="2565000"/>
            <a:ext cx="7129800" cy="1804320"/>
          </a:xfrm>
          <a:prstGeom prst="rect">
            <a:avLst/>
          </a:prstGeom>
          <a:ln>
            <a:noFill/>
          </a:ln>
        </p:spPr>
      </p:pic>
      <p:pic>
        <p:nvPicPr>
          <p:cNvPr id="348" name="Bilde 8" descr=""/>
          <p:cNvPicPr/>
          <p:nvPr/>
        </p:nvPicPr>
        <p:blipFill>
          <a:blip r:embed="rId2"/>
          <a:stretch/>
        </p:blipFill>
        <p:spPr>
          <a:xfrm>
            <a:off x="1140120" y="5174280"/>
            <a:ext cx="6348240" cy="96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Mathematical model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B13DAB06-D002-485E-BC5A-52DBF5D20637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62622C53-C351-49CF-88E8-6C46526A24AC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Final variable constraints: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pic>
        <p:nvPicPr>
          <p:cNvPr id="354" name="Bilde 6" descr=""/>
          <p:cNvPicPr/>
          <p:nvPr/>
        </p:nvPicPr>
        <p:blipFill>
          <a:blip r:embed="rId1"/>
          <a:stretch/>
        </p:blipFill>
        <p:spPr>
          <a:xfrm>
            <a:off x="1212480" y="2617200"/>
            <a:ext cx="6985080" cy="273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47241C06-E288-4F4F-8D5C-F6FB40927366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66E05D4D-25F4-4251-9193-CB319326DFAC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References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71789316-0AC1-4C3F-B0C1-D97BE4FF2EBA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1EF95D8F-B696-43B3-83A6-82C4DE095694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1005840" y="1737360"/>
            <a:ext cx="4587480" cy="423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References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9EBC4EFA-674B-4325-93BD-BC4A89D9C53C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69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70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2192CCF1-657C-4BF7-AA5D-1AE112DC3D95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945360" y="1683720"/>
            <a:ext cx="5363640" cy="461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References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E311BA30-3165-4D05-993C-6BF5BF014A7A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30132C5C-7BD6-4C47-AF4B-FCCB248914D9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1005840" y="1737360"/>
            <a:ext cx="5020560" cy="2607480"/>
          </a:xfrm>
          <a:prstGeom prst="rect">
            <a:avLst/>
          </a:prstGeom>
          <a:ln>
            <a:noFill/>
          </a:ln>
        </p:spPr>
      </p:pic>
      <p:pic>
        <p:nvPicPr>
          <p:cNvPr id="378" name="" descr=""/>
          <p:cNvPicPr/>
          <p:nvPr/>
        </p:nvPicPr>
        <p:blipFill>
          <a:blip r:embed="rId2"/>
          <a:stretch/>
        </p:blipFill>
        <p:spPr>
          <a:xfrm>
            <a:off x="1005840" y="4297680"/>
            <a:ext cx="5028840" cy="179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2030040" y="4797000"/>
            <a:ext cx="508248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600" spc="89" strike="noStrike" cap="all">
                <a:solidFill>
                  <a:srgbClr val="808080"/>
                </a:solidFill>
                <a:latin typeface="Times New Roman"/>
                <a:ea typeface="DejaVu Sans"/>
              </a:rPr>
              <a:t>Universitetet i Bergen</a:t>
            </a:r>
            <a:endParaRPr b="0" lang="nb-NO" sz="1600" spc="-1" strike="noStrike">
              <a:latin typeface="Arial"/>
            </a:endParaRPr>
          </a:p>
        </p:txBody>
      </p:sp>
      <p:pic>
        <p:nvPicPr>
          <p:cNvPr id="380" name="Bilde 4" descr=""/>
          <p:cNvPicPr/>
          <p:nvPr/>
        </p:nvPicPr>
        <p:blipFill>
          <a:blip r:embed="rId1"/>
          <a:stretch/>
        </p:blipFill>
        <p:spPr>
          <a:xfrm>
            <a:off x="7930080" y="5949360"/>
            <a:ext cx="679320" cy="574560"/>
          </a:xfrm>
          <a:prstGeom prst="rect">
            <a:avLst/>
          </a:prstGeom>
          <a:ln>
            <a:noFill/>
          </a:ln>
        </p:spPr>
      </p:pic>
      <p:sp>
        <p:nvSpPr>
          <p:cNvPr id="381" name="CustomShape 2"/>
          <p:cNvSpPr/>
          <p:nvPr/>
        </p:nvSpPr>
        <p:spPr>
          <a:xfrm>
            <a:off x="3474720" y="993600"/>
            <a:ext cx="209232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2800" spc="-1" strike="noStrike">
                <a:solidFill>
                  <a:srgbClr val="000000"/>
                </a:solidFill>
                <a:latin typeface="Arial"/>
                <a:ea typeface="DejaVu Sans"/>
              </a:rPr>
              <a:t>Questions?</a:t>
            </a:r>
            <a:endParaRPr b="0" lang="nb-NO" sz="2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Automobile Manufacturing Industry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One of the most significant industries in Europe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Highly competitive global market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Increasing cost pressure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High flexibility in processes and structures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Supply chain concept and active management of outbound and inbound flow essential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Highly complex models with many variables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Optimization and pickup and delivery models key tools</a:t>
            </a:r>
            <a:endParaRPr b="0" lang="nb-NO" sz="2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8B18C8DD-03B3-411F-9D60-59241A19B6C9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13B04553-4B04-4FA6-9AB4-5DE415741EFE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375CF883-4E92-418D-A7CC-311AB8D25923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1BF0B65C-19E1-4AB2-BC46-14541271D991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82E55D3F-3734-4DCD-9FFC-D67F04F60FC7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B68B3408-B591-4C01-A21A-2085B06CD7BB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Pickup and delivery problems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Well researched problem with a long history.</a:t>
            </a:r>
            <a:endParaRPr b="0" lang="nb-NO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Solomon (1987) described an algorithm to the general pickup and delivery problem.</a:t>
            </a:r>
            <a:endParaRPr b="0" lang="nb-NO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Vehicle Routing with Stochastic demands Dror et al. (1989)</a:t>
            </a:r>
            <a:endParaRPr b="0" lang="nb-NO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Multi-vehicle PDPTW, Desrosiers et al. (1995)</a:t>
            </a:r>
            <a:endParaRPr b="0" lang="nb-NO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NP-hard problems -&gt; heuristics, Savelsberg and Sol (1995), and Lu et al. (2004) </a:t>
            </a:r>
            <a:endParaRPr b="0" lang="nb-NO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Parragh et al. (2006) - comprehensive survey on pickup and delivery problems and classified PDP in sub-categories.</a:t>
            </a:r>
            <a:endParaRPr b="0" lang="nb-NO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Maritime versions of the Problem: Hybrid Cargo generating and routing heuristic in Christiansen et al. (2002), Speed optimization to reduce fuel emissions Christiansen et al. (2004), Hemmati et al. (2014), Hemmati et al. (2016)</a:t>
            </a:r>
            <a:endParaRPr b="0" lang="nb-NO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Zhou (2013) proposed a model to reduce the inbound transportation costs for a food processing company.</a:t>
            </a:r>
            <a:endParaRPr b="0" lang="nb-NO" sz="1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1500" spc="-1" strike="noStrike">
                <a:solidFill>
                  <a:srgbClr val="404040"/>
                </a:solidFill>
                <a:latin typeface="Arial"/>
                <a:ea typeface="DejaVu Sans"/>
              </a:rPr>
              <a:t>PDP with multiple time windows was proposed by, Favaretto et al. (2007) and Ferreira et al. (2018)</a:t>
            </a:r>
            <a:endParaRPr b="0" lang="nb-NO" sz="15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BF6F56C9-7B37-4EDB-A1C4-532EB1B4E619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9B9C779B-31F5-4903-A138-2D9667E6C4C3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17B3BAB2-FA4B-48B9-89BA-6382CE37FB12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64EDF367-4849-4CA1-9927-EA57D3A3843B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22760" y="1014840"/>
            <a:ext cx="736416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ts val="4320"/>
              </a:lnSpc>
            </a:pPr>
            <a:r>
              <a:rPr b="1" lang="nb-NO" sz="3600" spc="-1" strike="noStrike">
                <a:solidFill>
                  <a:srgbClr val="e54f46"/>
                </a:solidFill>
                <a:latin typeface="Arial"/>
                <a:ea typeface="DejaVu Sans"/>
              </a:rPr>
              <a:t>Agenda</a:t>
            </a:r>
            <a:endParaRPr b="0" lang="nb-NO" sz="3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022760" y="1883880"/>
            <a:ext cx="736416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Automobile Manufacturing Industry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Pickup and Delivery problems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1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Inbound Manufacturer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Suppliers and Manufacturers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Carrier Vehicle Fleet</a:t>
            </a:r>
            <a:endParaRPr b="0" lang="nb-NO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Multiple Time Windows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417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The Solution: A VCPDPMTW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Mathematical Model</a:t>
            </a:r>
            <a:endParaRPr b="0" lang="nb-NO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404040"/>
              </a:buClr>
              <a:buFont typeface="Arial"/>
              <a:buChar char="•"/>
            </a:pPr>
            <a:r>
              <a:rPr b="0" lang="nb-NO" sz="2600" spc="-1" strike="noStrike">
                <a:solidFill>
                  <a:srgbClr val="404040"/>
                </a:solidFill>
                <a:latin typeface="Arial"/>
                <a:ea typeface="DejaVu Sans"/>
              </a:rPr>
              <a:t>References</a:t>
            </a: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nb-NO" sz="26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67640" y="6300000"/>
            <a:ext cx="9345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2E981DC9-902E-4D0B-9DA7-2DF9BD16E674}" type="datetime1">
              <a:rPr b="0" lang="nb-NO" sz="1200" spc="-1" strike="noStrike">
                <a:solidFill>
                  <a:srgbClr val="a6a6a6"/>
                </a:solidFill>
                <a:latin typeface="Times New Roman"/>
                <a:ea typeface="DejaVu Sans"/>
              </a:rPr>
              <a:t>07.12.2018</a:t>
            </a:fld>
            <a:endParaRPr b="0" lang="nb-NO" sz="12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404000" y="486000"/>
            <a:ext cx="6298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nb-NO" sz="1200" spc="89" strike="noStrike" cap="all">
                <a:solidFill>
                  <a:srgbClr val="a6a6a6"/>
                </a:solidFill>
                <a:latin typeface="Times New Roman"/>
                <a:ea typeface="DejaVu Sans"/>
              </a:rPr>
              <a:t>Universitetet i Bergen</a:t>
            </a:r>
            <a:endParaRPr b="0" lang="nb-NO" sz="12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1702440" y="6300000"/>
            <a:ext cx="70776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Side </a:t>
            </a:r>
            <a:fld id="{EFC66E50-939A-4781-BD04-A223D2D82B47}" type="slidenum">
              <a:rPr b="0" lang="nb-NO" sz="1200" spc="-1" strike="noStrike" cap="all">
                <a:solidFill>
                  <a:srgbClr val="a6a6a6"/>
                </a:solidFill>
                <a:latin typeface="Times New Roman"/>
                <a:ea typeface="DejaVu Sans"/>
              </a:rPr>
              <a:t>1</a:t>
            </a:fld>
            <a:endParaRPr b="0" lang="nb-NO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6657"/>
      </a:dk2>
      <a:lt2>
        <a:srgbClr val="f5f5f5"/>
      </a:lt2>
      <a:accent1>
        <a:srgbClr val="db3f3d"/>
      </a:accent1>
      <a:accent2>
        <a:srgbClr val="4ea0b7"/>
      </a:accent2>
      <a:accent3>
        <a:srgbClr val="789a5b"/>
      </a:accent3>
      <a:accent4>
        <a:srgbClr val="cdab3f"/>
      </a:accent4>
      <a:accent5>
        <a:srgbClr val="705686"/>
      </a:accent5>
      <a:accent6>
        <a:srgbClr val="847268"/>
      </a:accent6>
      <a:hlink>
        <a:srgbClr val="4ea0b7"/>
      </a:hlink>
      <a:folHlink>
        <a:srgbClr val="004c7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6657"/>
      </a:dk2>
      <a:lt2>
        <a:srgbClr val="f5f5f5"/>
      </a:lt2>
      <a:accent1>
        <a:srgbClr val="db3f3d"/>
      </a:accent1>
      <a:accent2>
        <a:srgbClr val="4ea0b7"/>
      </a:accent2>
      <a:accent3>
        <a:srgbClr val="789a5b"/>
      </a:accent3>
      <a:accent4>
        <a:srgbClr val="cdab3f"/>
      </a:accent4>
      <a:accent5>
        <a:srgbClr val="705686"/>
      </a:accent5>
      <a:accent6>
        <a:srgbClr val="847268"/>
      </a:accent6>
      <a:hlink>
        <a:srgbClr val="4ea0b7"/>
      </a:hlink>
      <a:folHlink>
        <a:srgbClr val="004c7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16657"/>
      </a:dk2>
      <a:lt2>
        <a:srgbClr val="f5f5f5"/>
      </a:lt2>
      <a:accent1>
        <a:srgbClr val="db3f3d"/>
      </a:accent1>
      <a:accent2>
        <a:srgbClr val="4ea0b7"/>
      </a:accent2>
      <a:accent3>
        <a:srgbClr val="789a5b"/>
      </a:accent3>
      <a:accent4>
        <a:srgbClr val="cdab3f"/>
      </a:accent4>
      <a:accent5>
        <a:srgbClr val="705686"/>
      </a:accent5>
      <a:accent6>
        <a:srgbClr val="847268"/>
      </a:accent6>
      <a:hlink>
        <a:srgbClr val="4ea0b7"/>
      </a:hlink>
      <a:folHlink>
        <a:srgbClr val="004c7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UiB_norsk_rød-gen.potx</Template>
  <TotalTime>1983</TotalTime>
  <Application>LibreOffice/6.0.6.2$Linux_X86_64 LibreOffice_project/00m0$Build-2</Application>
  <Words>454</Words>
  <Paragraphs>158</Paragraphs>
  <Company>UiB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2015-10-30T09:38:42Z</dcterms:created>
  <dc:creator>Helge Grønhaug</dc:creator>
  <dc:description/>
  <dc:language>en-US</dc:language>
  <cp:lastModifiedBy/>
  <dcterms:modified xsi:type="dcterms:W3CDTF">2018-12-07T15:57:02Z</dcterms:modified>
  <cp:revision>402</cp:revision>
  <dc:subject/>
  <dc:title>PowerPoint-presentasjon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UiB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Skjermfremvisning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20</vt:i4>
  </property>
</Properties>
</file>