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e 8" descr=""/>
          <p:cNvPicPr/>
          <p:nvPr/>
        </p:nvPicPr>
        <p:blipFill>
          <a:blip r:embed="rId3"/>
          <a:stretch/>
        </p:blipFill>
        <p:spPr>
          <a:xfrm>
            <a:off x="4338000" y="5589360"/>
            <a:ext cx="4138200" cy="718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b-NO" sz="4400" spc="-1" strike="noStrike">
                <a:latin typeface="Arial"/>
              </a:rPr>
              <a:t>Click to edit the title text format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latin typeface="Arial"/>
              </a:rPr>
              <a:t>Click to edit the outline text format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latin typeface="Arial"/>
              </a:rPr>
              <a:t>Second Outline Level</a:t>
            </a:r>
            <a:endParaRPr b="0" lang="nb-N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latin typeface="Arial"/>
              </a:rPr>
              <a:t>Third Outline Level</a:t>
            </a:r>
            <a:endParaRPr b="0" lang="nb-N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latin typeface="Arial"/>
              </a:rPr>
              <a:t>Fourth Outline Level</a:t>
            </a:r>
            <a:endParaRPr b="0" lang="nb-N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Fifth Outline Level</a:t>
            </a:r>
            <a:endParaRPr b="0" lang="nb-N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Sixth Outline Level</a:t>
            </a:r>
            <a:endParaRPr b="0" lang="nb-N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Seventh Outline Level</a:t>
            </a:r>
            <a:endParaRPr b="0" lang="nb-N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e 11" descr=""/>
          <p:cNvPicPr/>
          <p:nvPr/>
        </p:nvPicPr>
        <p:blipFill>
          <a:blip r:embed="rId3"/>
          <a:stretch/>
        </p:blipFill>
        <p:spPr>
          <a:xfrm>
            <a:off x="7956360" y="5733360"/>
            <a:ext cx="718200" cy="7182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b-NO" sz="4400" spc="-1" strike="noStrike">
                <a:latin typeface="Arial"/>
              </a:rPr>
              <a:t>Click to edit the title text format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latin typeface="Arial"/>
              </a:rPr>
              <a:t>Click to edit the outline text format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latin typeface="Arial"/>
              </a:rPr>
              <a:t>Second Outline Level</a:t>
            </a:r>
            <a:endParaRPr b="0" lang="nb-N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latin typeface="Arial"/>
              </a:rPr>
              <a:t>Third Outline Level</a:t>
            </a:r>
            <a:endParaRPr b="0" lang="nb-N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latin typeface="Arial"/>
              </a:rPr>
              <a:t>Fourth Outline Level</a:t>
            </a:r>
            <a:endParaRPr b="0" lang="nb-N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Fifth Outline Level</a:t>
            </a:r>
            <a:endParaRPr b="0" lang="nb-N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Sixth Outline Level</a:t>
            </a:r>
            <a:endParaRPr b="0" lang="nb-N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Seventh Outline Level</a:t>
            </a:r>
            <a:endParaRPr b="0" lang="nb-N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b-NO" sz="4400" spc="-1" strike="noStrike">
                <a:latin typeface="Arial"/>
              </a:rPr>
              <a:t>Click to edit the title text format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latin typeface="Arial"/>
              </a:rPr>
              <a:t>Click to edit the outline text format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latin typeface="Arial"/>
              </a:rPr>
              <a:t>Second Outline Level</a:t>
            </a:r>
            <a:endParaRPr b="0" lang="nb-N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latin typeface="Arial"/>
              </a:rPr>
              <a:t>Third Outline Level</a:t>
            </a:r>
            <a:endParaRPr b="0" lang="nb-N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latin typeface="Arial"/>
              </a:rPr>
              <a:t>Fourth Outline Level</a:t>
            </a:r>
            <a:endParaRPr b="0" lang="nb-N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Fifth Outline Level</a:t>
            </a:r>
            <a:endParaRPr b="0" lang="nb-N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Sixth Outline Level</a:t>
            </a:r>
            <a:endParaRPr b="0" lang="nb-N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Seventh Outline Level</a:t>
            </a:r>
            <a:endParaRPr b="0" lang="nb-N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85920" y="-718920"/>
            <a:ext cx="8279280" cy="453960"/>
          </a:xfrm>
          <a:prstGeom prst="rect">
            <a:avLst/>
          </a:prstGeom>
          <a:noFill/>
          <a:ln cap="rnd" w="12600">
            <a:solidFill>
              <a:schemeClr val="tx1">
                <a:lumMod val="50000"/>
                <a:lumOff val="50000"/>
              </a:schemeClr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nb-NO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 kan du skrive enhet/tilhørighet. Sett blank hvis dette ikke er aktuelt. </a:t>
            </a:r>
            <a:br/>
            <a:r>
              <a:rPr b="0" i="1" lang="nb-NO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Innhold i dette feltet styres her: Meny -&gt; Sett inn (Mac=Vis) -&gt; Topptekst og bunntekst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0440" y="-257400"/>
            <a:ext cx="36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1115640" y="1124640"/>
            <a:ext cx="6910920" cy="25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ts val="5400"/>
              </a:lnSpc>
            </a:pPr>
            <a:r>
              <a:rPr b="1" lang="nb-NO" sz="2600" spc="-1" strike="noStrike">
                <a:solidFill>
                  <a:srgbClr val="404040"/>
                </a:solidFill>
                <a:latin typeface="Segoe UI Light"/>
                <a:ea typeface="DejaVu Sans"/>
              </a:rPr>
              <a:t>INF319: A Variable Cost Pickup and Delivery Problem with Multiple Time Windows</a:t>
            </a:r>
            <a:endParaRPr b="0" lang="nb-NO" sz="26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115640" y="4196520"/>
            <a:ext cx="6910920" cy="103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2200" spc="-1" strike="noStrike">
                <a:solidFill>
                  <a:srgbClr val="ffffff"/>
                </a:solidFill>
                <a:latin typeface="Arial"/>
                <a:ea typeface="DejaVu Sans"/>
              </a:rPr>
              <a:t>By Preben Bucher-Johannessen</a:t>
            </a:r>
            <a:endParaRPr b="0" lang="nb-NO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b-NO" sz="2200" spc="-1" strike="noStrike">
                <a:solidFill>
                  <a:srgbClr val="ffffff"/>
                </a:solidFill>
                <a:latin typeface="Arial"/>
                <a:ea typeface="DejaVu Sans"/>
              </a:rPr>
              <a:t>07.12.2018</a:t>
            </a:r>
            <a:endParaRPr b="0" lang="nb-NO" sz="22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The Inbound manufacturer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An inbound perspective -&gt; need for comprehensive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Factories</a:t>
            </a:r>
            <a:endParaRPr b="0" lang="nb-NO" sz="2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Docking limitation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Before and after irrelevance</a:t>
            </a:r>
            <a:endParaRPr b="0" lang="nb-NO" sz="2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Carriers cost structure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Weekly planning priod</a:t>
            </a:r>
            <a:endParaRPr b="0" lang="nb-NO" sz="2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Inbound oriented thinking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Suppliers and factories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1547640" y="234900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1799640" y="2853000"/>
            <a:ext cx="360" cy="4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1548720" y="330624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1115640" y="2061000"/>
            <a:ext cx="1366200" cy="2374560"/>
          </a:xfrm>
          <a:prstGeom prst="rect">
            <a:avLst/>
          </a:prstGeom>
          <a:noFill/>
          <a:ln>
            <a:solidFill>
              <a:schemeClr val="accent2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5" name="CustomShape 10"/>
          <p:cNvSpPr/>
          <p:nvPr/>
        </p:nvSpPr>
        <p:spPr>
          <a:xfrm>
            <a:off x="1291320" y="3969000"/>
            <a:ext cx="1014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800" spc="-1" strike="noStrike">
                <a:solidFill>
                  <a:srgbClr val="4ea0b7"/>
                </a:solidFill>
                <a:latin typeface="Arial"/>
                <a:ea typeface="DejaVu Sans"/>
              </a:rPr>
              <a:t>Supplier</a:t>
            </a:r>
            <a:endParaRPr b="0" lang="nb-NO" sz="1800" spc="-1" strike="noStrike"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5076000" y="234900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D2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 flipH="1" flipV="1">
            <a:off x="5325120" y="2851560"/>
            <a:ext cx="360" cy="45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" name="CustomShape 13"/>
          <p:cNvSpPr/>
          <p:nvPr/>
        </p:nvSpPr>
        <p:spPr>
          <a:xfrm>
            <a:off x="5077080" y="330624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4644000" y="2061000"/>
            <a:ext cx="1366200" cy="31665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0" name="CustomShape 15"/>
          <p:cNvSpPr/>
          <p:nvPr/>
        </p:nvSpPr>
        <p:spPr>
          <a:xfrm>
            <a:off x="4856040" y="4001400"/>
            <a:ext cx="941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800" spc="-1" strike="noStrike">
                <a:solidFill>
                  <a:srgbClr val="00b050"/>
                </a:solidFill>
                <a:latin typeface="Arial"/>
                <a:ea typeface="DejaVu Sans"/>
              </a:rPr>
              <a:t>Factory</a:t>
            </a:r>
            <a:endParaRPr b="0" lang="nb-NO" sz="1800" spc="-1" strike="noStrike"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2052720" y="3558240"/>
            <a:ext cx="302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2" name="CustomShape 17"/>
          <p:cNvSpPr/>
          <p:nvPr/>
        </p:nvSpPr>
        <p:spPr>
          <a:xfrm>
            <a:off x="4586400" y="5343480"/>
            <a:ext cx="198576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nb-NO" sz="1400" spc="-1" strike="noStrike">
                <a:solidFill>
                  <a:srgbClr val="00b050"/>
                </a:solidFill>
                <a:latin typeface="Arial"/>
                <a:ea typeface="DejaVu Sans"/>
              </a:rPr>
              <a:t>Factory: No more than 2 stops per visit!</a:t>
            </a:r>
            <a:endParaRPr b="0" lang="nb-NO" sz="1400" spc="-1" strike="noStrike"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5076000" y="448740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D3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5580000" y="2637000"/>
            <a:ext cx="115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" name="CustomShape 20"/>
          <p:cNvSpPr/>
          <p:nvPr/>
        </p:nvSpPr>
        <p:spPr>
          <a:xfrm flipH="1">
            <a:off x="5577840" y="4725000"/>
            <a:ext cx="115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CustomShape 21"/>
          <p:cNvSpPr/>
          <p:nvPr/>
        </p:nvSpPr>
        <p:spPr>
          <a:xfrm>
            <a:off x="6732360" y="2493000"/>
            <a:ext cx="1294200" cy="23745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Carrier vehicle fleet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2416680" y="401256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5945400" y="401256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Dn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2921040" y="4264560"/>
            <a:ext cx="93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" name="CustomShape 8"/>
          <p:cNvSpPr/>
          <p:nvPr/>
        </p:nvSpPr>
        <p:spPr>
          <a:xfrm>
            <a:off x="4899960" y="4264560"/>
            <a:ext cx="10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" name="Line 9"/>
          <p:cNvSpPr/>
          <p:nvPr/>
        </p:nvSpPr>
        <p:spPr>
          <a:xfrm>
            <a:off x="3855600" y="4264200"/>
            <a:ext cx="1008000" cy="36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Line 10"/>
          <p:cNvSpPr/>
          <p:nvPr/>
        </p:nvSpPr>
        <p:spPr>
          <a:xfrm flipV="1">
            <a:off x="1484280" y="4263840"/>
            <a:ext cx="936000" cy="792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17" name="Line 11"/>
          <p:cNvSpPr/>
          <p:nvPr/>
        </p:nvSpPr>
        <p:spPr>
          <a:xfrm>
            <a:off x="6519960" y="4263840"/>
            <a:ext cx="936000" cy="36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pic>
        <p:nvPicPr>
          <p:cNvPr id="218" name="Bilde 23" descr=""/>
          <p:cNvPicPr/>
          <p:nvPr/>
        </p:nvPicPr>
        <p:blipFill>
          <a:blip r:embed="rId1"/>
          <a:stretch/>
        </p:blipFill>
        <p:spPr>
          <a:xfrm>
            <a:off x="2339640" y="3501000"/>
            <a:ext cx="656280" cy="420480"/>
          </a:xfrm>
          <a:prstGeom prst="rect">
            <a:avLst/>
          </a:prstGeom>
          <a:ln>
            <a:noFill/>
          </a:ln>
        </p:spPr>
      </p:pic>
      <p:pic>
        <p:nvPicPr>
          <p:cNvPr id="219" name="Plassholder for innhold 26" descr=""/>
          <p:cNvPicPr/>
          <p:nvPr/>
        </p:nvPicPr>
        <p:blipFill>
          <a:blip r:embed="rId2"/>
          <a:stretch/>
        </p:blipFill>
        <p:spPr>
          <a:xfrm>
            <a:off x="6900480" y="3459600"/>
            <a:ext cx="760320" cy="502920"/>
          </a:xfrm>
          <a:prstGeom prst="rect">
            <a:avLst/>
          </a:prstGeom>
          <a:ln>
            <a:noFill/>
          </a:ln>
        </p:spPr>
      </p:pic>
      <p:pic>
        <p:nvPicPr>
          <p:cNvPr id="220" name="Bilde 27" descr=""/>
          <p:cNvPicPr/>
          <p:nvPr/>
        </p:nvPicPr>
        <p:blipFill>
          <a:blip r:embed="rId3"/>
          <a:stretch/>
        </p:blipFill>
        <p:spPr>
          <a:xfrm>
            <a:off x="5868000" y="3501000"/>
            <a:ext cx="656280" cy="420480"/>
          </a:xfrm>
          <a:prstGeom prst="rect">
            <a:avLst/>
          </a:prstGeom>
          <a:ln>
            <a:noFill/>
          </a:ln>
        </p:spPr>
      </p:pic>
      <p:pic>
        <p:nvPicPr>
          <p:cNvPr id="221" name="Plassholder for innhold 26" descr=""/>
          <p:cNvPicPr/>
          <p:nvPr/>
        </p:nvPicPr>
        <p:blipFill>
          <a:blip r:embed="rId4"/>
          <a:stretch/>
        </p:blipFill>
        <p:spPr>
          <a:xfrm>
            <a:off x="1190520" y="3459600"/>
            <a:ext cx="760320" cy="502920"/>
          </a:xfrm>
          <a:prstGeom prst="rect">
            <a:avLst/>
          </a:prstGeom>
          <a:ln>
            <a:noFill/>
          </a:ln>
        </p:spPr>
      </p:pic>
      <p:sp>
        <p:nvSpPr>
          <p:cNvPr id="222" name="CustomShape 12"/>
          <p:cNvSpPr/>
          <p:nvPr/>
        </p:nvSpPr>
        <p:spPr>
          <a:xfrm>
            <a:off x="1952640" y="3712320"/>
            <a:ext cx="38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3" name="CustomShape 13"/>
          <p:cNvSpPr/>
          <p:nvPr/>
        </p:nvSpPr>
        <p:spPr>
          <a:xfrm>
            <a:off x="6600960" y="3712320"/>
            <a:ext cx="38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4" name="CustomShape 14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Costs only relevant from pickup to delivery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determines how costs are calculated</a:t>
            </a:r>
            <a:endParaRPr b="0" lang="nb-NO" sz="26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often cost per km depending on interval</a:t>
            </a:r>
            <a:endParaRPr b="0" lang="nb-NO" sz="2600" spc="-1" strike="noStrike">
              <a:latin typeface="Arial"/>
            </a:endParaRPr>
          </a:p>
        </p:txBody>
      </p:sp>
      <p:sp>
        <p:nvSpPr>
          <p:cNvPr id="225" name="Line 15"/>
          <p:cNvSpPr/>
          <p:nvPr/>
        </p:nvSpPr>
        <p:spPr>
          <a:xfrm>
            <a:off x="2704680" y="4840200"/>
            <a:ext cx="352836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Line 16"/>
          <p:cNvSpPr/>
          <p:nvPr/>
        </p:nvSpPr>
        <p:spPr>
          <a:xfrm flipV="1">
            <a:off x="2704680" y="474912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" name="Line 17"/>
          <p:cNvSpPr/>
          <p:nvPr/>
        </p:nvSpPr>
        <p:spPr>
          <a:xfrm flipV="1">
            <a:off x="6233040" y="474912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" name="CustomShape 18"/>
          <p:cNvSpPr/>
          <p:nvPr/>
        </p:nvSpPr>
        <p:spPr>
          <a:xfrm>
            <a:off x="3609720" y="4420800"/>
            <a:ext cx="20631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r>
              <a:rPr b="0" lang="nb-NO" sz="1800" spc="-1" strike="noStrike" baseline="-25000">
                <a:solidFill>
                  <a:srgbClr val="c00000"/>
                </a:solidFill>
                <a:latin typeface="Arial"/>
                <a:ea typeface="DejaVu Sans"/>
              </a:rPr>
              <a:t>s</a:t>
            </a:r>
            <a:r>
              <a:rPr b="0" lang="nb-NO" sz="1800" spc="-1" strike="noStrike">
                <a:solidFill>
                  <a:srgbClr val="c00000"/>
                </a:solidFill>
                <a:latin typeface="Arial"/>
                <a:ea typeface="DejaVu Sans"/>
              </a:rPr>
              <a:t> </a:t>
            </a:r>
            <a:r>
              <a:rPr b="0" lang="nb-NO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Total distance</a:t>
            </a:r>
            <a:endParaRPr b="0" lang="nb-NO" sz="1800" spc="-1" strike="noStrike">
              <a:latin typeface="Arial"/>
            </a:endParaRPr>
          </a:p>
        </p:txBody>
      </p:sp>
      <p:sp>
        <p:nvSpPr>
          <p:cNvPr id="229" name="CustomShape 19"/>
          <p:cNvSpPr/>
          <p:nvPr/>
        </p:nvSpPr>
        <p:spPr>
          <a:xfrm>
            <a:off x="2311560" y="4504320"/>
            <a:ext cx="87156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First Pickup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30" name="CustomShape 20"/>
          <p:cNvSpPr/>
          <p:nvPr/>
        </p:nvSpPr>
        <p:spPr>
          <a:xfrm>
            <a:off x="5858280" y="4504680"/>
            <a:ext cx="97992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Final Delivery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31" name="CustomShape 21"/>
          <p:cNvSpPr/>
          <p:nvPr/>
        </p:nvSpPr>
        <p:spPr>
          <a:xfrm>
            <a:off x="3620160" y="5901120"/>
            <a:ext cx="23803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800" spc="-1" strike="noStrike">
                <a:solidFill>
                  <a:srgbClr val="c00000"/>
                </a:solidFill>
                <a:latin typeface="Arial"/>
                <a:ea typeface="DejaVu Sans"/>
              </a:rPr>
              <a:t>Total cost =  Σ (D</a:t>
            </a:r>
            <a:r>
              <a:rPr b="0" lang="nb-NO" sz="1800" spc="-1" strike="noStrike" baseline="-25000">
                <a:solidFill>
                  <a:srgbClr val="c00000"/>
                </a:solidFill>
                <a:latin typeface="Arial"/>
                <a:ea typeface="DejaVu Sans"/>
              </a:rPr>
              <a:t>s</a:t>
            </a:r>
            <a:r>
              <a:rPr b="0" lang="nb-NO" sz="1800" spc="-1" strike="noStrike">
                <a:solidFill>
                  <a:srgbClr val="c00000"/>
                </a:solidFill>
                <a:latin typeface="Arial"/>
                <a:ea typeface="DejaVu Sans"/>
              </a:rPr>
              <a:t>*C</a:t>
            </a:r>
            <a:r>
              <a:rPr b="0" lang="nb-NO" sz="1800" spc="-1" strike="noStrike" baseline="-25000">
                <a:solidFill>
                  <a:srgbClr val="c00000"/>
                </a:solidFill>
                <a:latin typeface="Arial"/>
                <a:ea typeface="DejaVu Sans"/>
              </a:rPr>
              <a:t>s</a:t>
            </a:r>
            <a:r>
              <a:rPr b="0" lang="nb-NO" sz="1800" spc="-1" strike="noStrike">
                <a:solidFill>
                  <a:srgbClr val="c00000"/>
                </a:solidFill>
                <a:latin typeface="Arial"/>
                <a:ea typeface="DejaVu Sans"/>
              </a:rPr>
              <a:t>)</a:t>
            </a:r>
            <a:endParaRPr b="0" lang="nb-NO" sz="1800" spc="-1" strike="noStrike">
              <a:latin typeface="Arial"/>
            </a:endParaRPr>
          </a:p>
        </p:txBody>
      </p:sp>
      <p:graphicFrame>
        <p:nvGraphicFramePr>
          <p:cNvPr id="232" name="Table 22"/>
          <p:cNvGraphicFramePr/>
          <p:nvPr/>
        </p:nvGraphicFramePr>
        <p:xfrm>
          <a:off x="1216080" y="5070240"/>
          <a:ext cx="6095160" cy="739800"/>
        </p:xfrm>
        <a:graphic>
          <a:graphicData uri="http://schemas.openxmlformats.org/drawingml/2006/table">
            <a:tbl>
              <a:tblPr/>
              <a:tblGrid>
                <a:gridCol w="1915560"/>
                <a:gridCol w="1296000"/>
                <a:gridCol w="1512000"/>
                <a:gridCol w="13719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Distance interval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D</a:t>
                      </a:r>
                      <a:r>
                        <a:rPr b="1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1</a:t>
                      </a:r>
                      <a:r>
                        <a:rPr b="1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&lt; 100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D</a:t>
                      </a:r>
                      <a:r>
                        <a:rPr b="1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2</a:t>
                      </a:r>
                      <a:r>
                        <a:rPr b="1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&lt; 200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D</a:t>
                      </a:r>
                      <a:r>
                        <a:rPr b="1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3</a:t>
                      </a:r>
                      <a:r>
                        <a:rPr b="1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 </a:t>
                      </a:r>
                      <a:r>
                        <a:rPr b="1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 200 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b="0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s</a:t>
                      </a:r>
                      <a:r>
                        <a:rPr b="0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= cost per km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b="0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1</a:t>
                      </a:r>
                      <a:r>
                        <a:rPr b="0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= 20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b="0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2</a:t>
                      </a:r>
                      <a:r>
                        <a:rPr b="0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= 30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b="0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3</a:t>
                      </a:r>
                      <a:r>
                        <a:rPr b="0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= 40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Multiple Time Windows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2409120" y="423972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6483960" y="423972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2913120" y="4491720"/>
            <a:ext cx="93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0" name="CustomShape 8"/>
          <p:cNvSpPr/>
          <p:nvPr/>
        </p:nvSpPr>
        <p:spPr>
          <a:xfrm>
            <a:off x="5438880" y="4491720"/>
            <a:ext cx="10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1" name="CustomShape 9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0"/>
          <p:cNvSpPr/>
          <p:nvPr/>
        </p:nvSpPr>
        <p:spPr>
          <a:xfrm>
            <a:off x="1366560" y="4959720"/>
            <a:ext cx="55944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3" name="Line 11"/>
          <p:cNvSpPr/>
          <p:nvPr/>
        </p:nvSpPr>
        <p:spPr>
          <a:xfrm flipV="1">
            <a:off x="1366560" y="486864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Line 12"/>
          <p:cNvSpPr/>
          <p:nvPr/>
        </p:nvSpPr>
        <p:spPr>
          <a:xfrm flipV="1">
            <a:off x="1926000" y="486864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13"/>
          <p:cNvSpPr/>
          <p:nvPr/>
        </p:nvSpPr>
        <p:spPr>
          <a:xfrm>
            <a:off x="2222640" y="5295600"/>
            <a:ext cx="140652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Pickup time windows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>
            <a:off x="6258960" y="5247360"/>
            <a:ext cx="148716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Delivery time windows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57" name="Line 15"/>
          <p:cNvSpPr/>
          <p:nvPr/>
        </p:nvSpPr>
        <p:spPr>
          <a:xfrm>
            <a:off x="2369160" y="495828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Line 16"/>
          <p:cNvSpPr/>
          <p:nvPr/>
        </p:nvSpPr>
        <p:spPr>
          <a:xfrm flipV="1">
            <a:off x="236916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9" name="Line 17"/>
          <p:cNvSpPr/>
          <p:nvPr/>
        </p:nvSpPr>
        <p:spPr>
          <a:xfrm flipV="1">
            <a:off x="292824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0" name="Line 18"/>
          <p:cNvSpPr/>
          <p:nvPr/>
        </p:nvSpPr>
        <p:spPr>
          <a:xfrm>
            <a:off x="3334680" y="4958280"/>
            <a:ext cx="55944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1" name="Line 19"/>
          <p:cNvSpPr/>
          <p:nvPr/>
        </p:nvSpPr>
        <p:spPr>
          <a:xfrm flipV="1">
            <a:off x="333468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2" name="Line 20"/>
          <p:cNvSpPr/>
          <p:nvPr/>
        </p:nvSpPr>
        <p:spPr>
          <a:xfrm flipV="1">
            <a:off x="389412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3" name="Line 21"/>
          <p:cNvSpPr/>
          <p:nvPr/>
        </p:nvSpPr>
        <p:spPr>
          <a:xfrm flipV="1">
            <a:off x="3944520" y="4491720"/>
            <a:ext cx="1347480" cy="72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4" name="Line 22"/>
          <p:cNvSpPr/>
          <p:nvPr/>
        </p:nvSpPr>
        <p:spPr>
          <a:xfrm>
            <a:off x="5481720" y="503280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5" name="Line 23"/>
          <p:cNvSpPr/>
          <p:nvPr/>
        </p:nvSpPr>
        <p:spPr>
          <a:xfrm flipV="1">
            <a:off x="5481720" y="494136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6" name="Line 24"/>
          <p:cNvSpPr/>
          <p:nvPr/>
        </p:nvSpPr>
        <p:spPr>
          <a:xfrm flipV="1">
            <a:off x="6040800" y="494136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7" name="Line 25"/>
          <p:cNvSpPr/>
          <p:nvPr/>
        </p:nvSpPr>
        <p:spPr>
          <a:xfrm>
            <a:off x="6483960" y="503100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8" name="Line 26"/>
          <p:cNvSpPr/>
          <p:nvPr/>
        </p:nvSpPr>
        <p:spPr>
          <a:xfrm flipV="1">
            <a:off x="648396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9" name="Line 27"/>
          <p:cNvSpPr/>
          <p:nvPr/>
        </p:nvSpPr>
        <p:spPr>
          <a:xfrm flipV="1">
            <a:off x="704304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0" name="Line 28"/>
          <p:cNvSpPr/>
          <p:nvPr/>
        </p:nvSpPr>
        <p:spPr>
          <a:xfrm>
            <a:off x="7449840" y="503100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1" name="Line 29"/>
          <p:cNvSpPr/>
          <p:nvPr/>
        </p:nvSpPr>
        <p:spPr>
          <a:xfrm flipV="1">
            <a:off x="744984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2" name="Line 30"/>
          <p:cNvSpPr/>
          <p:nvPr/>
        </p:nvSpPr>
        <p:spPr>
          <a:xfrm flipV="1">
            <a:off x="800892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3" name="CustomShape 31"/>
          <p:cNvSpPr/>
          <p:nvPr/>
        </p:nvSpPr>
        <p:spPr>
          <a:xfrm>
            <a:off x="1175400" y="203652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 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Pickup/delivery must be within one of the possible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Inbound perspective</a:t>
            </a:r>
            <a:endParaRPr b="0" lang="nb-NO" sz="2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Vehcile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Vehcile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Solution: A VCPDPMTW Model 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Our model: A Variable Cost Pickup and Delivery Problem with Multiple Time Windows (VCPDPMTW)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Compehensive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Not previously touched to my knowledge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Goal is to solve the demands of the inbound oriented manufacturer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pic>
        <p:nvPicPr>
          <p:cNvPr id="300" name="Plassholder for innhold 7" descr=""/>
          <p:cNvPicPr/>
          <p:nvPr/>
        </p:nvPicPr>
        <p:blipFill>
          <a:blip r:embed="rId1"/>
          <a:stretch/>
        </p:blipFill>
        <p:spPr>
          <a:xfrm>
            <a:off x="4644000" y="1711800"/>
            <a:ext cx="3457440" cy="2129400"/>
          </a:xfrm>
          <a:prstGeom prst="rect">
            <a:avLst/>
          </a:prstGeom>
          <a:ln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pic>
        <p:nvPicPr>
          <p:cNvPr id="304" name="Bilde 8" descr=""/>
          <p:cNvPicPr/>
          <p:nvPr/>
        </p:nvPicPr>
        <p:blipFill>
          <a:blip r:embed="rId2"/>
          <a:stretch/>
        </p:blipFill>
        <p:spPr>
          <a:xfrm>
            <a:off x="1022760" y="3940200"/>
            <a:ext cx="4066200" cy="216900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3"/>
          <a:stretch/>
        </p:blipFill>
        <p:spPr>
          <a:xfrm>
            <a:off x="1005840" y="1708920"/>
            <a:ext cx="2919600" cy="213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Objective function: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11" name="Bilde 10" descr=""/>
          <p:cNvPicPr/>
          <p:nvPr/>
        </p:nvPicPr>
        <p:blipFill>
          <a:blip r:embed="rId1"/>
          <a:stretch/>
        </p:blipFill>
        <p:spPr>
          <a:xfrm>
            <a:off x="1022760" y="2637000"/>
            <a:ext cx="6347880" cy="96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Travel constraints: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997920" y="2468880"/>
            <a:ext cx="6408000" cy="321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Weight constraints: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23" name="Bilde 7" descr=""/>
          <p:cNvPicPr/>
          <p:nvPr/>
        </p:nvPicPr>
        <p:blipFill>
          <a:blip r:embed="rId1"/>
          <a:stretch/>
        </p:blipFill>
        <p:spPr>
          <a:xfrm>
            <a:off x="1080000" y="2709000"/>
            <a:ext cx="6946560" cy="15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Weight constraints: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29" name="Bilde 7" descr=""/>
          <p:cNvPicPr/>
          <p:nvPr/>
        </p:nvPicPr>
        <p:blipFill>
          <a:blip r:embed="rId1"/>
          <a:stretch/>
        </p:blipFill>
        <p:spPr>
          <a:xfrm>
            <a:off x="1080000" y="2709000"/>
            <a:ext cx="6946560" cy="15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Docking constraints: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35" name="Bilde 8" descr=""/>
          <p:cNvPicPr/>
          <p:nvPr/>
        </p:nvPicPr>
        <p:blipFill>
          <a:blip r:embed="rId1"/>
          <a:stretch/>
        </p:blipFill>
        <p:spPr>
          <a:xfrm>
            <a:off x="1188000" y="2493000"/>
            <a:ext cx="6730560" cy="161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 constraints: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41" name="Bilde 6" descr=""/>
          <p:cNvPicPr/>
          <p:nvPr/>
        </p:nvPicPr>
        <p:blipFill>
          <a:blip r:embed="rId1"/>
          <a:stretch/>
        </p:blipFill>
        <p:spPr>
          <a:xfrm>
            <a:off x="1339560" y="2678760"/>
            <a:ext cx="6730560" cy="26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Cost structure constraints: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Reminder! Objective function: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47" name="Bilde 7" descr=""/>
          <p:cNvPicPr/>
          <p:nvPr/>
        </p:nvPicPr>
        <p:blipFill>
          <a:blip r:embed="rId1"/>
          <a:stretch/>
        </p:blipFill>
        <p:spPr>
          <a:xfrm>
            <a:off x="1140120" y="2565000"/>
            <a:ext cx="7129440" cy="1803960"/>
          </a:xfrm>
          <a:prstGeom prst="rect">
            <a:avLst/>
          </a:prstGeom>
          <a:ln>
            <a:noFill/>
          </a:ln>
        </p:spPr>
      </p:pic>
      <p:pic>
        <p:nvPicPr>
          <p:cNvPr id="348" name="Bilde 8" descr=""/>
          <p:cNvPicPr/>
          <p:nvPr/>
        </p:nvPicPr>
        <p:blipFill>
          <a:blip r:embed="rId2"/>
          <a:stretch/>
        </p:blipFill>
        <p:spPr>
          <a:xfrm>
            <a:off x="1140120" y="5174280"/>
            <a:ext cx="6347880" cy="96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Final variable constraints: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pic>
        <p:nvPicPr>
          <p:cNvPr id="354" name="Bilde 6" descr=""/>
          <p:cNvPicPr/>
          <p:nvPr/>
        </p:nvPicPr>
        <p:blipFill>
          <a:blip r:embed="rId1"/>
          <a:stretch/>
        </p:blipFill>
        <p:spPr>
          <a:xfrm>
            <a:off x="1212480" y="2617200"/>
            <a:ext cx="6984720" cy="273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References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1005840" y="1737360"/>
            <a:ext cx="4587120" cy="423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References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7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945360" y="1683720"/>
            <a:ext cx="5363280" cy="461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References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1005840" y="1737360"/>
            <a:ext cx="5020200" cy="260712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1005840" y="4297680"/>
            <a:ext cx="5028480" cy="179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030040" y="4797000"/>
            <a:ext cx="508212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600" spc="86" strike="noStrike" cap="all">
                <a:solidFill>
                  <a:srgbClr val="808080"/>
                </a:solidFill>
                <a:latin typeface="Times New Roman"/>
                <a:ea typeface="DejaVu Sans"/>
              </a:rPr>
              <a:t>Universitetet i Bergen</a:t>
            </a:r>
            <a:endParaRPr b="0" lang="nb-NO" sz="1600" spc="-1" strike="noStrike">
              <a:latin typeface="Arial"/>
            </a:endParaRPr>
          </a:p>
        </p:txBody>
      </p:sp>
      <p:pic>
        <p:nvPicPr>
          <p:cNvPr id="380" name="Bilde 4" descr=""/>
          <p:cNvPicPr/>
          <p:nvPr/>
        </p:nvPicPr>
        <p:blipFill>
          <a:blip r:embed="rId1"/>
          <a:stretch/>
        </p:blipFill>
        <p:spPr>
          <a:xfrm>
            <a:off x="7930080" y="5949360"/>
            <a:ext cx="678960" cy="574200"/>
          </a:xfrm>
          <a:prstGeom prst="rect">
            <a:avLst/>
          </a:prstGeom>
          <a:ln>
            <a:noFill/>
          </a:ln>
        </p:spPr>
      </p:pic>
      <p:sp>
        <p:nvSpPr>
          <p:cNvPr id="381" name="CustomShape 2"/>
          <p:cNvSpPr/>
          <p:nvPr/>
        </p:nvSpPr>
        <p:spPr>
          <a:xfrm>
            <a:off x="3474720" y="993600"/>
            <a:ext cx="209196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b="0" lang="nb-NO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Automobile Manufacturing Industry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One of the most significant industries in Europe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Highly competitive global market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Increasing cost pressure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High flexibility in processes and structures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Supply chain concept and active management of outbound and inbound flow essential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Highly complex models with many variables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Optimization and pickup and delivery models key tools</a:t>
            </a:r>
            <a:endParaRPr b="0" lang="nb-NO" sz="2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Pickup and delivery problems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Well researched problem with a long history.</a:t>
            </a:r>
            <a:endParaRPr b="0" lang="nb-NO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Solomon (1987) described an algorithm to the general pickup and delivery problem.</a:t>
            </a:r>
            <a:endParaRPr b="0" lang="nb-NO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Vehicle Routing with Stochastic demands Dror et al. (1989)</a:t>
            </a:r>
            <a:endParaRPr b="0" lang="nb-NO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Multi-vehicle PDPTW, Desrosiers et al. (1995)</a:t>
            </a:r>
            <a:endParaRPr b="0" lang="nb-NO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NP-hard problems -&gt; heuristics, Savelsberg and Sol (1995), and Lu et al. (2004) </a:t>
            </a:r>
            <a:endParaRPr b="0" lang="nb-NO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Parragh et al. (2006) - comprehensive survey on pickup and delivery problems and classified PDP in sub-categories.</a:t>
            </a:r>
            <a:endParaRPr b="0" lang="nb-NO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Maritime versions of the Problem: Hybrid Cargo generating and routing heuristic in Christiansen et al. (2002), Speed optimization to reduce fuel emissions Christiansen et al. (2004), Hemmati et al. (2014), Hemmati et al. (2016)</a:t>
            </a:r>
            <a:endParaRPr b="0" lang="nb-NO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Zhou (2013) proposed a model to reduce the inbound transportation costs for a food processing company.</a:t>
            </a:r>
            <a:endParaRPr b="0" lang="nb-NO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PDP with multiple time windows was proposed by, Favaretto et al. (2007) and Ferreira et al. (2018)</a:t>
            </a:r>
            <a:endParaRPr b="0" lang="nb-NO" sz="15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6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6657"/>
      </a:dk2>
      <a:lt2>
        <a:srgbClr val="f5f5f5"/>
      </a:lt2>
      <a:accent1>
        <a:srgbClr val="db3f3d"/>
      </a:accent1>
      <a:accent2>
        <a:srgbClr val="4ea0b7"/>
      </a:accent2>
      <a:accent3>
        <a:srgbClr val="789a5b"/>
      </a:accent3>
      <a:accent4>
        <a:srgbClr val="cdab3f"/>
      </a:accent4>
      <a:accent5>
        <a:srgbClr val="705686"/>
      </a:accent5>
      <a:accent6>
        <a:srgbClr val="847268"/>
      </a:accent6>
      <a:hlink>
        <a:srgbClr val="4ea0b7"/>
      </a:hlink>
      <a:folHlink>
        <a:srgbClr val="004c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6657"/>
      </a:dk2>
      <a:lt2>
        <a:srgbClr val="f5f5f5"/>
      </a:lt2>
      <a:accent1>
        <a:srgbClr val="db3f3d"/>
      </a:accent1>
      <a:accent2>
        <a:srgbClr val="4ea0b7"/>
      </a:accent2>
      <a:accent3>
        <a:srgbClr val="789a5b"/>
      </a:accent3>
      <a:accent4>
        <a:srgbClr val="cdab3f"/>
      </a:accent4>
      <a:accent5>
        <a:srgbClr val="705686"/>
      </a:accent5>
      <a:accent6>
        <a:srgbClr val="847268"/>
      </a:accent6>
      <a:hlink>
        <a:srgbClr val="4ea0b7"/>
      </a:hlink>
      <a:folHlink>
        <a:srgbClr val="004c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6657"/>
      </a:dk2>
      <a:lt2>
        <a:srgbClr val="f5f5f5"/>
      </a:lt2>
      <a:accent1>
        <a:srgbClr val="db3f3d"/>
      </a:accent1>
      <a:accent2>
        <a:srgbClr val="4ea0b7"/>
      </a:accent2>
      <a:accent3>
        <a:srgbClr val="789a5b"/>
      </a:accent3>
      <a:accent4>
        <a:srgbClr val="cdab3f"/>
      </a:accent4>
      <a:accent5>
        <a:srgbClr val="705686"/>
      </a:accent5>
      <a:accent6>
        <a:srgbClr val="847268"/>
      </a:accent6>
      <a:hlink>
        <a:srgbClr val="4ea0b7"/>
      </a:hlink>
      <a:folHlink>
        <a:srgbClr val="004c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UiB_norsk_rød-gen.potx</Template>
  <TotalTime>1983</TotalTime>
  <Application>LibreOffice/6.0.6.2$Linux_X86_64 LibreOffice_project/00m0$Build-2</Application>
  <Words>454</Words>
  <Paragraphs>158</Paragraphs>
  <Company>UiB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2015-10-30T09:38:42Z</dcterms:created>
  <dc:creator>Helge Grønhaug</dc:creator>
  <dc:description/>
  <dc:language>en-US</dc:language>
  <cp:lastModifiedBy/>
  <dcterms:modified xsi:type="dcterms:W3CDTF">2018-12-07T15:57:02Z</dcterms:modified>
  <cp:revision>402</cp:revision>
  <dc:subject/>
  <dc:title>PowerPoint-presentasjon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UiB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Skjermfremvisning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