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</p:sldIdLst>
  <p:sldSz cx="9144000" cy="6858000" type="screen4x3"/>
  <p:notesSz cx="7772400" cy="10058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b-NO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b-NO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b-N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b-NO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b-NO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b-NO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b-NO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b-N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b-NO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b-NO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b-NO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b-NO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b-NO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b-NO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b-N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b-NO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b-N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b-NO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b-N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b-NO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b-NO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b-N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b-NO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b-N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b-NO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b-NO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b-NO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b-N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b-NO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b-N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b-NO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b-NO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b-NO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b-N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b-NO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b-NO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b-NO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b-N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b-NO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b-NO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b-N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b-NO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b-NO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b-NO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b-NO" sz="3200" b="0" strike="noStrike" spc="-1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b-N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b-NO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b-NO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b-NO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b-NO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b-NO" sz="3200" b="0" strike="noStrike" spc="-1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b-NO" sz="3200" b="0" strike="noStrike" spc="-1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b-N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b-NO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b-N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b-NO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b-N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b-NO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b-NO" sz="3200" b="0" strike="noStrike" spc="-1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b-N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b-NO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b-NO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b-N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b-N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b-NO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b-NO" sz="3200" b="0" strike="noStrike" spc="-1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b-NO" sz="3200" b="0" strike="noStrike" spc="-1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b-N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b-NO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b-NO" sz="3200" b="0" strike="noStrike" spc="-1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b-NO" sz="3200" b="0" strike="noStrike" spc="-1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b-N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b-NO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b-NO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b-NO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b-N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b-NO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b-NO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b-N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b-NO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b-NO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b-NO" sz="3200" b="0" strike="noStrike" spc="-1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b-NO" sz="3200" b="0" strike="noStrike" spc="-1">
              <a:latin typeface="Arial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b-N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b-NO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b-NO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b-NO" sz="3200" b="0" strike="noStrike" spc="-1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b-NO" sz="3200" b="0" strike="noStrike" spc="-1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b-NO" sz="3200" b="0" strike="noStrike" spc="-1">
              <a:latin typeface="Arial"/>
            </a:endParaRPr>
          </a:p>
        </p:txBody>
      </p:sp>
      <p:sp>
        <p:nvSpPr>
          <p:cNvPr id="11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b-NO" sz="3200" b="0" strike="noStrike" spc="-1">
              <a:latin typeface="Arial"/>
            </a:endParaRPr>
          </a:p>
        </p:txBody>
      </p:sp>
      <p:sp>
        <p:nvSpPr>
          <p:cNvPr id="11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b-N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b-NO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b-NO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b-N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b-NO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b-N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b-NO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b-NO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b-NO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b-N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b-NO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b-NO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b-NO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b-N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b-NO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b-NO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b-NO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b-N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5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8"/>
          <p:cNvPicPr/>
          <p:nvPr/>
        </p:nvPicPr>
        <p:blipFill>
          <a:blip r:embed="rId15"/>
          <a:stretch/>
        </p:blipFill>
        <p:spPr>
          <a:xfrm>
            <a:off x="4338000" y="5589360"/>
            <a:ext cx="4138200" cy="71820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nb-NO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b-NO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b-NO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b-NO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b-NO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b-NO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b-NO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b-NO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Bilde 11"/>
          <p:cNvPicPr/>
          <p:nvPr/>
        </p:nvPicPr>
        <p:blipFill>
          <a:blip r:embed="rId15"/>
          <a:stretch/>
        </p:blipFill>
        <p:spPr>
          <a:xfrm>
            <a:off x="7956360" y="5733360"/>
            <a:ext cx="718200" cy="71820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nb-NO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b-NO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b-NO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b-NO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b-NO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b-NO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b-NO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b-NO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nb-NO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b-NO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b-NO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b-NO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b-NO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b-NO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b-NO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b-NO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385920" y="-718920"/>
            <a:ext cx="8279280" cy="453960"/>
          </a:xfrm>
          <a:prstGeom prst="rect">
            <a:avLst/>
          </a:prstGeom>
          <a:noFill/>
          <a:ln w="12600" cap="rnd">
            <a:solidFill>
              <a:schemeClr val="tx1">
                <a:lumMod val="50000"/>
                <a:lumOff val="50000"/>
              </a:schemeClr>
            </a:solidFill>
            <a:custDash>
              <a:ds d="4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nb-NO" sz="12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Her kan du skrive enhet/tilhørighet. Sett blank hvis dette ikke er aktuelt. </a:t>
            </a:r>
            <a:br/>
            <a:r>
              <a:rPr lang="nb-NO" sz="12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Innhold i dette feltet styres her: Meny -&gt; Sett inn (Mac=Vis) -&gt; Topptekst og bunntekst</a:t>
            </a:r>
            <a:endParaRPr lang="nb-NO" sz="1200" b="0" strike="noStrike" spc="-1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4510440" y="-257400"/>
            <a:ext cx="360" cy="209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3"/>
          <p:cNvSpPr/>
          <p:nvPr/>
        </p:nvSpPr>
        <p:spPr>
          <a:xfrm>
            <a:off x="1115640" y="1124640"/>
            <a:ext cx="6910920" cy="254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ctr">
              <a:lnSpc>
                <a:spcPts val="5400"/>
              </a:lnSpc>
            </a:pPr>
            <a:r>
              <a:rPr lang="nb-NO" sz="2600" b="1" strike="noStrike" spc="-1">
                <a:solidFill>
                  <a:srgbClr val="404040"/>
                </a:solidFill>
                <a:latin typeface="Segoe UI Light"/>
                <a:ea typeface="DejaVu Sans"/>
              </a:rPr>
              <a:t>INF319: A Variable Cost Pickup and Delivery Problem with Multiple Time Windows</a:t>
            </a:r>
            <a:endParaRPr lang="nb-NO" sz="2600" b="0" strike="noStrike" spc="-1"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1115640" y="4196520"/>
            <a:ext cx="6910920" cy="103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nb-NO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By Preben Bucher-Johannessen</a:t>
            </a:r>
            <a:endParaRPr lang="nb-NO" sz="2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nb-NO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07.12.2018</a:t>
            </a:r>
            <a:endParaRPr lang="nb-NO" sz="2200" b="0" strike="noStrike" spc="-1">
              <a:latin typeface="Arial"/>
            </a:endParaRPr>
          </a:p>
        </p:txBody>
      </p:sp>
      <p:sp>
        <p:nvSpPr>
          <p:cNvPr id="120" name="CustomShape 5"/>
          <p:cNvSpPr/>
          <p:nvPr/>
        </p:nvSpPr>
        <p:spPr>
          <a:xfrm>
            <a:off x="1404000" y="486000"/>
            <a:ext cx="6298200" cy="53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nb-NO" sz="1200" b="0" strike="noStrike" cap="all" spc="86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lang="nb-NO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22760" y="1014840"/>
            <a:ext cx="7363800" cy="65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ts val="4320"/>
              </a:lnSpc>
            </a:pPr>
            <a:r>
              <a:rPr lang="nb-NO" sz="3600" b="1" strike="noStrike" spc="-1">
                <a:solidFill>
                  <a:srgbClr val="E54F46"/>
                </a:solidFill>
                <a:latin typeface="Arial"/>
                <a:ea typeface="DejaVu Sans"/>
              </a:rPr>
              <a:t>The Inbound manufacturer</a:t>
            </a:r>
            <a:endParaRPr lang="nb-NO" sz="36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1022760" y="1883880"/>
            <a:ext cx="7363800" cy="388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10000"/>
          </a:bodyPr>
          <a:lstStyle/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An inbound perspective -&gt; need for comprehensive model</a:t>
            </a:r>
            <a:endParaRPr lang="nb-NO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Suppliers and Factories</a:t>
            </a:r>
            <a:endParaRPr lang="nb-NO" sz="26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–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Docking limitation</a:t>
            </a:r>
            <a:endParaRPr lang="nb-NO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Carrier vehicle fleet</a:t>
            </a:r>
            <a:endParaRPr lang="nb-NO" sz="26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–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Before and after irrelevance</a:t>
            </a:r>
            <a:endParaRPr lang="nb-NO" sz="26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–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Carriers cost structure</a:t>
            </a:r>
            <a:endParaRPr lang="nb-NO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Multiple time windows</a:t>
            </a:r>
            <a:endParaRPr lang="nb-NO" sz="26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–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Weekly planning priod</a:t>
            </a:r>
            <a:endParaRPr lang="nb-NO" sz="26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–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Inbound oriented thinking</a:t>
            </a:r>
            <a:endParaRPr lang="nb-NO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nb-NO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nb-NO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nb-NO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nb-NO" sz="2600" b="0" strike="noStrike" spc="-1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467640" y="6300000"/>
            <a:ext cx="934200" cy="21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1404000" y="486000"/>
            <a:ext cx="6298200" cy="53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nb-NO" sz="1200" b="0" strike="noStrike" cap="all" spc="86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lang="nb-NO" sz="1200" b="0" strike="noStrike" spc="-1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1702440" y="6300000"/>
            <a:ext cx="707400" cy="21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nb-NO" sz="1200" b="0" strike="noStrike" cap="all" spc="-1">
                <a:solidFill>
                  <a:srgbClr val="A6A6A6"/>
                </a:solidFill>
                <a:latin typeface="Times New Roman"/>
                <a:ea typeface="DejaVu Sans"/>
              </a:rPr>
              <a:t>Side </a:t>
            </a:r>
            <a:endParaRPr lang="nb-NO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1022760" y="1014840"/>
            <a:ext cx="7363800" cy="65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ts val="4320"/>
              </a:lnSpc>
            </a:pPr>
            <a:r>
              <a:rPr lang="nb-NO" sz="3600" b="1" strike="noStrike" spc="-1">
                <a:solidFill>
                  <a:srgbClr val="E54F46"/>
                </a:solidFill>
                <a:latin typeface="Arial"/>
                <a:ea typeface="DejaVu Sans"/>
              </a:rPr>
              <a:t>Agenda</a:t>
            </a:r>
            <a:endParaRPr lang="nb-NO" sz="3600" b="0" strike="noStrike" spc="-1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1022760" y="1883880"/>
            <a:ext cx="7363800" cy="388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Automobile Manufacturing Industry</a:t>
            </a:r>
            <a:endParaRPr lang="nb-NO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Pickup and Delivery problems</a:t>
            </a:r>
            <a:endParaRPr lang="nb-NO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1" strike="noStrike" spc="-1">
                <a:solidFill>
                  <a:srgbClr val="404040"/>
                </a:solidFill>
                <a:latin typeface="Arial"/>
                <a:ea typeface="DejaVu Sans"/>
              </a:rPr>
              <a:t>The Inbound Manufacturer</a:t>
            </a:r>
            <a:endParaRPr lang="nb-NO" sz="2600" b="0" strike="noStrike" spc="-1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Suppliers and Manufacturers</a:t>
            </a:r>
            <a:endParaRPr lang="nb-NO" sz="2600" b="0" strike="noStrike" spc="-1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Carrier Vehicle Fleet</a:t>
            </a:r>
            <a:endParaRPr lang="nb-NO" sz="2600" b="0" strike="noStrike" spc="-1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Multiple Time Windows</a:t>
            </a:r>
            <a:endParaRPr lang="nb-NO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1417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The Solution: A VCPDPMTW Model</a:t>
            </a:r>
            <a:endParaRPr lang="nb-NO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Mathematical Model</a:t>
            </a:r>
            <a:endParaRPr lang="nb-NO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References</a:t>
            </a:r>
            <a:endParaRPr lang="nb-NO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nb-NO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nb-NO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nb-NO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nb-NO" sz="2600" b="0" strike="noStrike" spc="-1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467640" y="6300000"/>
            <a:ext cx="934200" cy="21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CustomShape 4"/>
          <p:cNvSpPr/>
          <p:nvPr/>
        </p:nvSpPr>
        <p:spPr>
          <a:xfrm>
            <a:off x="1404000" y="486000"/>
            <a:ext cx="6298200" cy="53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nb-NO" sz="1200" b="0" strike="noStrike" cap="all" spc="86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lang="nb-NO" sz="1200" b="0" strike="noStrike" spc="-1">
              <a:latin typeface="Arial"/>
            </a:endParaRPr>
          </a:p>
        </p:txBody>
      </p:sp>
      <p:sp>
        <p:nvSpPr>
          <p:cNvPr id="170" name="CustomShape 5"/>
          <p:cNvSpPr/>
          <p:nvPr/>
        </p:nvSpPr>
        <p:spPr>
          <a:xfrm>
            <a:off x="1702440" y="6300000"/>
            <a:ext cx="707400" cy="21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nb-NO" sz="1200" b="0" strike="noStrike" cap="all" spc="-1">
                <a:solidFill>
                  <a:srgbClr val="A6A6A6"/>
                </a:solidFill>
                <a:latin typeface="Times New Roman"/>
                <a:ea typeface="DejaVu Sans"/>
              </a:rPr>
              <a:t>Side </a:t>
            </a:r>
            <a:endParaRPr lang="nb-NO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1022760" y="1014840"/>
            <a:ext cx="7363800" cy="65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ts val="4320"/>
              </a:lnSpc>
            </a:pPr>
            <a:r>
              <a:rPr lang="nb-NO" sz="3600" b="1" strike="noStrike" spc="-1">
                <a:solidFill>
                  <a:srgbClr val="E54F46"/>
                </a:solidFill>
                <a:latin typeface="Arial"/>
                <a:ea typeface="DejaVu Sans"/>
              </a:rPr>
              <a:t>Agenda</a:t>
            </a:r>
            <a:endParaRPr lang="nb-NO" sz="3600" b="0" strike="noStrike" spc="-1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1022760" y="1883880"/>
            <a:ext cx="7363800" cy="388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Automobile Manufacturing Industry</a:t>
            </a:r>
            <a:endParaRPr lang="nb-NO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Pickup and Delivery problems</a:t>
            </a:r>
            <a:endParaRPr lang="nb-NO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The Inbound Manufacturer</a:t>
            </a:r>
            <a:endParaRPr lang="nb-NO" sz="2600" b="0" strike="noStrike" spc="-1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nb-NO" sz="2600" b="1" strike="noStrike" spc="-1">
                <a:solidFill>
                  <a:srgbClr val="404040"/>
                </a:solidFill>
                <a:latin typeface="Arial"/>
                <a:ea typeface="DejaVu Sans"/>
              </a:rPr>
              <a:t>Suppliers and Manufacturers</a:t>
            </a:r>
            <a:endParaRPr lang="nb-NO" sz="2600" b="0" strike="noStrike" spc="-1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Carrier Vehicle Fleet</a:t>
            </a:r>
            <a:endParaRPr lang="nb-NO" sz="2600" b="0" strike="noStrike" spc="-1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Multiple Time Windows</a:t>
            </a:r>
            <a:endParaRPr lang="nb-NO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1417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The Solution: A VCPDPMTW Model</a:t>
            </a:r>
            <a:endParaRPr lang="nb-NO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Mathematical Model</a:t>
            </a:r>
            <a:endParaRPr lang="nb-NO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References</a:t>
            </a:r>
            <a:endParaRPr lang="nb-NO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nb-NO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nb-NO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nb-NO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nb-NO" sz="2600" b="0" strike="noStrike" spc="-1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467640" y="6300000"/>
            <a:ext cx="934200" cy="21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" name="CustomShape 4"/>
          <p:cNvSpPr/>
          <p:nvPr/>
        </p:nvSpPr>
        <p:spPr>
          <a:xfrm>
            <a:off x="1404000" y="486000"/>
            <a:ext cx="6298200" cy="53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nb-NO" sz="1200" b="0" strike="noStrike" cap="all" spc="86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lang="nb-NO" sz="1200" b="0" strike="noStrike" spc="-1">
              <a:latin typeface="Arial"/>
            </a:endParaRPr>
          </a:p>
        </p:txBody>
      </p:sp>
      <p:sp>
        <p:nvSpPr>
          <p:cNvPr id="175" name="CustomShape 5"/>
          <p:cNvSpPr/>
          <p:nvPr/>
        </p:nvSpPr>
        <p:spPr>
          <a:xfrm>
            <a:off x="1702440" y="6300000"/>
            <a:ext cx="707400" cy="21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nb-NO" sz="1200" b="0" strike="noStrike" cap="all" spc="-1">
                <a:solidFill>
                  <a:srgbClr val="A6A6A6"/>
                </a:solidFill>
                <a:latin typeface="Times New Roman"/>
                <a:ea typeface="DejaVu Sans"/>
              </a:rPr>
              <a:t>Side </a:t>
            </a:r>
            <a:endParaRPr lang="nb-NO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1022760" y="1014840"/>
            <a:ext cx="7363800" cy="65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ts val="4320"/>
              </a:lnSpc>
            </a:pPr>
            <a:r>
              <a:rPr lang="nb-NO" sz="3600" b="1" strike="noStrike" spc="-1">
                <a:solidFill>
                  <a:srgbClr val="E54F46"/>
                </a:solidFill>
                <a:latin typeface="Arial"/>
                <a:ea typeface="DejaVu Sans"/>
              </a:rPr>
              <a:t>Suppliers and factories</a:t>
            </a:r>
            <a:endParaRPr lang="nb-NO" sz="3600" b="0" strike="noStrike" spc="-1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1022760" y="1883880"/>
            <a:ext cx="7363800" cy="388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519"/>
              </a:spcBef>
            </a:pPr>
            <a:endParaRPr lang="nb-NO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nb-NO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nb-NO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nb-NO" sz="1800" b="0" strike="noStrike" spc="-1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467640" y="6300000"/>
            <a:ext cx="934200" cy="21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CustomShape 4"/>
          <p:cNvSpPr/>
          <p:nvPr/>
        </p:nvSpPr>
        <p:spPr>
          <a:xfrm>
            <a:off x="1404000" y="486000"/>
            <a:ext cx="6298200" cy="53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nb-NO" sz="1200" b="0" strike="noStrike" cap="all" spc="86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lang="nb-NO" sz="1200" b="0" strike="noStrike" spc="-1">
              <a:latin typeface="Arial"/>
            </a:endParaRPr>
          </a:p>
        </p:txBody>
      </p:sp>
      <p:sp>
        <p:nvSpPr>
          <p:cNvPr id="180" name="CustomShape 5"/>
          <p:cNvSpPr/>
          <p:nvPr/>
        </p:nvSpPr>
        <p:spPr>
          <a:xfrm>
            <a:off x="1702440" y="6300000"/>
            <a:ext cx="707400" cy="21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nb-NO" sz="1200" b="0" strike="noStrike" cap="all" spc="-1">
                <a:solidFill>
                  <a:srgbClr val="A6A6A6"/>
                </a:solidFill>
                <a:latin typeface="Times New Roman"/>
                <a:ea typeface="DejaVu Sans"/>
              </a:rPr>
              <a:t>Side </a:t>
            </a:r>
            <a:endParaRPr lang="nb-NO" sz="1200" b="0" strike="noStrike" spc="-1">
              <a:latin typeface="Arial"/>
            </a:endParaRPr>
          </a:p>
        </p:txBody>
      </p:sp>
      <p:sp>
        <p:nvSpPr>
          <p:cNvPr id="181" name="CustomShape 6"/>
          <p:cNvSpPr/>
          <p:nvPr/>
        </p:nvSpPr>
        <p:spPr>
          <a:xfrm>
            <a:off x="1547640" y="2349000"/>
            <a:ext cx="502200" cy="502200"/>
          </a:xfrm>
          <a:prstGeom prst="ellipse">
            <a:avLst/>
          </a:prstGeom>
          <a:noFill/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nb-NO" sz="1050" b="0" strike="noStrike" spc="-1">
                <a:solidFill>
                  <a:srgbClr val="000000"/>
                </a:solidFill>
                <a:latin typeface="Arial"/>
                <a:ea typeface="DejaVu Sans"/>
              </a:rPr>
              <a:t>P1</a:t>
            </a:r>
            <a:endParaRPr lang="nb-NO" sz="1050" b="0" strike="noStrike" spc="-1">
              <a:latin typeface="Arial"/>
            </a:endParaRPr>
          </a:p>
        </p:txBody>
      </p:sp>
      <p:sp>
        <p:nvSpPr>
          <p:cNvPr id="182" name="CustomShape 7"/>
          <p:cNvSpPr/>
          <p:nvPr/>
        </p:nvSpPr>
        <p:spPr>
          <a:xfrm>
            <a:off x="1799640" y="2853000"/>
            <a:ext cx="360" cy="430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3" name="CustomShape 8"/>
          <p:cNvSpPr/>
          <p:nvPr/>
        </p:nvSpPr>
        <p:spPr>
          <a:xfrm>
            <a:off x="1548720" y="3306240"/>
            <a:ext cx="502200" cy="502200"/>
          </a:xfrm>
          <a:prstGeom prst="ellipse">
            <a:avLst/>
          </a:prstGeom>
          <a:noFill/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nb-NO" sz="1050" b="0" strike="noStrike" spc="-1">
                <a:solidFill>
                  <a:srgbClr val="000000"/>
                </a:solidFill>
                <a:latin typeface="Arial"/>
                <a:ea typeface="DejaVu Sans"/>
              </a:rPr>
              <a:t>P1</a:t>
            </a:r>
            <a:endParaRPr lang="nb-NO" sz="1050" b="0" strike="noStrike" spc="-1">
              <a:latin typeface="Arial"/>
            </a:endParaRPr>
          </a:p>
        </p:txBody>
      </p:sp>
      <p:sp>
        <p:nvSpPr>
          <p:cNvPr id="184" name="CustomShape 9"/>
          <p:cNvSpPr/>
          <p:nvPr/>
        </p:nvSpPr>
        <p:spPr>
          <a:xfrm>
            <a:off x="1115640" y="2061000"/>
            <a:ext cx="1366200" cy="2374560"/>
          </a:xfrm>
          <a:prstGeom prst="rect">
            <a:avLst/>
          </a:prstGeom>
          <a:noFill/>
          <a:ln>
            <a:solidFill>
              <a:schemeClr val="accent2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85" name="CustomShape 10"/>
          <p:cNvSpPr/>
          <p:nvPr/>
        </p:nvSpPr>
        <p:spPr>
          <a:xfrm>
            <a:off x="1291320" y="3969000"/>
            <a:ext cx="101484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nb-NO" sz="1800" b="0" strike="noStrike" spc="-1">
                <a:solidFill>
                  <a:srgbClr val="4EA0B7"/>
                </a:solidFill>
                <a:latin typeface="Arial"/>
                <a:ea typeface="DejaVu Sans"/>
              </a:rPr>
              <a:t>Supplier</a:t>
            </a:r>
            <a:endParaRPr lang="nb-NO" sz="1800" b="0" strike="noStrike" spc="-1">
              <a:latin typeface="Arial"/>
            </a:endParaRPr>
          </a:p>
        </p:txBody>
      </p:sp>
      <p:sp>
        <p:nvSpPr>
          <p:cNvPr id="186" name="CustomShape 11"/>
          <p:cNvSpPr/>
          <p:nvPr/>
        </p:nvSpPr>
        <p:spPr>
          <a:xfrm>
            <a:off x="5076000" y="2349000"/>
            <a:ext cx="502200" cy="502200"/>
          </a:xfrm>
          <a:prstGeom prst="ellipse">
            <a:avLst/>
          </a:prstGeom>
          <a:noFill/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nb-NO" sz="1050" b="0" strike="noStrike" spc="-1">
                <a:solidFill>
                  <a:srgbClr val="000000"/>
                </a:solidFill>
                <a:latin typeface="Arial"/>
                <a:ea typeface="DejaVu Sans"/>
              </a:rPr>
              <a:t>D2</a:t>
            </a:r>
            <a:endParaRPr lang="nb-NO" sz="1050" b="0" strike="noStrike" spc="-1">
              <a:latin typeface="Arial"/>
            </a:endParaRPr>
          </a:p>
        </p:txBody>
      </p:sp>
      <p:sp>
        <p:nvSpPr>
          <p:cNvPr id="187" name="CustomShape 12"/>
          <p:cNvSpPr/>
          <p:nvPr/>
        </p:nvSpPr>
        <p:spPr>
          <a:xfrm flipH="1" flipV="1">
            <a:off x="5325120" y="2851560"/>
            <a:ext cx="360" cy="451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8" name="CustomShape 13"/>
          <p:cNvSpPr/>
          <p:nvPr/>
        </p:nvSpPr>
        <p:spPr>
          <a:xfrm>
            <a:off x="5077080" y="3306240"/>
            <a:ext cx="502200" cy="502200"/>
          </a:xfrm>
          <a:prstGeom prst="ellipse">
            <a:avLst/>
          </a:prstGeom>
          <a:noFill/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nb-NO" sz="1050" b="0" strike="noStrike" spc="-1">
                <a:solidFill>
                  <a:srgbClr val="000000"/>
                </a:solidFill>
                <a:latin typeface="Arial"/>
                <a:ea typeface="DejaVu Sans"/>
              </a:rPr>
              <a:t>D1</a:t>
            </a:r>
            <a:endParaRPr lang="nb-NO" sz="1050" b="0" strike="noStrike" spc="-1">
              <a:latin typeface="Arial"/>
            </a:endParaRPr>
          </a:p>
        </p:txBody>
      </p:sp>
      <p:sp>
        <p:nvSpPr>
          <p:cNvPr id="189" name="CustomShape 14"/>
          <p:cNvSpPr/>
          <p:nvPr/>
        </p:nvSpPr>
        <p:spPr>
          <a:xfrm>
            <a:off x="4644000" y="2061000"/>
            <a:ext cx="1366200" cy="3166560"/>
          </a:xfrm>
          <a:prstGeom prst="rect">
            <a:avLst/>
          </a:prstGeom>
          <a:noFill/>
          <a:ln>
            <a:solidFill>
              <a:srgbClr val="00B050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90" name="CustomShape 15"/>
          <p:cNvSpPr/>
          <p:nvPr/>
        </p:nvSpPr>
        <p:spPr>
          <a:xfrm>
            <a:off x="4856040" y="4001400"/>
            <a:ext cx="94176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nb-NO" sz="1800" b="0" strike="noStrike" spc="-1">
                <a:solidFill>
                  <a:srgbClr val="00B050"/>
                </a:solidFill>
                <a:latin typeface="Arial"/>
                <a:ea typeface="DejaVu Sans"/>
              </a:rPr>
              <a:t>Factory</a:t>
            </a:r>
            <a:endParaRPr lang="nb-NO" sz="1800" b="0" strike="noStrike" spc="-1">
              <a:latin typeface="Arial"/>
            </a:endParaRPr>
          </a:p>
        </p:txBody>
      </p:sp>
      <p:sp>
        <p:nvSpPr>
          <p:cNvPr id="191" name="CustomShape 16"/>
          <p:cNvSpPr/>
          <p:nvPr/>
        </p:nvSpPr>
        <p:spPr>
          <a:xfrm>
            <a:off x="2052720" y="3558240"/>
            <a:ext cx="30225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2" name="CustomShape 17"/>
          <p:cNvSpPr/>
          <p:nvPr/>
        </p:nvSpPr>
        <p:spPr>
          <a:xfrm>
            <a:off x="4586400" y="5343480"/>
            <a:ext cx="1985760" cy="51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nb-NO" sz="1400" b="0" strike="noStrike" spc="-1">
                <a:solidFill>
                  <a:srgbClr val="00B050"/>
                </a:solidFill>
                <a:latin typeface="Arial"/>
                <a:ea typeface="DejaVu Sans"/>
              </a:rPr>
              <a:t>Factory: No more than 2 stops per visit!</a:t>
            </a:r>
            <a:endParaRPr lang="nb-NO" sz="1400" b="0" strike="noStrike" spc="-1">
              <a:latin typeface="Arial"/>
            </a:endParaRPr>
          </a:p>
        </p:txBody>
      </p:sp>
      <p:sp>
        <p:nvSpPr>
          <p:cNvPr id="193" name="CustomShape 18"/>
          <p:cNvSpPr/>
          <p:nvPr/>
        </p:nvSpPr>
        <p:spPr>
          <a:xfrm>
            <a:off x="5076000" y="4487400"/>
            <a:ext cx="502200" cy="502200"/>
          </a:xfrm>
          <a:prstGeom prst="ellipse">
            <a:avLst/>
          </a:prstGeom>
          <a:noFill/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nb-NO" sz="1050" b="0" strike="noStrike" spc="-1">
                <a:solidFill>
                  <a:srgbClr val="000000"/>
                </a:solidFill>
                <a:latin typeface="Arial"/>
                <a:ea typeface="DejaVu Sans"/>
              </a:rPr>
              <a:t>D3</a:t>
            </a:r>
            <a:endParaRPr lang="nb-NO" sz="1050" b="0" strike="noStrike" spc="-1">
              <a:latin typeface="Arial"/>
            </a:endParaRPr>
          </a:p>
        </p:txBody>
      </p:sp>
      <p:sp>
        <p:nvSpPr>
          <p:cNvPr id="194" name="CustomShape 19"/>
          <p:cNvSpPr/>
          <p:nvPr/>
        </p:nvSpPr>
        <p:spPr>
          <a:xfrm>
            <a:off x="5580000" y="2637000"/>
            <a:ext cx="11502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5" name="CustomShape 20"/>
          <p:cNvSpPr/>
          <p:nvPr/>
        </p:nvSpPr>
        <p:spPr>
          <a:xfrm flipH="1">
            <a:off x="5577840" y="4725000"/>
            <a:ext cx="11502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6" name="CustomShape 21"/>
          <p:cNvSpPr/>
          <p:nvPr/>
        </p:nvSpPr>
        <p:spPr>
          <a:xfrm>
            <a:off x="6732360" y="2493000"/>
            <a:ext cx="1294200" cy="237456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1022760" y="1014840"/>
            <a:ext cx="7363800" cy="65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ts val="4320"/>
              </a:lnSpc>
            </a:pPr>
            <a:r>
              <a:rPr lang="nb-NO" sz="3600" b="1" strike="noStrike" spc="-1">
                <a:solidFill>
                  <a:srgbClr val="E54F46"/>
                </a:solidFill>
                <a:latin typeface="Arial"/>
                <a:ea typeface="DejaVu Sans"/>
              </a:rPr>
              <a:t>Agenda</a:t>
            </a:r>
            <a:endParaRPr lang="nb-NO" sz="3600" b="0" strike="noStrike" spc="-1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1022760" y="1883880"/>
            <a:ext cx="7363800" cy="388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Automobile Manufacturing Industry</a:t>
            </a:r>
            <a:endParaRPr lang="nb-NO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Pickup and Delivery problems</a:t>
            </a:r>
            <a:endParaRPr lang="nb-NO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The Inbound Manufacturer</a:t>
            </a:r>
            <a:endParaRPr lang="nb-NO" sz="2600" b="0" strike="noStrike" spc="-1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nb-NO" sz="2600" b="1" strike="noStrike" spc="-1">
                <a:solidFill>
                  <a:srgbClr val="404040"/>
                </a:solidFill>
                <a:latin typeface="Arial"/>
                <a:ea typeface="DejaVu Sans"/>
              </a:rPr>
              <a:t>Suppliers and Manufacturers</a:t>
            </a:r>
            <a:endParaRPr lang="nb-NO" sz="2600" b="0" strike="noStrike" spc="-1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Carrier Vehicle Fleet</a:t>
            </a:r>
            <a:endParaRPr lang="nb-NO" sz="2600" b="0" strike="noStrike" spc="-1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Multiple Time Windows</a:t>
            </a:r>
            <a:endParaRPr lang="nb-NO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1417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The Solution: A VCPDPMTW Model</a:t>
            </a:r>
            <a:endParaRPr lang="nb-NO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Mathematical Model</a:t>
            </a:r>
            <a:endParaRPr lang="nb-NO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References</a:t>
            </a:r>
            <a:endParaRPr lang="nb-NO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nb-NO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nb-NO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nb-NO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nb-NO" sz="2600" b="0" strike="noStrike" spc="-1"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467640" y="6300000"/>
            <a:ext cx="934200" cy="21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4"/>
          <p:cNvSpPr/>
          <p:nvPr/>
        </p:nvSpPr>
        <p:spPr>
          <a:xfrm>
            <a:off x="1404000" y="486000"/>
            <a:ext cx="6298200" cy="53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nb-NO" sz="1200" b="0" strike="noStrike" cap="all" spc="86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lang="nb-NO" sz="1200" b="0" strike="noStrike" spc="-1">
              <a:latin typeface="Arial"/>
            </a:endParaRPr>
          </a:p>
        </p:txBody>
      </p:sp>
      <p:sp>
        <p:nvSpPr>
          <p:cNvPr id="201" name="CustomShape 5"/>
          <p:cNvSpPr/>
          <p:nvPr/>
        </p:nvSpPr>
        <p:spPr>
          <a:xfrm>
            <a:off x="1702440" y="6300000"/>
            <a:ext cx="707400" cy="21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nb-NO" sz="1200" b="0" strike="noStrike" cap="all" spc="-1">
                <a:solidFill>
                  <a:srgbClr val="A6A6A6"/>
                </a:solidFill>
                <a:latin typeface="Times New Roman"/>
                <a:ea typeface="DejaVu Sans"/>
              </a:rPr>
              <a:t>Side </a:t>
            </a:r>
            <a:endParaRPr lang="nb-NO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1022760" y="1014840"/>
            <a:ext cx="7363800" cy="65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ts val="4320"/>
              </a:lnSpc>
            </a:pPr>
            <a:r>
              <a:rPr lang="nb-NO" sz="3600" b="1" strike="noStrike" spc="-1">
                <a:solidFill>
                  <a:srgbClr val="E54F46"/>
                </a:solidFill>
                <a:latin typeface="Arial"/>
                <a:ea typeface="DejaVu Sans"/>
              </a:rPr>
              <a:t>Agenda</a:t>
            </a:r>
            <a:endParaRPr lang="nb-NO" sz="3600" b="0" strike="noStrike" spc="-1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1022760" y="1883880"/>
            <a:ext cx="7363800" cy="388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Automobile Manufacturing Industry</a:t>
            </a:r>
            <a:endParaRPr lang="nb-NO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Pickup and Delivery problems</a:t>
            </a:r>
            <a:endParaRPr lang="nb-NO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The Inbound Manufacturer</a:t>
            </a:r>
            <a:endParaRPr lang="nb-NO" sz="2600" b="0" strike="noStrike" spc="-1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Suppliers and Manufacturers</a:t>
            </a:r>
            <a:endParaRPr lang="nb-NO" sz="2600" b="0" strike="noStrike" spc="-1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nb-NO" sz="2600" b="1" strike="noStrike" spc="-1">
                <a:solidFill>
                  <a:srgbClr val="404040"/>
                </a:solidFill>
                <a:latin typeface="Arial"/>
                <a:ea typeface="DejaVu Sans"/>
              </a:rPr>
              <a:t>Carrier Vehicle Fleet</a:t>
            </a:r>
            <a:endParaRPr lang="nb-NO" sz="2600" b="0" strike="noStrike" spc="-1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Multiple Time Windows</a:t>
            </a:r>
            <a:endParaRPr lang="nb-NO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1417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The Solution: A VCPDPMTW Model</a:t>
            </a:r>
            <a:endParaRPr lang="nb-NO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Mathematical Model</a:t>
            </a:r>
            <a:endParaRPr lang="nb-NO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References</a:t>
            </a:r>
            <a:endParaRPr lang="nb-NO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nb-NO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nb-NO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nb-NO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nb-NO" sz="2600" b="0" strike="noStrike" spc="-1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467640" y="6300000"/>
            <a:ext cx="934200" cy="21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CustomShape 4"/>
          <p:cNvSpPr/>
          <p:nvPr/>
        </p:nvSpPr>
        <p:spPr>
          <a:xfrm>
            <a:off x="1404000" y="486000"/>
            <a:ext cx="6298200" cy="53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nb-NO" sz="1200" b="0" strike="noStrike" cap="all" spc="86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lang="nb-NO" sz="1200" b="0" strike="noStrike" spc="-1">
              <a:latin typeface="Arial"/>
            </a:endParaRPr>
          </a:p>
        </p:txBody>
      </p:sp>
      <p:sp>
        <p:nvSpPr>
          <p:cNvPr id="206" name="CustomShape 5"/>
          <p:cNvSpPr/>
          <p:nvPr/>
        </p:nvSpPr>
        <p:spPr>
          <a:xfrm>
            <a:off x="1702440" y="6300000"/>
            <a:ext cx="707400" cy="21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nb-NO" sz="1200" b="0" strike="noStrike" cap="all" spc="-1">
                <a:solidFill>
                  <a:srgbClr val="A6A6A6"/>
                </a:solidFill>
                <a:latin typeface="Times New Roman"/>
                <a:ea typeface="DejaVu Sans"/>
              </a:rPr>
              <a:t>Side </a:t>
            </a:r>
            <a:endParaRPr lang="nb-NO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1022760" y="1014840"/>
            <a:ext cx="7363800" cy="65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ts val="4320"/>
              </a:lnSpc>
            </a:pPr>
            <a:r>
              <a:rPr lang="nb-NO" sz="3600" b="1" strike="noStrike" spc="-1">
                <a:solidFill>
                  <a:srgbClr val="E54F46"/>
                </a:solidFill>
                <a:latin typeface="Arial"/>
                <a:ea typeface="DejaVu Sans"/>
              </a:rPr>
              <a:t>Carrier vehicle fleet</a:t>
            </a:r>
            <a:endParaRPr lang="nb-NO" sz="3600" b="0" strike="noStrike" spc="-1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467640" y="6300000"/>
            <a:ext cx="934200" cy="21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CustomShape 3"/>
          <p:cNvSpPr/>
          <p:nvPr/>
        </p:nvSpPr>
        <p:spPr>
          <a:xfrm>
            <a:off x="1404000" y="486000"/>
            <a:ext cx="6298200" cy="53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nb-NO" sz="1200" b="0" strike="noStrike" cap="all" spc="86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lang="nb-NO" sz="1200" b="0" strike="noStrike" spc="-1">
              <a:latin typeface="Arial"/>
            </a:endParaRPr>
          </a:p>
        </p:txBody>
      </p:sp>
      <p:sp>
        <p:nvSpPr>
          <p:cNvPr id="210" name="CustomShape 4"/>
          <p:cNvSpPr/>
          <p:nvPr/>
        </p:nvSpPr>
        <p:spPr>
          <a:xfrm>
            <a:off x="1702440" y="6300000"/>
            <a:ext cx="707400" cy="21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nb-NO" sz="1200" b="0" strike="noStrike" cap="all" spc="-1">
                <a:solidFill>
                  <a:srgbClr val="A6A6A6"/>
                </a:solidFill>
                <a:latin typeface="Times New Roman"/>
                <a:ea typeface="DejaVu Sans"/>
              </a:rPr>
              <a:t>Side </a:t>
            </a:r>
            <a:endParaRPr lang="nb-NO" sz="1200" b="0" strike="noStrike" spc="-1">
              <a:latin typeface="Arial"/>
            </a:endParaRPr>
          </a:p>
        </p:txBody>
      </p:sp>
      <p:sp>
        <p:nvSpPr>
          <p:cNvPr id="211" name="CustomShape 5"/>
          <p:cNvSpPr/>
          <p:nvPr/>
        </p:nvSpPr>
        <p:spPr>
          <a:xfrm>
            <a:off x="2416680" y="4012560"/>
            <a:ext cx="502200" cy="502200"/>
          </a:xfrm>
          <a:prstGeom prst="ellipse">
            <a:avLst/>
          </a:prstGeom>
          <a:noFill/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nb-NO" sz="1050" b="0" strike="noStrike" spc="-1">
                <a:solidFill>
                  <a:srgbClr val="000000"/>
                </a:solidFill>
                <a:latin typeface="Arial"/>
                <a:ea typeface="DejaVu Sans"/>
              </a:rPr>
              <a:t>P1</a:t>
            </a:r>
            <a:endParaRPr lang="nb-NO" sz="1050" b="0" strike="noStrike" spc="-1">
              <a:latin typeface="Arial"/>
            </a:endParaRPr>
          </a:p>
        </p:txBody>
      </p:sp>
      <p:sp>
        <p:nvSpPr>
          <p:cNvPr id="212" name="CustomShape 6"/>
          <p:cNvSpPr/>
          <p:nvPr/>
        </p:nvSpPr>
        <p:spPr>
          <a:xfrm>
            <a:off x="5945400" y="4012560"/>
            <a:ext cx="502200" cy="502200"/>
          </a:xfrm>
          <a:prstGeom prst="ellipse">
            <a:avLst/>
          </a:prstGeom>
          <a:noFill/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nb-NO" sz="1050" b="0" strike="noStrike" spc="-1">
                <a:solidFill>
                  <a:srgbClr val="000000"/>
                </a:solidFill>
                <a:latin typeface="Arial"/>
                <a:ea typeface="DejaVu Sans"/>
              </a:rPr>
              <a:t>Dn</a:t>
            </a:r>
            <a:endParaRPr lang="nb-NO" sz="1050" b="0" strike="noStrike" spc="-1">
              <a:latin typeface="Arial"/>
            </a:endParaRPr>
          </a:p>
        </p:txBody>
      </p:sp>
      <p:sp>
        <p:nvSpPr>
          <p:cNvPr id="213" name="CustomShape 7"/>
          <p:cNvSpPr/>
          <p:nvPr/>
        </p:nvSpPr>
        <p:spPr>
          <a:xfrm>
            <a:off x="2921040" y="4264560"/>
            <a:ext cx="933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4" name="CustomShape 8"/>
          <p:cNvSpPr/>
          <p:nvPr/>
        </p:nvSpPr>
        <p:spPr>
          <a:xfrm>
            <a:off x="4899960" y="4264560"/>
            <a:ext cx="1043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5" name="Line 9"/>
          <p:cNvSpPr/>
          <p:nvPr/>
        </p:nvSpPr>
        <p:spPr>
          <a:xfrm>
            <a:off x="3855600" y="4264200"/>
            <a:ext cx="1008000" cy="360"/>
          </a:xfrm>
          <a:prstGeom prst="line">
            <a:avLst/>
          </a:prstGeom>
          <a:ln>
            <a:custDash>
              <a:ds d="400000" sp="300000"/>
            </a:custDash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6" name="Line 10"/>
          <p:cNvSpPr/>
          <p:nvPr/>
        </p:nvSpPr>
        <p:spPr>
          <a:xfrm flipV="1">
            <a:off x="1484280" y="4263840"/>
            <a:ext cx="936000" cy="7920"/>
          </a:xfrm>
          <a:prstGeom prst="line">
            <a:avLst/>
          </a:prstGeom>
          <a:ln>
            <a:custDash>
              <a:ds d="400000" sp="300000"/>
            </a:custDash>
            <a:rou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217" name="Line 11"/>
          <p:cNvSpPr/>
          <p:nvPr/>
        </p:nvSpPr>
        <p:spPr>
          <a:xfrm>
            <a:off x="6519960" y="4263840"/>
            <a:ext cx="936000" cy="360"/>
          </a:xfrm>
          <a:prstGeom prst="line">
            <a:avLst/>
          </a:prstGeom>
          <a:ln>
            <a:custDash>
              <a:ds d="400000" sp="300000"/>
            </a:custDash>
            <a:rou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pic>
        <p:nvPicPr>
          <p:cNvPr id="218" name="Bilde 23"/>
          <p:cNvPicPr/>
          <p:nvPr/>
        </p:nvPicPr>
        <p:blipFill>
          <a:blip r:embed="rId2"/>
          <a:stretch/>
        </p:blipFill>
        <p:spPr>
          <a:xfrm>
            <a:off x="2339640" y="3501000"/>
            <a:ext cx="656280" cy="420480"/>
          </a:xfrm>
          <a:prstGeom prst="rect">
            <a:avLst/>
          </a:prstGeom>
          <a:ln>
            <a:noFill/>
          </a:ln>
        </p:spPr>
      </p:pic>
      <p:pic>
        <p:nvPicPr>
          <p:cNvPr id="219" name="Plassholder for innhold 26"/>
          <p:cNvPicPr/>
          <p:nvPr/>
        </p:nvPicPr>
        <p:blipFill>
          <a:blip r:embed="rId3"/>
          <a:stretch/>
        </p:blipFill>
        <p:spPr>
          <a:xfrm>
            <a:off x="6900480" y="3459600"/>
            <a:ext cx="760320" cy="502920"/>
          </a:xfrm>
          <a:prstGeom prst="rect">
            <a:avLst/>
          </a:prstGeom>
          <a:ln>
            <a:noFill/>
          </a:ln>
        </p:spPr>
      </p:pic>
      <p:pic>
        <p:nvPicPr>
          <p:cNvPr id="220" name="Bilde 27"/>
          <p:cNvPicPr/>
          <p:nvPr/>
        </p:nvPicPr>
        <p:blipFill>
          <a:blip r:embed="rId2"/>
          <a:stretch/>
        </p:blipFill>
        <p:spPr>
          <a:xfrm>
            <a:off x="5868000" y="3501000"/>
            <a:ext cx="656280" cy="420480"/>
          </a:xfrm>
          <a:prstGeom prst="rect">
            <a:avLst/>
          </a:prstGeom>
          <a:ln>
            <a:noFill/>
          </a:ln>
        </p:spPr>
      </p:pic>
      <p:pic>
        <p:nvPicPr>
          <p:cNvPr id="221" name="Plassholder for innhold 26"/>
          <p:cNvPicPr/>
          <p:nvPr/>
        </p:nvPicPr>
        <p:blipFill>
          <a:blip r:embed="rId3"/>
          <a:stretch/>
        </p:blipFill>
        <p:spPr>
          <a:xfrm>
            <a:off x="1190520" y="3459600"/>
            <a:ext cx="760320" cy="502920"/>
          </a:xfrm>
          <a:prstGeom prst="rect">
            <a:avLst/>
          </a:prstGeom>
          <a:ln>
            <a:noFill/>
          </a:ln>
        </p:spPr>
      </p:pic>
      <p:sp>
        <p:nvSpPr>
          <p:cNvPr id="222" name="CustomShape 12"/>
          <p:cNvSpPr/>
          <p:nvPr/>
        </p:nvSpPr>
        <p:spPr>
          <a:xfrm>
            <a:off x="1952640" y="3712320"/>
            <a:ext cx="3852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223" name="CustomShape 13"/>
          <p:cNvSpPr/>
          <p:nvPr/>
        </p:nvSpPr>
        <p:spPr>
          <a:xfrm>
            <a:off x="6600960" y="3712320"/>
            <a:ext cx="3852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224" name="CustomShape 14"/>
          <p:cNvSpPr/>
          <p:nvPr/>
        </p:nvSpPr>
        <p:spPr>
          <a:xfrm>
            <a:off x="1022760" y="1883880"/>
            <a:ext cx="7363800" cy="388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Costs only relevant from pickup to delivery</a:t>
            </a:r>
            <a:endParaRPr lang="nb-NO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Carrier determines how costs are calculated</a:t>
            </a:r>
            <a:endParaRPr lang="nb-NO" sz="26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–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often cost per km depending on interval</a:t>
            </a:r>
            <a:endParaRPr lang="nb-NO" sz="2600" b="0" strike="noStrike" spc="-1">
              <a:latin typeface="Arial"/>
            </a:endParaRPr>
          </a:p>
        </p:txBody>
      </p:sp>
      <p:sp>
        <p:nvSpPr>
          <p:cNvPr id="225" name="Line 15"/>
          <p:cNvSpPr/>
          <p:nvPr/>
        </p:nvSpPr>
        <p:spPr>
          <a:xfrm>
            <a:off x="2704680" y="4840200"/>
            <a:ext cx="3528360" cy="360"/>
          </a:xfrm>
          <a:prstGeom prst="line">
            <a:avLst/>
          </a:prstGeom>
          <a:ln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6" name="Line 16"/>
          <p:cNvSpPr/>
          <p:nvPr/>
        </p:nvSpPr>
        <p:spPr>
          <a:xfrm flipV="1">
            <a:off x="2704680" y="4749120"/>
            <a:ext cx="360" cy="182520"/>
          </a:xfrm>
          <a:prstGeom prst="line">
            <a:avLst/>
          </a:prstGeom>
          <a:ln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7" name="Line 17"/>
          <p:cNvSpPr/>
          <p:nvPr/>
        </p:nvSpPr>
        <p:spPr>
          <a:xfrm flipV="1">
            <a:off x="6233040" y="4749120"/>
            <a:ext cx="360" cy="182520"/>
          </a:xfrm>
          <a:prstGeom prst="line">
            <a:avLst/>
          </a:prstGeom>
          <a:ln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8" name="CustomShape 18"/>
          <p:cNvSpPr/>
          <p:nvPr/>
        </p:nvSpPr>
        <p:spPr>
          <a:xfrm>
            <a:off x="3609720" y="4420800"/>
            <a:ext cx="2063160" cy="39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nb-NO" sz="1800" b="0" strike="noStrike" spc="-1">
                <a:solidFill>
                  <a:srgbClr val="C00000"/>
                </a:solidFill>
                <a:latin typeface="Arial"/>
                <a:ea typeface="DejaVu Sans"/>
              </a:rPr>
              <a:t>D</a:t>
            </a:r>
            <a:r>
              <a:rPr lang="nb-NO" sz="1800" b="0" strike="noStrike" spc="-1" baseline="-25000">
                <a:solidFill>
                  <a:srgbClr val="C00000"/>
                </a:solidFill>
                <a:latin typeface="Arial"/>
                <a:ea typeface="DejaVu Sans"/>
              </a:rPr>
              <a:t>s</a:t>
            </a:r>
            <a:r>
              <a:rPr lang="nb-NO" sz="1800" b="0" strike="noStrike" spc="-1">
                <a:solidFill>
                  <a:srgbClr val="C00000"/>
                </a:solidFill>
                <a:latin typeface="Arial"/>
                <a:ea typeface="DejaVu Sans"/>
              </a:rPr>
              <a:t> </a:t>
            </a:r>
            <a:r>
              <a:rPr lang="nb-NO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= Total distance</a:t>
            </a:r>
            <a:endParaRPr lang="nb-NO" sz="1800" b="0" strike="noStrike" spc="-1">
              <a:latin typeface="Arial"/>
            </a:endParaRPr>
          </a:p>
        </p:txBody>
      </p:sp>
      <p:sp>
        <p:nvSpPr>
          <p:cNvPr id="229" name="CustomShape 19"/>
          <p:cNvSpPr/>
          <p:nvPr/>
        </p:nvSpPr>
        <p:spPr>
          <a:xfrm>
            <a:off x="2311560" y="4504320"/>
            <a:ext cx="871560" cy="24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nb-NO" sz="1050" b="0" strike="noStrike" spc="-1">
                <a:solidFill>
                  <a:srgbClr val="000000"/>
                </a:solidFill>
                <a:latin typeface="Arial"/>
                <a:ea typeface="DejaVu Sans"/>
              </a:rPr>
              <a:t>First Pickup</a:t>
            </a:r>
            <a:endParaRPr lang="nb-NO" sz="1050" b="0" strike="noStrike" spc="-1">
              <a:latin typeface="Arial"/>
            </a:endParaRPr>
          </a:p>
        </p:txBody>
      </p:sp>
      <p:sp>
        <p:nvSpPr>
          <p:cNvPr id="230" name="CustomShape 20"/>
          <p:cNvSpPr/>
          <p:nvPr/>
        </p:nvSpPr>
        <p:spPr>
          <a:xfrm>
            <a:off x="5858280" y="4504680"/>
            <a:ext cx="979920" cy="24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nb-NO" sz="1050" b="0" strike="noStrike" spc="-1">
                <a:solidFill>
                  <a:srgbClr val="000000"/>
                </a:solidFill>
                <a:latin typeface="Arial"/>
                <a:ea typeface="DejaVu Sans"/>
              </a:rPr>
              <a:t>Final Delivery</a:t>
            </a:r>
            <a:endParaRPr lang="nb-NO" sz="1050" b="0" strike="noStrike" spc="-1">
              <a:latin typeface="Arial"/>
            </a:endParaRPr>
          </a:p>
        </p:txBody>
      </p:sp>
      <p:sp>
        <p:nvSpPr>
          <p:cNvPr id="231" name="CustomShape 21"/>
          <p:cNvSpPr/>
          <p:nvPr/>
        </p:nvSpPr>
        <p:spPr>
          <a:xfrm>
            <a:off x="3620160" y="5901120"/>
            <a:ext cx="2380320" cy="39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nb-NO" sz="1800" b="0" strike="noStrike" spc="-1">
                <a:solidFill>
                  <a:srgbClr val="C00000"/>
                </a:solidFill>
                <a:latin typeface="Arial"/>
                <a:ea typeface="DejaVu Sans"/>
              </a:rPr>
              <a:t>Total cost =  Σ (D</a:t>
            </a:r>
            <a:r>
              <a:rPr lang="nb-NO" sz="1800" b="0" strike="noStrike" spc="-1" baseline="-25000">
                <a:solidFill>
                  <a:srgbClr val="C00000"/>
                </a:solidFill>
                <a:latin typeface="Arial"/>
                <a:ea typeface="DejaVu Sans"/>
              </a:rPr>
              <a:t>s</a:t>
            </a:r>
            <a:r>
              <a:rPr lang="nb-NO" sz="1800" b="0" strike="noStrike" spc="-1">
                <a:solidFill>
                  <a:srgbClr val="C00000"/>
                </a:solidFill>
                <a:latin typeface="Arial"/>
                <a:ea typeface="DejaVu Sans"/>
              </a:rPr>
              <a:t>*C</a:t>
            </a:r>
            <a:r>
              <a:rPr lang="nb-NO" sz="1800" b="0" strike="noStrike" spc="-1" baseline="-25000">
                <a:solidFill>
                  <a:srgbClr val="C00000"/>
                </a:solidFill>
                <a:latin typeface="Arial"/>
                <a:ea typeface="DejaVu Sans"/>
              </a:rPr>
              <a:t>s</a:t>
            </a:r>
            <a:r>
              <a:rPr lang="nb-NO" sz="1800" b="0" strike="noStrike" spc="-1">
                <a:solidFill>
                  <a:srgbClr val="C00000"/>
                </a:solidFill>
                <a:latin typeface="Arial"/>
                <a:ea typeface="DejaVu Sans"/>
              </a:rPr>
              <a:t>)</a:t>
            </a:r>
            <a:endParaRPr lang="nb-NO" sz="1800" b="0" strike="noStrike" spc="-1">
              <a:latin typeface="Arial"/>
            </a:endParaRPr>
          </a:p>
        </p:txBody>
      </p:sp>
      <p:graphicFrame>
        <p:nvGraphicFramePr>
          <p:cNvPr id="232" name="Table 22"/>
          <p:cNvGraphicFramePr/>
          <p:nvPr/>
        </p:nvGraphicFramePr>
        <p:xfrm>
          <a:off x="1216080" y="5070240"/>
          <a:ext cx="6095520" cy="739800"/>
        </p:xfrm>
        <a:graphic>
          <a:graphicData uri="http://schemas.openxmlformats.org/drawingml/2006/table">
            <a:tbl>
              <a:tblPr/>
              <a:tblGrid>
                <a:gridCol w="1915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b-NO" sz="14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Distance interval</a:t>
                      </a:r>
                      <a:endParaRPr lang="nb-NO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b-NO" sz="14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nb-NO" sz="1400" b="1" strike="noStrike" spc="-1">
                          <a:solidFill>
                            <a:srgbClr val="C00000"/>
                          </a:solidFill>
                          <a:latin typeface="Arial"/>
                        </a:rPr>
                        <a:t>D</a:t>
                      </a:r>
                      <a:r>
                        <a:rPr lang="nb-NO" sz="1400" b="1" strike="noStrike" spc="-1" baseline="-25000">
                          <a:solidFill>
                            <a:srgbClr val="C00000"/>
                          </a:solidFill>
                          <a:latin typeface="Arial"/>
                        </a:rPr>
                        <a:t>1</a:t>
                      </a:r>
                      <a:r>
                        <a:rPr lang="nb-NO" sz="14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 &lt; 100</a:t>
                      </a:r>
                      <a:endParaRPr lang="nb-NO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b-NO" sz="1400" b="1" strike="noStrike" spc="-1">
                          <a:solidFill>
                            <a:srgbClr val="C00000"/>
                          </a:solidFill>
                          <a:latin typeface="Arial"/>
                        </a:rPr>
                        <a:t>D</a:t>
                      </a:r>
                      <a:r>
                        <a:rPr lang="nb-NO" sz="1400" b="1" strike="noStrike" spc="-1" baseline="-25000">
                          <a:solidFill>
                            <a:srgbClr val="C00000"/>
                          </a:solidFill>
                          <a:latin typeface="Arial"/>
                        </a:rPr>
                        <a:t>2</a:t>
                      </a:r>
                      <a:r>
                        <a:rPr lang="nb-NO" sz="14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 &lt; 200</a:t>
                      </a:r>
                      <a:endParaRPr lang="nb-NO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b-NO" sz="1400" b="1" strike="noStrike" spc="-1">
                          <a:solidFill>
                            <a:srgbClr val="C00000"/>
                          </a:solidFill>
                          <a:latin typeface="Arial"/>
                        </a:rPr>
                        <a:t>D</a:t>
                      </a:r>
                      <a:r>
                        <a:rPr lang="nb-NO" sz="1400" b="1" strike="noStrike" spc="-1" baseline="-25000">
                          <a:solidFill>
                            <a:srgbClr val="C00000"/>
                          </a:solidFill>
                          <a:latin typeface="Arial"/>
                        </a:rPr>
                        <a:t>3</a:t>
                      </a:r>
                      <a:r>
                        <a:rPr lang="nb-NO" sz="1400" b="1" strike="noStrike" spc="-1">
                          <a:solidFill>
                            <a:srgbClr val="C00000"/>
                          </a:solidFill>
                          <a:latin typeface="Arial"/>
                        </a:rPr>
                        <a:t> </a:t>
                      </a:r>
                      <a:r>
                        <a:rPr lang="nb-NO" sz="14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&gt; 200 </a:t>
                      </a:r>
                      <a:endParaRPr lang="nb-NO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b-NO" sz="1400" b="0" strike="noStrike" spc="-1">
                          <a:solidFill>
                            <a:srgbClr val="C00000"/>
                          </a:solidFill>
                          <a:latin typeface="Arial"/>
                        </a:rPr>
                        <a:t>C</a:t>
                      </a:r>
                      <a:r>
                        <a:rPr lang="nb-NO" sz="1400" b="0" strike="noStrike" spc="-1" baseline="-25000">
                          <a:solidFill>
                            <a:srgbClr val="C00000"/>
                          </a:solidFill>
                          <a:latin typeface="Arial"/>
                        </a:rPr>
                        <a:t>s</a:t>
                      </a:r>
                      <a:r>
                        <a:rPr lang="nb-NO" sz="1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 = cost per km</a:t>
                      </a:r>
                      <a:endParaRPr lang="nb-NO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b-NO" sz="1400" b="0" strike="noStrike" spc="-1">
                          <a:solidFill>
                            <a:srgbClr val="C00000"/>
                          </a:solidFill>
                          <a:latin typeface="Arial"/>
                        </a:rPr>
                        <a:t>C</a:t>
                      </a:r>
                      <a:r>
                        <a:rPr lang="nb-NO" sz="1400" b="0" strike="noStrike" spc="-1" baseline="-25000">
                          <a:solidFill>
                            <a:srgbClr val="C00000"/>
                          </a:solidFill>
                          <a:latin typeface="Arial"/>
                        </a:rPr>
                        <a:t>1</a:t>
                      </a:r>
                      <a:r>
                        <a:rPr lang="nb-NO" sz="1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 = 20</a:t>
                      </a:r>
                      <a:endParaRPr lang="nb-NO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b-NO" sz="1400" b="0" strike="noStrike" spc="-1">
                          <a:solidFill>
                            <a:srgbClr val="C00000"/>
                          </a:solidFill>
                          <a:latin typeface="Arial"/>
                        </a:rPr>
                        <a:t>C</a:t>
                      </a:r>
                      <a:r>
                        <a:rPr lang="nb-NO" sz="1400" b="0" strike="noStrike" spc="-1" baseline="-25000">
                          <a:solidFill>
                            <a:srgbClr val="C00000"/>
                          </a:solidFill>
                          <a:latin typeface="Arial"/>
                        </a:rPr>
                        <a:t>2</a:t>
                      </a:r>
                      <a:r>
                        <a:rPr lang="nb-NO" sz="1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 = 30</a:t>
                      </a:r>
                      <a:endParaRPr lang="nb-NO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b-NO" sz="1400" b="0" strike="noStrike" spc="-1">
                          <a:solidFill>
                            <a:srgbClr val="C00000"/>
                          </a:solidFill>
                          <a:latin typeface="Arial"/>
                        </a:rPr>
                        <a:t>C</a:t>
                      </a:r>
                      <a:r>
                        <a:rPr lang="nb-NO" sz="1400" b="0" strike="noStrike" spc="-1" baseline="-25000">
                          <a:solidFill>
                            <a:srgbClr val="C00000"/>
                          </a:solidFill>
                          <a:latin typeface="Arial"/>
                        </a:rPr>
                        <a:t>3</a:t>
                      </a:r>
                      <a:r>
                        <a:rPr lang="nb-NO" sz="1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 = 40</a:t>
                      </a:r>
                      <a:endParaRPr lang="nb-NO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1022760" y="1014840"/>
            <a:ext cx="7363800" cy="65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ts val="4320"/>
              </a:lnSpc>
            </a:pPr>
            <a:r>
              <a:rPr lang="nb-NO" sz="3600" b="1" strike="noStrike" spc="-1">
                <a:solidFill>
                  <a:srgbClr val="E54F46"/>
                </a:solidFill>
                <a:latin typeface="Arial"/>
                <a:ea typeface="DejaVu Sans"/>
              </a:rPr>
              <a:t>Agenda</a:t>
            </a:r>
            <a:endParaRPr lang="nb-NO" sz="3600" b="0" strike="noStrike" spc="-1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1022760" y="1883880"/>
            <a:ext cx="7363800" cy="388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Automobile Manufacturing Industry</a:t>
            </a:r>
            <a:endParaRPr lang="nb-NO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Pickup and Delivery problems</a:t>
            </a:r>
            <a:endParaRPr lang="nb-NO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The Inbound Manufacturer</a:t>
            </a:r>
            <a:endParaRPr lang="nb-NO" sz="2600" b="0" strike="noStrike" spc="-1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Suppliers and Manufacturers</a:t>
            </a:r>
            <a:endParaRPr lang="nb-NO" sz="2600" b="0" strike="noStrike" spc="-1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nb-NO" sz="2600" b="1" strike="noStrike" spc="-1">
                <a:solidFill>
                  <a:srgbClr val="404040"/>
                </a:solidFill>
                <a:latin typeface="Arial"/>
                <a:ea typeface="DejaVu Sans"/>
              </a:rPr>
              <a:t>Carrier Vehicle Fleet</a:t>
            </a:r>
            <a:endParaRPr lang="nb-NO" sz="2600" b="0" strike="noStrike" spc="-1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Multiple Time Windows</a:t>
            </a:r>
            <a:endParaRPr lang="nb-NO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1417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The Solution: A VCPDPMTW Model</a:t>
            </a:r>
            <a:endParaRPr lang="nb-NO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Mathematical Model</a:t>
            </a:r>
            <a:endParaRPr lang="nb-NO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References</a:t>
            </a:r>
            <a:endParaRPr lang="nb-NO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nb-NO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nb-NO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nb-NO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nb-NO" sz="2600" b="0" strike="noStrike" spc="-1"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467640" y="6300000"/>
            <a:ext cx="934200" cy="21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CustomShape 4"/>
          <p:cNvSpPr/>
          <p:nvPr/>
        </p:nvSpPr>
        <p:spPr>
          <a:xfrm>
            <a:off x="1404000" y="486000"/>
            <a:ext cx="6298200" cy="53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nb-NO" sz="1200" b="0" strike="noStrike" cap="all" spc="86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lang="nb-NO" sz="1200" b="0" strike="noStrike" spc="-1">
              <a:latin typeface="Arial"/>
            </a:endParaRPr>
          </a:p>
        </p:txBody>
      </p:sp>
      <p:sp>
        <p:nvSpPr>
          <p:cNvPr id="237" name="CustomShape 5"/>
          <p:cNvSpPr/>
          <p:nvPr/>
        </p:nvSpPr>
        <p:spPr>
          <a:xfrm>
            <a:off x="1702440" y="6300000"/>
            <a:ext cx="707400" cy="21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nb-NO" sz="1200" b="0" strike="noStrike" cap="all" spc="-1">
                <a:solidFill>
                  <a:srgbClr val="A6A6A6"/>
                </a:solidFill>
                <a:latin typeface="Times New Roman"/>
                <a:ea typeface="DejaVu Sans"/>
              </a:rPr>
              <a:t>Side </a:t>
            </a:r>
            <a:endParaRPr lang="nb-NO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1022760" y="1014840"/>
            <a:ext cx="7363800" cy="65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ts val="4320"/>
              </a:lnSpc>
            </a:pPr>
            <a:r>
              <a:rPr lang="nb-NO" sz="3600" b="1" strike="noStrike" spc="-1">
                <a:solidFill>
                  <a:srgbClr val="E54F46"/>
                </a:solidFill>
                <a:latin typeface="Arial"/>
                <a:ea typeface="DejaVu Sans"/>
              </a:rPr>
              <a:t>Agenda</a:t>
            </a:r>
            <a:endParaRPr lang="nb-NO" sz="3600" b="0" strike="noStrike" spc="-1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1022760" y="1883880"/>
            <a:ext cx="7363800" cy="388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Automobile Manufacturing Industry</a:t>
            </a:r>
            <a:endParaRPr lang="nb-NO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Pickup and Delivery problems</a:t>
            </a:r>
            <a:endParaRPr lang="nb-NO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The Inbound Manufacturer</a:t>
            </a:r>
            <a:endParaRPr lang="nb-NO" sz="2600" b="0" strike="noStrike" spc="-1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Suppliers and Manufacturers</a:t>
            </a:r>
            <a:endParaRPr lang="nb-NO" sz="2600" b="0" strike="noStrike" spc="-1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Carrier Vehicle Fleet</a:t>
            </a:r>
            <a:endParaRPr lang="nb-NO" sz="2600" b="0" strike="noStrike" spc="-1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nb-NO" sz="2600" b="1" strike="noStrike" spc="-1">
                <a:solidFill>
                  <a:srgbClr val="404040"/>
                </a:solidFill>
                <a:latin typeface="Arial"/>
                <a:ea typeface="DejaVu Sans"/>
              </a:rPr>
              <a:t>Multiple Time Windows</a:t>
            </a:r>
            <a:endParaRPr lang="nb-NO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1417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The Solution: A VCPDPMTW Model</a:t>
            </a:r>
            <a:endParaRPr lang="nb-NO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Mathematical Model</a:t>
            </a:r>
            <a:endParaRPr lang="nb-NO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References</a:t>
            </a:r>
            <a:endParaRPr lang="nb-NO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nb-NO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nb-NO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nb-NO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nb-NO" sz="2600" b="0" strike="noStrike" spc="-1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467640" y="6300000"/>
            <a:ext cx="934200" cy="21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" name="CustomShape 4"/>
          <p:cNvSpPr/>
          <p:nvPr/>
        </p:nvSpPr>
        <p:spPr>
          <a:xfrm>
            <a:off x="1404000" y="486000"/>
            <a:ext cx="6298200" cy="53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nb-NO" sz="1200" b="0" strike="noStrike" cap="all" spc="86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lang="nb-NO" sz="1200" b="0" strike="noStrike" spc="-1">
              <a:latin typeface="Arial"/>
            </a:endParaRPr>
          </a:p>
        </p:txBody>
      </p:sp>
      <p:sp>
        <p:nvSpPr>
          <p:cNvPr id="242" name="CustomShape 5"/>
          <p:cNvSpPr/>
          <p:nvPr/>
        </p:nvSpPr>
        <p:spPr>
          <a:xfrm>
            <a:off x="1702440" y="6300000"/>
            <a:ext cx="707400" cy="21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nb-NO" sz="1200" b="0" strike="noStrike" cap="all" spc="-1">
                <a:solidFill>
                  <a:srgbClr val="A6A6A6"/>
                </a:solidFill>
                <a:latin typeface="Times New Roman"/>
                <a:ea typeface="DejaVu Sans"/>
              </a:rPr>
              <a:t>Side </a:t>
            </a:r>
            <a:endParaRPr lang="nb-NO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1022760" y="1014840"/>
            <a:ext cx="7363800" cy="65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ts val="4320"/>
              </a:lnSpc>
            </a:pPr>
            <a:r>
              <a:rPr lang="nb-NO" sz="3600" b="1" strike="noStrike" spc="-1">
                <a:solidFill>
                  <a:srgbClr val="E54F46"/>
                </a:solidFill>
                <a:latin typeface="Arial"/>
                <a:ea typeface="DejaVu Sans"/>
              </a:rPr>
              <a:t>Multiple Time Windows</a:t>
            </a:r>
            <a:endParaRPr lang="nb-NO" sz="3600" b="0" strike="noStrike" spc="-1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467640" y="6300000"/>
            <a:ext cx="934200" cy="21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" name="CustomShape 3"/>
          <p:cNvSpPr/>
          <p:nvPr/>
        </p:nvSpPr>
        <p:spPr>
          <a:xfrm>
            <a:off x="1404000" y="486000"/>
            <a:ext cx="6298200" cy="53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nb-NO" sz="1200" b="0" strike="noStrike" cap="all" spc="86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lang="nb-NO" sz="1200" b="0" strike="noStrike" spc="-1">
              <a:latin typeface="Arial"/>
            </a:endParaRPr>
          </a:p>
        </p:txBody>
      </p:sp>
      <p:sp>
        <p:nvSpPr>
          <p:cNvPr id="246" name="CustomShape 4"/>
          <p:cNvSpPr/>
          <p:nvPr/>
        </p:nvSpPr>
        <p:spPr>
          <a:xfrm>
            <a:off x="1702440" y="6300000"/>
            <a:ext cx="707400" cy="21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nb-NO" sz="1200" b="0" strike="noStrike" cap="all" spc="-1">
                <a:solidFill>
                  <a:srgbClr val="A6A6A6"/>
                </a:solidFill>
                <a:latin typeface="Times New Roman"/>
                <a:ea typeface="DejaVu Sans"/>
              </a:rPr>
              <a:t>Side </a:t>
            </a:r>
            <a:endParaRPr lang="nb-NO" sz="1200" b="0" strike="noStrike" spc="-1">
              <a:latin typeface="Arial"/>
            </a:endParaRPr>
          </a:p>
        </p:txBody>
      </p:sp>
      <p:sp>
        <p:nvSpPr>
          <p:cNvPr id="247" name="CustomShape 5"/>
          <p:cNvSpPr/>
          <p:nvPr/>
        </p:nvSpPr>
        <p:spPr>
          <a:xfrm>
            <a:off x="2409120" y="4239720"/>
            <a:ext cx="502200" cy="502200"/>
          </a:xfrm>
          <a:prstGeom prst="ellipse">
            <a:avLst/>
          </a:prstGeom>
          <a:noFill/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nb-NO" sz="1050" b="0" strike="noStrike" spc="-1">
                <a:solidFill>
                  <a:srgbClr val="000000"/>
                </a:solidFill>
                <a:latin typeface="Arial"/>
                <a:ea typeface="DejaVu Sans"/>
              </a:rPr>
              <a:t>P1</a:t>
            </a:r>
            <a:endParaRPr lang="nb-NO" sz="1050" b="0" strike="noStrike" spc="-1">
              <a:latin typeface="Arial"/>
            </a:endParaRPr>
          </a:p>
        </p:txBody>
      </p:sp>
      <p:sp>
        <p:nvSpPr>
          <p:cNvPr id="248" name="CustomShape 6"/>
          <p:cNvSpPr/>
          <p:nvPr/>
        </p:nvSpPr>
        <p:spPr>
          <a:xfrm>
            <a:off x="6483960" y="4239720"/>
            <a:ext cx="502200" cy="502200"/>
          </a:xfrm>
          <a:prstGeom prst="ellipse">
            <a:avLst/>
          </a:prstGeom>
          <a:noFill/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nb-NO" sz="1050" b="0" strike="noStrike" spc="-1">
                <a:solidFill>
                  <a:srgbClr val="000000"/>
                </a:solidFill>
                <a:latin typeface="Arial"/>
                <a:ea typeface="DejaVu Sans"/>
              </a:rPr>
              <a:t>D1</a:t>
            </a:r>
            <a:endParaRPr lang="nb-NO" sz="1050" b="0" strike="noStrike" spc="-1">
              <a:latin typeface="Arial"/>
            </a:endParaRPr>
          </a:p>
        </p:txBody>
      </p:sp>
      <p:sp>
        <p:nvSpPr>
          <p:cNvPr id="249" name="CustomShape 7"/>
          <p:cNvSpPr/>
          <p:nvPr/>
        </p:nvSpPr>
        <p:spPr>
          <a:xfrm>
            <a:off x="2913120" y="4491720"/>
            <a:ext cx="933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0" name="CustomShape 8"/>
          <p:cNvSpPr/>
          <p:nvPr/>
        </p:nvSpPr>
        <p:spPr>
          <a:xfrm>
            <a:off x="5438880" y="4491720"/>
            <a:ext cx="1043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1" name="CustomShape 9"/>
          <p:cNvSpPr/>
          <p:nvPr/>
        </p:nvSpPr>
        <p:spPr>
          <a:xfrm>
            <a:off x="1022760" y="1883880"/>
            <a:ext cx="7363800" cy="388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" name="Line 10"/>
          <p:cNvSpPr/>
          <p:nvPr/>
        </p:nvSpPr>
        <p:spPr>
          <a:xfrm>
            <a:off x="1366560" y="4959720"/>
            <a:ext cx="559440" cy="360"/>
          </a:xfrm>
          <a:prstGeom prst="line">
            <a:avLst/>
          </a:prstGeom>
          <a:ln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3" name="Line 11"/>
          <p:cNvSpPr/>
          <p:nvPr/>
        </p:nvSpPr>
        <p:spPr>
          <a:xfrm flipV="1">
            <a:off x="1366560" y="4868640"/>
            <a:ext cx="360" cy="182520"/>
          </a:xfrm>
          <a:prstGeom prst="line">
            <a:avLst/>
          </a:prstGeom>
          <a:ln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4" name="Line 12"/>
          <p:cNvSpPr/>
          <p:nvPr/>
        </p:nvSpPr>
        <p:spPr>
          <a:xfrm flipV="1">
            <a:off x="1926000" y="4868640"/>
            <a:ext cx="360" cy="182520"/>
          </a:xfrm>
          <a:prstGeom prst="line">
            <a:avLst/>
          </a:prstGeom>
          <a:ln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5" name="CustomShape 13"/>
          <p:cNvSpPr/>
          <p:nvPr/>
        </p:nvSpPr>
        <p:spPr>
          <a:xfrm>
            <a:off x="2222640" y="5295600"/>
            <a:ext cx="1406520" cy="24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nb-NO" sz="1050" b="0" strike="noStrike" spc="-1">
                <a:solidFill>
                  <a:srgbClr val="000000"/>
                </a:solidFill>
                <a:latin typeface="Arial"/>
                <a:ea typeface="DejaVu Sans"/>
              </a:rPr>
              <a:t>Pickup time windows</a:t>
            </a:r>
            <a:endParaRPr lang="nb-NO" sz="1050" b="0" strike="noStrike" spc="-1">
              <a:latin typeface="Arial"/>
            </a:endParaRPr>
          </a:p>
        </p:txBody>
      </p:sp>
      <p:sp>
        <p:nvSpPr>
          <p:cNvPr id="256" name="CustomShape 14"/>
          <p:cNvSpPr/>
          <p:nvPr/>
        </p:nvSpPr>
        <p:spPr>
          <a:xfrm>
            <a:off x="6258960" y="5247360"/>
            <a:ext cx="1487160" cy="24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nb-NO" sz="1050" b="0" strike="noStrike" spc="-1">
                <a:solidFill>
                  <a:srgbClr val="000000"/>
                </a:solidFill>
                <a:latin typeface="Arial"/>
                <a:ea typeface="DejaVu Sans"/>
              </a:rPr>
              <a:t>Delivery time windows</a:t>
            </a:r>
            <a:endParaRPr lang="nb-NO" sz="1050" b="0" strike="noStrike" spc="-1">
              <a:latin typeface="Arial"/>
            </a:endParaRPr>
          </a:p>
        </p:txBody>
      </p:sp>
      <p:sp>
        <p:nvSpPr>
          <p:cNvPr id="257" name="Line 15"/>
          <p:cNvSpPr/>
          <p:nvPr/>
        </p:nvSpPr>
        <p:spPr>
          <a:xfrm>
            <a:off x="2369160" y="4958280"/>
            <a:ext cx="559080" cy="360"/>
          </a:xfrm>
          <a:prstGeom prst="line">
            <a:avLst/>
          </a:prstGeom>
          <a:ln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8" name="Line 16"/>
          <p:cNvSpPr/>
          <p:nvPr/>
        </p:nvSpPr>
        <p:spPr>
          <a:xfrm flipV="1">
            <a:off x="2369160" y="4866840"/>
            <a:ext cx="360" cy="182880"/>
          </a:xfrm>
          <a:prstGeom prst="line">
            <a:avLst/>
          </a:prstGeom>
          <a:ln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9" name="Line 17"/>
          <p:cNvSpPr/>
          <p:nvPr/>
        </p:nvSpPr>
        <p:spPr>
          <a:xfrm flipV="1">
            <a:off x="2928240" y="4866840"/>
            <a:ext cx="360" cy="182880"/>
          </a:xfrm>
          <a:prstGeom prst="line">
            <a:avLst/>
          </a:prstGeom>
          <a:ln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60" name="Line 18"/>
          <p:cNvSpPr/>
          <p:nvPr/>
        </p:nvSpPr>
        <p:spPr>
          <a:xfrm>
            <a:off x="3334680" y="4958280"/>
            <a:ext cx="559440" cy="360"/>
          </a:xfrm>
          <a:prstGeom prst="line">
            <a:avLst/>
          </a:prstGeom>
          <a:ln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61" name="Line 19"/>
          <p:cNvSpPr/>
          <p:nvPr/>
        </p:nvSpPr>
        <p:spPr>
          <a:xfrm flipV="1">
            <a:off x="3334680" y="4866840"/>
            <a:ext cx="360" cy="182880"/>
          </a:xfrm>
          <a:prstGeom prst="line">
            <a:avLst/>
          </a:prstGeom>
          <a:ln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62" name="Line 20"/>
          <p:cNvSpPr/>
          <p:nvPr/>
        </p:nvSpPr>
        <p:spPr>
          <a:xfrm flipV="1">
            <a:off x="3894120" y="4866840"/>
            <a:ext cx="360" cy="182880"/>
          </a:xfrm>
          <a:prstGeom prst="line">
            <a:avLst/>
          </a:prstGeom>
          <a:ln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63" name="Line 21"/>
          <p:cNvSpPr/>
          <p:nvPr/>
        </p:nvSpPr>
        <p:spPr>
          <a:xfrm flipV="1">
            <a:off x="3944520" y="4491720"/>
            <a:ext cx="1347480" cy="720"/>
          </a:xfrm>
          <a:prstGeom prst="line">
            <a:avLst/>
          </a:prstGeom>
          <a:ln>
            <a:custDash>
              <a:ds d="400000" sp="300000"/>
            </a:custDash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64" name="Line 22"/>
          <p:cNvSpPr/>
          <p:nvPr/>
        </p:nvSpPr>
        <p:spPr>
          <a:xfrm>
            <a:off x="5481720" y="5032800"/>
            <a:ext cx="559080" cy="360"/>
          </a:xfrm>
          <a:prstGeom prst="line">
            <a:avLst/>
          </a:prstGeom>
          <a:ln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65" name="Line 23"/>
          <p:cNvSpPr/>
          <p:nvPr/>
        </p:nvSpPr>
        <p:spPr>
          <a:xfrm flipV="1">
            <a:off x="5481720" y="4941360"/>
            <a:ext cx="360" cy="182520"/>
          </a:xfrm>
          <a:prstGeom prst="line">
            <a:avLst/>
          </a:prstGeom>
          <a:ln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66" name="Line 24"/>
          <p:cNvSpPr/>
          <p:nvPr/>
        </p:nvSpPr>
        <p:spPr>
          <a:xfrm flipV="1">
            <a:off x="6040800" y="4941360"/>
            <a:ext cx="360" cy="182520"/>
          </a:xfrm>
          <a:prstGeom prst="line">
            <a:avLst/>
          </a:prstGeom>
          <a:ln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67" name="Line 25"/>
          <p:cNvSpPr/>
          <p:nvPr/>
        </p:nvSpPr>
        <p:spPr>
          <a:xfrm>
            <a:off x="6483960" y="5031000"/>
            <a:ext cx="559080" cy="360"/>
          </a:xfrm>
          <a:prstGeom prst="line">
            <a:avLst/>
          </a:prstGeom>
          <a:ln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68" name="Line 26"/>
          <p:cNvSpPr/>
          <p:nvPr/>
        </p:nvSpPr>
        <p:spPr>
          <a:xfrm flipV="1">
            <a:off x="6483960" y="4939560"/>
            <a:ext cx="360" cy="182880"/>
          </a:xfrm>
          <a:prstGeom prst="line">
            <a:avLst/>
          </a:prstGeom>
          <a:ln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69" name="Line 27"/>
          <p:cNvSpPr/>
          <p:nvPr/>
        </p:nvSpPr>
        <p:spPr>
          <a:xfrm flipV="1">
            <a:off x="7043040" y="4939560"/>
            <a:ext cx="360" cy="182880"/>
          </a:xfrm>
          <a:prstGeom prst="line">
            <a:avLst/>
          </a:prstGeom>
          <a:ln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70" name="Line 28"/>
          <p:cNvSpPr/>
          <p:nvPr/>
        </p:nvSpPr>
        <p:spPr>
          <a:xfrm>
            <a:off x="7449840" y="5031000"/>
            <a:ext cx="559080" cy="360"/>
          </a:xfrm>
          <a:prstGeom prst="line">
            <a:avLst/>
          </a:prstGeom>
          <a:ln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71" name="Line 29"/>
          <p:cNvSpPr/>
          <p:nvPr/>
        </p:nvSpPr>
        <p:spPr>
          <a:xfrm flipV="1">
            <a:off x="7449840" y="4939560"/>
            <a:ext cx="360" cy="182880"/>
          </a:xfrm>
          <a:prstGeom prst="line">
            <a:avLst/>
          </a:prstGeom>
          <a:ln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72" name="Line 30"/>
          <p:cNvSpPr/>
          <p:nvPr/>
        </p:nvSpPr>
        <p:spPr>
          <a:xfrm flipV="1">
            <a:off x="8008920" y="4939560"/>
            <a:ext cx="360" cy="182880"/>
          </a:xfrm>
          <a:prstGeom prst="line">
            <a:avLst/>
          </a:prstGeom>
          <a:ln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73" name="CustomShape 31"/>
          <p:cNvSpPr/>
          <p:nvPr/>
        </p:nvSpPr>
        <p:spPr>
          <a:xfrm>
            <a:off x="1175400" y="2036520"/>
            <a:ext cx="7363800" cy="388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Multiple time windows </a:t>
            </a:r>
            <a:endParaRPr lang="nb-NO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Pickup/delivery must be within one of the possible time windows</a:t>
            </a:r>
            <a:endParaRPr lang="nb-NO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Inbound perspective</a:t>
            </a:r>
            <a:endParaRPr lang="nb-NO" sz="2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1022760" y="1014840"/>
            <a:ext cx="7363800" cy="65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ts val="4320"/>
              </a:lnSpc>
            </a:pPr>
            <a:r>
              <a:rPr lang="nb-NO" sz="3600" b="1" strike="noStrike" spc="-1">
                <a:solidFill>
                  <a:srgbClr val="E54F46"/>
                </a:solidFill>
                <a:latin typeface="Arial"/>
                <a:ea typeface="DejaVu Sans"/>
              </a:rPr>
              <a:t>Agenda</a:t>
            </a:r>
            <a:endParaRPr lang="nb-NO" sz="3600" b="0" strike="noStrike" spc="-1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1022760" y="1883880"/>
            <a:ext cx="7363800" cy="388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Automobile Manufacturing Industry</a:t>
            </a:r>
            <a:endParaRPr lang="nb-NO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Pickup and Delivery problems</a:t>
            </a:r>
            <a:endParaRPr lang="nb-NO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The Inbound Manufacturer</a:t>
            </a:r>
            <a:endParaRPr lang="nb-NO" sz="2600" b="0" strike="noStrike" spc="-1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Suppliers and Manufacturers</a:t>
            </a:r>
            <a:endParaRPr lang="nb-NO" sz="2600" b="0" strike="noStrike" spc="-1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Carrier Vehicle Fleet</a:t>
            </a:r>
            <a:endParaRPr lang="nb-NO" sz="2600" b="0" strike="noStrike" spc="-1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Multiple Time Windows</a:t>
            </a:r>
            <a:endParaRPr lang="nb-NO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1417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The Solution: A VCPDPMTW Model</a:t>
            </a:r>
            <a:endParaRPr lang="nb-NO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Mathematical Model</a:t>
            </a:r>
            <a:endParaRPr lang="nb-NO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References</a:t>
            </a:r>
            <a:endParaRPr lang="nb-NO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nb-NO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nb-NO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nb-NO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nb-NO" sz="2600" b="0" strike="noStrike" spc="-1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467640" y="6300000"/>
            <a:ext cx="934200" cy="21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CustomShape 4"/>
          <p:cNvSpPr/>
          <p:nvPr/>
        </p:nvSpPr>
        <p:spPr>
          <a:xfrm>
            <a:off x="1404000" y="486000"/>
            <a:ext cx="6298200" cy="53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nb-NO" sz="1200" b="0" strike="noStrike" cap="all" spc="86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lang="nb-NO" sz="1200" b="0" strike="noStrike" spc="-1">
              <a:latin typeface="Arial"/>
            </a:endParaRPr>
          </a:p>
        </p:txBody>
      </p:sp>
      <p:sp>
        <p:nvSpPr>
          <p:cNvPr id="125" name="CustomShape 5"/>
          <p:cNvSpPr/>
          <p:nvPr/>
        </p:nvSpPr>
        <p:spPr>
          <a:xfrm>
            <a:off x="1702440" y="6300000"/>
            <a:ext cx="707400" cy="21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nb-NO" sz="1200" b="0" strike="noStrike" cap="all" spc="-1">
                <a:solidFill>
                  <a:srgbClr val="A6A6A6"/>
                </a:solidFill>
                <a:latin typeface="Times New Roman"/>
                <a:ea typeface="DejaVu Sans"/>
              </a:rPr>
              <a:t>Side </a:t>
            </a:r>
            <a:endParaRPr lang="nb-NO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1022760" y="1014840"/>
            <a:ext cx="7363800" cy="65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ts val="4320"/>
              </a:lnSpc>
            </a:pPr>
            <a:r>
              <a:rPr lang="nb-NO" sz="3600" b="1" strike="noStrike" spc="-1">
                <a:solidFill>
                  <a:srgbClr val="E54F46"/>
                </a:solidFill>
                <a:latin typeface="Arial"/>
                <a:ea typeface="DejaVu Sans"/>
              </a:rPr>
              <a:t>Agenda</a:t>
            </a:r>
            <a:endParaRPr lang="nb-NO" sz="3600" b="0" strike="noStrike" spc="-1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1022760" y="1883880"/>
            <a:ext cx="7363800" cy="388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Automobile Manufacturing Industry</a:t>
            </a:r>
            <a:endParaRPr lang="nb-NO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Pickup and Delivery problems</a:t>
            </a:r>
            <a:endParaRPr lang="nb-NO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The Inbound Manufacturer</a:t>
            </a:r>
            <a:endParaRPr lang="nb-NO" sz="2600" b="0" strike="noStrike" spc="-1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Suppliers and Manufacturers</a:t>
            </a:r>
            <a:endParaRPr lang="nb-NO" sz="2600" b="0" strike="noStrike" spc="-1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Carrier Vehcile Fleet</a:t>
            </a:r>
            <a:endParaRPr lang="nb-NO" sz="2600" b="0" strike="noStrike" spc="-1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nb-NO" sz="2600" b="1" strike="noStrike" spc="-1">
                <a:solidFill>
                  <a:srgbClr val="404040"/>
                </a:solidFill>
                <a:latin typeface="Arial"/>
                <a:ea typeface="DejaVu Sans"/>
              </a:rPr>
              <a:t>Multiple Time Windows</a:t>
            </a:r>
            <a:endParaRPr lang="nb-NO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1417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The Solution: A VCPDPMTW Model</a:t>
            </a:r>
            <a:endParaRPr lang="nb-NO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Mathematical Model</a:t>
            </a:r>
            <a:endParaRPr lang="nb-NO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References</a:t>
            </a:r>
            <a:endParaRPr lang="nb-NO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nb-NO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nb-NO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nb-NO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nb-NO" sz="2600" b="0" strike="noStrike" spc="-1">
              <a:latin typeface="Arial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467640" y="6300000"/>
            <a:ext cx="934200" cy="21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" name="CustomShape 4"/>
          <p:cNvSpPr/>
          <p:nvPr/>
        </p:nvSpPr>
        <p:spPr>
          <a:xfrm>
            <a:off x="1404000" y="486000"/>
            <a:ext cx="6298200" cy="53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nb-NO" sz="1200" b="0" strike="noStrike" cap="all" spc="86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lang="nb-NO" sz="1200" b="0" strike="noStrike" spc="-1">
              <a:latin typeface="Arial"/>
            </a:endParaRPr>
          </a:p>
        </p:txBody>
      </p:sp>
      <p:sp>
        <p:nvSpPr>
          <p:cNvPr id="278" name="CustomShape 5"/>
          <p:cNvSpPr/>
          <p:nvPr/>
        </p:nvSpPr>
        <p:spPr>
          <a:xfrm>
            <a:off x="1702440" y="6300000"/>
            <a:ext cx="707400" cy="21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nb-NO" sz="1200" b="0" strike="noStrike" cap="all" spc="-1">
                <a:solidFill>
                  <a:srgbClr val="A6A6A6"/>
                </a:solidFill>
                <a:latin typeface="Times New Roman"/>
                <a:ea typeface="DejaVu Sans"/>
              </a:rPr>
              <a:t>Side </a:t>
            </a:r>
            <a:endParaRPr lang="nb-NO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1022760" y="1014840"/>
            <a:ext cx="7363800" cy="65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ts val="4320"/>
              </a:lnSpc>
            </a:pPr>
            <a:r>
              <a:rPr lang="nb-NO" sz="3600" b="1" strike="noStrike" spc="-1">
                <a:solidFill>
                  <a:srgbClr val="E54F46"/>
                </a:solidFill>
                <a:latin typeface="Arial"/>
                <a:ea typeface="DejaVu Sans"/>
              </a:rPr>
              <a:t>Agenda</a:t>
            </a:r>
            <a:endParaRPr lang="nb-NO" sz="3600" b="0" strike="noStrike" spc="-1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1022760" y="1883880"/>
            <a:ext cx="7363800" cy="388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Automobile Manufacturing Industry</a:t>
            </a:r>
            <a:endParaRPr lang="nb-NO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Pickup and Delivery problems</a:t>
            </a:r>
            <a:endParaRPr lang="nb-NO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The Inbound Manufacturer</a:t>
            </a:r>
            <a:endParaRPr lang="nb-NO" sz="2600" b="0" strike="noStrike" spc="-1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Suppliers and Manufacturers</a:t>
            </a:r>
            <a:endParaRPr lang="nb-NO" sz="2600" b="0" strike="noStrike" spc="-1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Carrier Vehcile Fleet</a:t>
            </a:r>
            <a:endParaRPr lang="nb-NO" sz="2600" b="0" strike="noStrike" spc="-1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Multiple Time Windows</a:t>
            </a:r>
            <a:endParaRPr lang="nb-NO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1417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1" strike="noStrike" spc="-1">
                <a:solidFill>
                  <a:srgbClr val="404040"/>
                </a:solidFill>
                <a:latin typeface="Arial"/>
                <a:ea typeface="DejaVu Sans"/>
              </a:rPr>
              <a:t>The Solution: A VCPDPMTW Model</a:t>
            </a:r>
            <a:endParaRPr lang="nb-NO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Mathematical Model</a:t>
            </a:r>
            <a:endParaRPr lang="nb-NO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References</a:t>
            </a:r>
            <a:endParaRPr lang="nb-NO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nb-NO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nb-NO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nb-NO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nb-NO" sz="2600" b="0" strike="noStrike" spc="-1">
              <a:latin typeface="Arial"/>
            </a:endParaRPr>
          </a:p>
        </p:txBody>
      </p:sp>
      <p:sp>
        <p:nvSpPr>
          <p:cNvPr id="281" name="CustomShape 3"/>
          <p:cNvSpPr/>
          <p:nvPr/>
        </p:nvSpPr>
        <p:spPr>
          <a:xfrm>
            <a:off x="467640" y="6300000"/>
            <a:ext cx="934200" cy="21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" name="CustomShape 4"/>
          <p:cNvSpPr/>
          <p:nvPr/>
        </p:nvSpPr>
        <p:spPr>
          <a:xfrm>
            <a:off x="1404000" y="486000"/>
            <a:ext cx="6298200" cy="53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nb-NO" sz="1200" b="0" strike="noStrike" cap="all" spc="86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lang="nb-NO" sz="1200" b="0" strike="noStrike" spc="-1">
              <a:latin typeface="Arial"/>
            </a:endParaRPr>
          </a:p>
        </p:txBody>
      </p:sp>
      <p:sp>
        <p:nvSpPr>
          <p:cNvPr id="283" name="CustomShape 5"/>
          <p:cNvSpPr/>
          <p:nvPr/>
        </p:nvSpPr>
        <p:spPr>
          <a:xfrm>
            <a:off x="1702440" y="6300000"/>
            <a:ext cx="707400" cy="21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nb-NO" sz="1200" b="0" strike="noStrike" cap="all" spc="-1">
                <a:solidFill>
                  <a:srgbClr val="A6A6A6"/>
                </a:solidFill>
                <a:latin typeface="Times New Roman"/>
                <a:ea typeface="DejaVu Sans"/>
              </a:rPr>
              <a:t>Side </a:t>
            </a:r>
            <a:endParaRPr lang="nb-NO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1022760" y="1014840"/>
            <a:ext cx="7363800" cy="65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ts val="4320"/>
              </a:lnSpc>
            </a:pPr>
            <a:r>
              <a:rPr lang="nb-NO" sz="3600" b="1" strike="noStrike" spc="-1">
                <a:solidFill>
                  <a:srgbClr val="E54F46"/>
                </a:solidFill>
                <a:latin typeface="Arial"/>
                <a:ea typeface="DejaVu Sans"/>
              </a:rPr>
              <a:t>Solution: A VCPDPMTW Model </a:t>
            </a:r>
            <a:endParaRPr lang="nb-NO" sz="3600" b="0" strike="noStrike" spc="-1"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1022760" y="1883880"/>
            <a:ext cx="7363800" cy="388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Our model: A Variable Cost Pickup and Delivery Problem with Multiple Time Windows (VCPDPMTW)</a:t>
            </a:r>
            <a:endParaRPr lang="nb-NO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Compehensive model</a:t>
            </a:r>
            <a:endParaRPr lang="nb-NO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Not previously touched to my knowledge</a:t>
            </a:r>
            <a:endParaRPr lang="nb-NO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Goal is to solve the demands of the inbound oriented manufacturer</a:t>
            </a:r>
            <a:endParaRPr lang="nb-NO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nb-NO" sz="2600" b="0" strike="noStrike" spc="-1">
              <a:latin typeface="Arial"/>
            </a:endParaRPr>
          </a:p>
        </p:txBody>
      </p:sp>
      <p:sp>
        <p:nvSpPr>
          <p:cNvPr id="286" name="CustomShape 3"/>
          <p:cNvSpPr/>
          <p:nvPr/>
        </p:nvSpPr>
        <p:spPr>
          <a:xfrm>
            <a:off x="467640" y="6300000"/>
            <a:ext cx="934200" cy="21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7" name="CustomShape 4"/>
          <p:cNvSpPr/>
          <p:nvPr/>
        </p:nvSpPr>
        <p:spPr>
          <a:xfrm>
            <a:off x="1404000" y="486000"/>
            <a:ext cx="6298200" cy="53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nb-NO" sz="1200" b="0" strike="noStrike" cap="all" spc="86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lang="nb-NO" sz="1200" b="0" strike="noStrike" spc="-1">
              <a:latin typeface="Arial"/>
            </a:endParaRPr>
          </a:p>
        </p:txBody>
      </p:sp>
      <p:sp>
        <p:nvSpPr>
          <p:cNvPr id="288" name="CustomShape 5"/>
          <p:cNvSpPr/>
          <p:nvPr/>
        </p:nvSpPr>
        <p:spPr>
          <a:xfrm>
            <a:off x="1702440" y="6300000"/>
            <a:ext cx="707400" cy="21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nb-NO" sz="1200" b="0" strike="noStrike" cap="all" spc="-1">
                <a:solidFill>
                  <a:srgbClr val="A6A6A6"/>
                </a:solidFill>
                <a:latin typeface="Times New Roman"/>
                <a:ea typeface="DejaVu Sans"/>
              </a:rPr>
              <a:t>Side </a:t>
            </a:r>
            <a:endParaRPr lang="nb-NO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1022760" y="1014840"/>
            <a:ext cx="7363800" cy="65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ts val="4320"/>
              </a:lnSpc>
            </a:pPr>
            <a:r>
              <a:rPr lang="nb-NO" sz="3600" b="1" strike="noStrike" spc="-1">
                <a:solidFill>
                  <a:srgbClr val="E54F46"/>
                </a:solidFill>
                <a:latin typeface="Arial"/>
                <a:ea typeface="DejaVu Sans"/>
              </a:rPr>
              <a:t>Agenda</a:t>
            </a:r>
            <a:endParaRPr lang="nb-NO" sz="3600" b="0" strike="noStrike" spc="-1"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1022760" y="1883880"/>
            <a:ext cx="7363800" cy="388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Automobile Manufacturing Industry</a:t>
            </a:r>
            <a:endParaRPr lang="nb-NO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Pickup and Delivery problems</a:t>
            </a:r>
            <a:endParaRPr lang="nb-NO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The Inbound Manufacturer</a:t>
            </a:r>
            <a:endParaRPr lang="nb-NO" sz="2600" b="0" strike="noStrike" spc="-1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Suppliers and Manufacturers</a:t>
            </a:r>
            <a:endParaRPr lang="nb-NO" sz="2600" b="0" strike="noStrike" spc="-1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Carrier Vehicle Fleet</a:t>
            </a:r>
            <a:endParaRPr lang="nb-NO" sz="2600" b="0" strike="noStrike" spc="-1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Multiple Time Windows</a:t>
            </a:r>
            <a:endParaRPr lang="nb-NO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1417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1" strike="noStrike" spc="-1">
                <a:solidFill>
                  <a:srgbClr val="404040"/>
                </a:solidFill>
                <a:latin typeface="Arial"/>
                <a:ea typeface="DejaVu Sans"/>
              </a:rPr>
              <a:t>The Solution: A VCPDPMTW Model</a:t>
            </a:r>
            <a:endParaRPr lang="nb-NO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Mathematical Model</a:t>
            </a:r>
            <a:endParaRPr lang="nb-NO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References</a:t>
            </a:r>
            <a:endParaRPr lang="nb-NO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nb-NO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nb-NO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nb-NO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nb-NO" sz="2600" b="0" strike="noStrike" spc="-1"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467640" y="6300000"/>
            <a:ext cx="934200" cy="21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" name="CustomShape 4"/>
          <p:cNvSpPr/>
          <p:nvPr/>
        </p:nvSpPr>
        <p:spPr>
          <a:xfrm>
            <a:off x="1404000" y="486000"/>
            <a:ext cx="6298200" cy="53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nb-NO" sz="1200" b="0" strike="noStrike" cap="all" spc="86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lang="nb-NO" sz="1200" b="0" strike="noStrike" spc="-1">
              <a:latin typeface="Arial"/>
            </a:endParaRPr>
          </a:p>
        </p:txBody>
      </p:sp>
      <p:sp>
        <p:nvSpPr>
          <p:cNvPr id="293" name="CustomShape 5"/>
          <p:cNvSpPr/>
          <p:nvPr/>
        </p:nvSpPr>
        <p:spPr>
          <a:xfrm>
            <a:off x="1702440" y="6300000"/>
            <a:ext cx="707400" cy="21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nb-NO" sz="1200" b="0" strike="noStrike" cap="all" spc="-1">
                <a:solidFill>
                  <a:srgbClr val="A6A6A6"/>
                </a:solidFill>
                <a:latin typeface="Times New Roman"/>
                <a:ea typeface="DejaVu Sans"/>
              </a:rPr>
              <a:t>Side </a:t>
            </a:r>
            <a:endParaRPr lang="nb-NO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1022760" y="1014840"/>
            <a:ext cx="7363800" cy="65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ts val="4320"/>
              </a:lnSpc>
            </a:pPr>
            <a:r>
              <a:rPr lang="nb-NO" sz="3600" b="1" strike="noStrike" spc="-1">
                <a:solidFill>
                  <a:srgbClr val="E54F46"/>
                </a:solidFill>
                <a:latin typeface="Arial"/>
                <a:ea typeface="DejaVu Sans"/>
              </a:rPr>
              <a:t>Agenda</a:t>
            </a:r>
            <a:endParaRPr lang="nb-NO" sz="3600" b="0" strike="noStrike" spc="-1"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1022760" y="1883880"/>
            <a:ext cx="7363800" cy="388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Automobile Manufacturing Industry</a:t>
            </a:r>
            <a:endParaRPr lang="nb-NO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Pickup and Delivery problems</a:t>
            </a:r>
            <a:endParaRPr lang="nb-NO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The Inbound Manufacturer</a:t>
            </a:r>
            <a:endParaRPr lang="nb-NO" sz="2600" b="0" strike="noStrike" spc="-1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Suppliers and Manufacturers</a:t>
            </a:r>
            <a:endParaRPr lang="nb-NO" sz="2600" b="0" strike="noStrike" spc="-1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Carrier Vehicle Fleet</a:t>
            </a:r>
            <a:endParaRPr lang="nb-NO" sz="2600" b="0" strike="noStrike" spc="-1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Multiple Time Windows</a:t>
            </a:r>
            <a:endParaRPr lang="nb-NO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1417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The Solution: A VCPDPMTW Model</a:t>
            </a:r>
            <a:endParaRPr lang="nb-NO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1" strike="noStrike" spc="-1">
                <a:solidFill>
                  <a:srgbClr val="404040"/>
                </a:solidFill>
                <a:latin typeface="Arial"/>
                <a:ea typeface="DejaVu Sans"/>
              </a:rPr>
              <a:t>Mathematical Model</a:t>
            </a:r>
            <a:endParaRPr lang="nb-NO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References</a:t>
            </a:r>
            <a:endParaRPr lang="nb-NO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nb-NO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nb-NO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nb-NO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nb-NO" sz="2600" b="0" strike="noStrike" spc="-1">
              <a:latin typeface="Arial"/>
            </a:endParaRPr>
          </a:p>
        </p:txBody>
      </p:sp>
      <p:sp>
        <p:nvSpPr>
          <p:cNvPr id="296" name="CustomShape 3"/>
          <p:cNvSpPr/>
          <p:nvPr/>
        </p:nvSpPr>
        <p:spPr>
          <a:xfrm>
            <a:off x="467640" y="6300000"/>
            <a:ext cx="934200" cy="21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CustomShape 4"/>
          <p:cNvSpPr/>
          <p:nvPr/>
        </p:nvSpPr>
        <p:spPr>
          <a:xfrm>
            <a:off x="1404000" y="486000"/>
            <a:ext cx="6298200" cy="53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nb-NO" sz="1200" b="0" strike="noStrike" cap="all" spc="86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lang="nb-NO" sz="1200" b="0" strike="noStrike" spc="-1">
              <a:latin typeface="Arial"/>
            </a:endParaRPr>
          </a:p>
        </p:txBody>
      </p:sp>
      <p:sp>
        <p:nvSpPr>
          <p:cNvPr id="298" name="CustomShape 5"/>
          <p:cNvSpPr/>
          <p:nvPr/>
        </p:nvSpPr>
        <p:spPr>
          <a:xfrm>
            <a:off x="1702440" y="6300000"/>
            <a:ext cx="707400" cy="21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nb-NO" sz="1200" b="0" strike="noStrike" cap="all" spc="-1">
                <a:solidFill>
                  <a:srgbClr val="A6A6A6"/>
                </a:solidFill>
                <a:latin typeface="Times New Roman"/>
                <a:ea typeface="DejaVu Sans"/>
              </a:rPr>
              <a:t>Side </a:t>
            </a:r>
            <a:endParaRPr lang="nb-NO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1022760" y="1014840"/>
            <a:ext cx="7363800" cy="65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ts val="4320"/>
              </a:lnSpc>
            </a:pPr>
            <a:r>
              <a:rPr lang="nb-NO" sz="3600" b="1" strike="noStrike" spc="-1">
                <a:solidFill>
                  <a:srgbClr val="E54F46"/>
                </a:solidFill>
                <a:latin typeface="Arial"/>
                <a:ea typeface="DejaVu Sans"/>
              </a:rPr>
              <a:t>Mathematical model</a:t>
            </a:r>
            <a:endParaRPr lang="nb-NO" sz="3600" b="0" strike="noStrike" spc="-1">
              <a:latin typeface="Arial"/>
            </a:endParaRPr>
          </a:p>
        </p:txBody>
      </p:sp>
      <p:pic>
        <p:nvPicPr>
          <p:cNvPr id="300" name="Plassholder for innhold 7"/>
          <p:cNvPicPr/>
          <p:nvPr/>
        </p:nvPicPr>
        <p:blipFill>
          <a:blip r:embed="rId2"/>
          <a:stretch/>
        </p:blipFill>
        <p:spPr>
          <a:xfrm>
            <a:off x="4644000" y="1711800"/>
            <a:ext cx="3457440" cy="2129400"/>
          </a:xfrm>
          <a:prstGeom prst="rect">
            <a:avLst/>
          </a:prstGeom>
          <a:ln>
            <a:noFill/>
          </a:ln>
        </p:spPr>
      </p:pic>
      <p:sp>
        <p:nvSpPr>
          <p:cNvPr id="301" name="CustomShape 2"/>
          <p:cNvSpPr/>
          <p:nvPr/>
        </p:nvSpPr>
        <p:spPr>
          <a:xfrm>
            <a:off x="467640" y="6300000"/>
            <a:ext cx="934200" cy="21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2" name="CustomShape 3"/>
          <p:cNvSpPr/>
          <p:nvPr/>
        </p:nvSpPr>
        <p:spPr>
          <a:xfrm>
            <a:off x="1404000" y="486000"/>
            <a:ext cx="6298200" cy="53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nb-NO" sz="1200" b="0" strike="noStrike" cap="all" spc="86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lang="nb-NO" sz="1200" b="0" strike="noStrike" spc="-1">
              <a:latin typeface="Arial"/>
            </a:endParaRPr>
          </a:p>
        </p:txBody>
      </p:sp>
      <p:sp>
        <p:nvSpPr>
          <p:cNvPr id="303" name="CustomShape 4"/>
          <p:cNvSpPr/>
          <p:nvPr/>
        </p:nvSpPr>
        <p:spPr>
          <a:xfrm>
            <a:off x="1702440" y="6300000"/>
            <a:ext cx="707400" cy="21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nb-NO" sz="1200" b="0" strike="noStrike" cap="all" spc="-1">
                <a:solidFill>
                  <a:srgbClr val="A6A6A6"/>
                </a:solidFill>
                <a:latin typeface="Times New Roman"/>
                <a:ea typeface="DejaVu Sans"/>
              </a:rPr>
              <a:t>Side </a:t>
            </a:r>
            <a:endParaRPr lang="nb-NO" sz="1200" b="0" strike="noStrike" spc="-1">
              <a:latin typeface="Arial"/>
            </a:endParaRPr>
          </a:p>
        </p:txBody>
      </p:sp>
      <p:pic>
        <p:nvPicPr>
          <p:cNvPr id="304" name="Bilde 8"/>
          <p:cNvPicPr/>
          <p:nvPr/>
        </p:nvPicPr>
        <p:blipFill>
          <a:blip r:embed="rId3"/>
          <a:stretch/>
        </p:blipFill>
        <p:spPr>
          <a:xfrm>
            <a:off x="1022760" y="3940200"/>
            <a:ext cx="4066200" cy="2169000"/>
          </a:xfrm>
          <a:prstGeom prst="rect">
            <a:avLst/>
          </a:prstGeom>
          <a:ln>
            <a:noFill/>
          </a:ln>
        </p:spPr>
      </p:pic>
      <p:pic>
        <p:nvPicPr>
          <p:cNvPr id="305" name="Grafik 304"/>
          <p:cNvPicPr/>
          <p:nvPr/>
        </p:nvPicPr>
        <p:blipFill>
          <a:blip r:embed="rId4"/>
          <a:stretch/>
        </p:blipFill>
        <p:spPr>
          <a:xfrm>
            <a:off x="1005840" y="1708920"/>
            <a:ext cx="2919600" cy="2130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1022760" y="1014840"/>
            <a:ext cx="7363800" cy="65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ts val="4320"/>
              </a:lnSpc>
            </a:pPr>
            <a:r>
              <a:rPr lang="nb-NO" sz="3600" b="1" strike="noStrike" spc="-1">
                <a:solidFill>
                  <a:srgbClr val="E54F46"/>
                </a:solidFill>
                <a:latin typeface="Arial"/>
                <a:ea typeface="DejaVu Sans"/>
              </a:rPr>
              <a:t>Mathematical model</a:t>
            </a:r>
            <a:endParaRPr lang="nb-NO" sz="3600" b="0" strike="noStrike" spc="-1">
              <a:latin typeface="Arial"/>
            </a:endParaRPr>
          </a:p>
        </p:txBody>
      </p:sp>
      <p:sp>
        <p:nvSpPr>
          <p:cNvPr id="307" name="CustomShape 2"/>
          <p:cNvSpPr/>
          <p:nvPr/>
        </p:nvSpPr>
        <p:spPr>
          <a:xfrm>
            <a:off x="467640" y="6300000"/>
            <a:ext cx="934200" cy="21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8" name="CustomShape 3"/>
          <p:cNvSpPr/>
          <p:nvPr/>
        </p:nvSpPr>
        <p:spPr>
          <a:xfrm>
            <a:off x="1404000" y="486000"/>
            <a:ext cx="6298200" cy="53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nb-NO" sz="1200" b="0" strike="noStrike" cap="all" spc="86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lang="nb-NO" sz="1200" b="0" strike="noStrike" spc="-1">
              <a:latin typeface="Arial"/>
            </a:endParaRPr>
          </a:p>
        </p:txBody>
      </p:sp>
      <p:sp>
        <p:nvSpPr>
          <p:cNvPr id="309" name="CustomShape 4"/>
          <p:cNvSpPr/>
          <p:nvPr/>
        </p:nvSpPr>
        <p:spPr>
          <a:xfrm>
            <a:off x="1702440" y="6300000"/>
            <a:ext cx="707400" cy="21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nb-NO" sz="1200" b="0" strike="noStrike" cap="all" spc="-1">
                <a:solidFill>
                  <a:srgbClr val="A6A6A6"/>
                </a:solidFill>
                <a:latin typeface="Times New Roman"/>
                <a:ea typeface="DejaVu Sans"/>
              </a:rPr>
              <a:t>Side </a:t>
            </a:r>
            <a:endParaRPr lang="nb-NO" sz="1200" b="0" strike="noStrike" spc="-1">
              <a:latin typeface="Arial"/>
            </a:endParaRPr>
          </a:p>
        </p:txBody>
      </p:sp>
      <p:sp>
        <p:nvSpPr>
          <p:cNvPr id="310" name="CustomShape 5"/>
          <p:cNvSpPr/>
          <p:nvPr/>
        </p:nvSpPr>
        <p:spPr>
          <a:xfrm>
            <a:off x="1022760" y="1883880"/>
            <a:ext cx="7363800" cy="388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Objective function:</a:t>
            </a:r>
            <a:endParaRPr lang="nb-NO" sz="2600" b="0" strike="noStrike" spc="-1">
              <a:latin typeface="Arial"/>
            </a:endParaRPr>
          </a:p>
        </p:txBody>
      </p:sp>
      <p:pic>
        <p:nvPicPr>
          <p:cNvPr id="311" name="Bilde 10"/>
          <p:cNvPicPr/>
          <p:nvPr/>
        </p:nvPicPr>
        <p:blipFill>
          <a:blip r:embed="rId2"/>
          <a:stretch/>
        </p:blipFill>
        <p:spPr>
          <a:xfrm>
            <a:off x="1022760" y="2637000"/>
            <a:ext cx="6347880" cy="966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1022760" y="1014840"/>
            <a:ext cx="7363800" cy="65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ts val="4320"/>
              </a:lnSpc>
            </a:pPr>
            <a:r>
              <a:rPr lang="nb-NO" sz="3600" b="1" strike="noStrike" spc="-1">
                <a:solidFill>
                  <a:srgbClr val="E54F46"/>
                </a:solidFill>
                <a:latin typeface="Arial"/>
                <a:ea typeface="DejaVu Sans"/>
              </a:rPr>
              <a:t>Mathematical model</a:t>
            </a:r>
            <a:endParaRPr lang="nb-NO" sz="3600" b="0" strike="noStrike" spc="-1">
              <a:latin typeface="Arial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467640" y="6300000"/>
            <a:ext cx="934200" cy="21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4" name="CustomShape 3"/>
          <p:cNvSpPr/>
          <p:nvPr/>
        </p:nvSpPr>
        <p:spPr>
          <a:xfrm>
            <a:off x="1404000" y="486000"/>
            <a:ext cx="6298200" cy="53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nb-NO" sz="1200" b="0" strike="noStrike" cap="all" spc="86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lang="nb-NO" sz="1200" b="0" strike="noStrike" spc="-1">
              <a:latin typeface="Arial"/>
            </a:endParaRPr>
          </a:p>
        </p:txBody>
      </p:sp>
      <p:sp>
        <p:nvSpPr>
          <p:cNvPr id="315" name="CustomShape 4"/>
          <p:cNvSpPr/>
          <p:nvPr/>
        </p:nvSpPr>
        <p:spPr>
          <a:xfrm>
            <a:off x="1702440" y="6300000"/>
            <a:ext cx="707400" cy="21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nb-NO" sz="1200" b="0" strike="noStrike" cap="all" spc="-1">
                <a:solidFill>
                  <a:srgbClr val="A6A6A6"/>
                </a:solidFill>
                <a:latin typeface="Times New Roman"/>
                <a:ea typeface="DejaVu Sans"/>
              </a:rPr>
              <a:t>Side </a:t>
            </a:r>
            <a:endParaRPr lang="nb-NO" sz="1200" b="0" strike="noStrike" spc="-1">
              <a:latin typeface="Arial"/>
            </a:endParaRPr>
          </a:p>
        </p:txBody>
      </p:sp>
      <p:sp>
        <p:nvSpPr>
          <p:cNvPr id="316" name="CustomShape 5"/>
          <p:cNvSpPr/>
          <p:nvPr/>
        </p:nvSpPr>
        <p:spPr>
          <a:xfrm>
            <a:off x="1022760" y="1883880"/>
            <a:ext cx="7363800" cy="388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Travel constraints:</a:t>
            </a:r>
            <a:endParaRPr lang="nb-NO" sz="2600" b="0" strike="noStrike" spc="-1">
              <a:latin typeface="Arial"/>
            </a:endParaRPr>
          </a:p>
        </p:txBody>
      </p:sp>
      <p:pic>
        <p:nvPicPr>
          <p:cNvPr id="317" name="Grafik 316"/>
          <p:cNvPicPr/>
          <p:nvPr/>
        </p:nvPicPr>
        <p:blipFill>
          <a:blip r:embed="rId2"/>
          <a:stretch/>
        </p:blipFill>
        <p:spPr>
          <a:xfrm>
            <a:off x="997920" y="2468880"/>
            <a:ext cx="6408000" cy="3212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1022760" y="1014840"/>
            <a:ext cx="7363800" cy="65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ts val="4320"/>
              </a:lnSpc>
            </a:pPr>
            <a:r>
              <a:rPr lang="nb-NO" sz="3600" b="1" strike="noStrike" spc="-1">
                <a:solidFill>
                  <a:srgbClr val="E54F46"/>
                </a:solidFill>
                <a:latin typeface="Arial"/>
                <a:ea typeface="DejaVu Sans"/>
              </a:rPr>
              <a:t>Mathematical model</a:t>
            </a:r>
            <a:endParaRPr lang="nb-NO" sz="3600" b="0" strike="noStrike" spc="-1">
              <a:latin typeface="Arial"/>
            </a:endParaRPr>
          </a:p>
        </p:txBody>
      </p:sp>
      <p:sp>
        <p:nvSpPr>
          <p:cNvPr id="319" name="CustomShape 2"/>
          <p:cNvSpPr/>
          <p:nvPr/>
        </p:nvSpPr>
        <p:spPr>
          <a:xfrm>
            <a:off x="467640" y="6300000"/>
            <a:ext cx="934200" cy="21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0" name="CustomShape 3"/>
          <p:cNvSpPr/>
          <p:nvPr/>
        </p:nvSpPr>
        <p:spPr>
          <a:xfrm>
            <a:off x="1404000" y="486000"/>
            <a:ext cx="6298200" cy="53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nb-NO" sz="1200" b="0" strike="noStrike" cap="all" spc="86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lang="nb-NO" sz="1200" b="0" strike="noStrike" spc="-1">
              <a:latin typeface="Arial"/>
            </a:endParaRPr>
          </a:p>
        </p:txBody>
      </p:sp>
      <p:sp>
        <p:nvSpPr>
          <p:cNvPr id="321" name="CustomShape 4"/>
          <p:cNvSpPr/>
          <p:nvPr/>
        </p:nvSpPr>
        <p:spPr>
          <a:xfrm>
            <a:off x="1702440" y="6300000"/>
            <a:ext cx="707400" cy="21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nb-NO" sz="1200" b="0" strike="noStrike" cap="all" spc="-1">
                <a:solidFill>
                  <a:srgbClr val="A6A6A6"/>
                </a:solidFill>
                <a:latin typeface="Times New Roman"/>
                <a:ea typeface="DejaVu Sans"/>
              </a:rPr>
              <a:t>Side </a:t>
            </a:r>
            <a:endParaRPr lang="nb-NO" sz="1200" b="0" strike="noStrike" spc="-1">
              <a:latin typeface="Arial"/>
            </a:endParaRPr>
          </a:p>
        </p:txBody>
      </p:sp>
      <p:sp>
        <p:nvSpPr>
          <p:cNvPr id="322" name="CustomShape 5"/>
          <p:cNvSpPr/>
          <p:nvPr/>
        </p:nvSpPr>
        <p:spPr>
          <a:xfrm>
            <a:off x="1022760" y="1883880"/>
            <a:ext cx="7363800" cy="388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Weight constraints:</a:t>
            </a:r>
            <a:endParaRPr lang="nb-NO" sz="2600" b="0" strike="noStrike" spc="-1">
              <a:latin typeface="Arial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5851FFD-A1F3-4D23-9BA6-FB727D89C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760" y="2818266"/>
            <a:ext cx="6889072" cy="12214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1022760" y="1014840"/>
            <a:ext cx="7363800" cy="65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ts val="4320"/>
              </a:lnSpc>
            </a:pPr>
            <a:r>
              <a:rPr lang="nb-NO" sz="3600" b="1" strike="noStrike" spc="-1">
                <a:solidFill>
                  <a:srgbClr val="E54F46"/>
                </a:solidFill>
                <a:latin typeface="Arial"/>
                <a:ea typeface="DejaVu Sans"/>
              </a:rPr>
              <a:t>Mathematical model</a:t>
            </a:r>
            <a:endParaRPr lang="nb-NO" sz="3600" b="0" strike="noStrike" spc="-1">
              <a:latin typeface="Arial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467640" y="6300000"/>
            <a:ext cx="934200" cy="21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2" name="CustomShape 3"/>
          <p:cNvSpPr/>
          <p:nvPr/>
        </p:nvSpPr>
        <p:spPr>
          <a:xfrm>
            <a:off x="1404000" y="486000"/>
            <a:ext cx="6298200" cy="53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nb-NO" sz="1200" b="0" strike="noStrike" cap="all" spc="86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lang="nb-NO" sz="1200" b="0" strike="noStrike" spc="-1">
              <a:latin typeface="Arial"/>
            </a:endParaRPr>
          </a:p>
        </p:txBody>
      </p:sp>
      <p:sp>
        <p:nvSpPr>
          <p:cNvPr id="333" name="CustomShape 4"/>
          <p:cNvSpPr/>
          <p:nvPr/>
        </p:nvSpPr>
        <p:spPr>
          <a:xfrm>
            <a:off x="1702440" y="6300000"/>
            <a:ext cx="707400" cy="21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nb-NO" sz="1200" b="0" strike="noStrike" cap="all" spc="-1">
                <a:solidFill>
                  <a:srgbClr val="A6A6A6"/>
                </a:solidFill>
                <a:latin typeface="Times New Roman"/>
                <a:ea typeface="DejaVu Sans"/>
              </a:rPr>
              <a:t>Side </a:t>
            </a:r>
            <a:endParaRPr lang="nb-NO" sz="1200" b="0" strike="noStrike" spc="-1">
              <a:latin typeface="Arial"/>
            </a:endParaRPr>
          </a:p>
        </p:txBody>
      </p:sp>
      <p:sp>
        <p:nvSpPr>
          <p:cNvPr id="334" name="CustomShape 5"/>
          <p:cNvSpPr/>
          <p:nvPr/>
        </p:nvSpPr>
        <p:spPr>
          <a:xfrm>
            <a:off x="1022760" y="1883880"/>
            <a:ext cx="7363800" cy="388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Docking constraints:</a:t>
            </a:r>
            <a:endParaRPr lang="nb-NO" sz="2600" b="0" strike="noStrike" spc="-1">
              <a:latin typeface="Arial"/>
            </a:endParaRPr>
          </a:p>
        </p:txBody>
      </p:sp>
      <p:pic>
        <p:nvPicPr>
          <p:cNvPr id="335" name="Bilde 8"/>
          <p:cNvPicPr/>
          <p:nvPr/>
        </p:nvPicPr>
        <p:blipFill>
          <a:blip r:embed="rId2"/>
          <a:stretch/>
        </p:blipFill>
        <p:spPr>
          <a:xfrm>
            <a:off x="1188000" y="2493000"/>
            <a:ext cx="6730560" cy="1615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1022760" y="1014840"/>
            <a:ext cx="7363800" cy="65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ts val="4320"/>
              </a:lnSpc>
            </a:pPr>
            <a:r>
              <a:rPr lang="nb-NO" sz="3600" b="1" strike="noStrike" spc="-1">
                <a:solidFill>
                  <a:srgbClr val="E54F46"/>
                </a:solidFill>
                <a:latin typeface="Arial"/>
                <a:ea typeface="DejaVu Sans"/>
              </a:rPr>
              <a:t>Agenda</a:t>
            </a:r>
            <a:endParaRPr lang="nb-NO" sz="3600" b="0" strike="noStrike" spc="-1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1022760" y="1883880"/>
            <a:ext cx="7363800" cy="388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1" strike="noStrike" spc="-1">
                <a:solidFill>
                  <a:srgbClr val="404040"/>
                </a:solidFill>
                <a:latin typeface="Arial"/>
                <a:ea typeface="DejaVu Sans"/>
              </a:rPr>
              <a:t>Automobile Manufacturing Industry</a:t>
            </a:r>
            <a:endParaRPr lang="nb-NO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Pickup and Delivery problems</a:t>
            </a:r>
            <a:endParaRPr lang="nb-NO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The Inbound Manufacturer</a:t>
            </a:r>
            <a:endParaRPr lang="nb-NO" sz="2600" b="0" strike="noStrike" spc="-1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Suppliers and Manufacturers</a:t>
            </a:r>
            <a:endParaRPr lang="nb-NO" sz="2600" b="0" strike="noStrike" spc="-1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Carrier Vehicle Fleet</a:t>
            </a:r>
            <a:endParaRPr lang="nb-NO" sz="2600" b="0" strike="noStrike" spc="-1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Multiple Time Windows</a:t>
            </a:r>
            <a:endParaRPr lang="nb-NO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1417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The Solution: A VCPDPMTW Model</a:t>
            </a:r>
            <a:endParaRPr lang="nb-NO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Mathematical Model</a:t>
            </a:r>
            <a:endParaRPr lang="nb-NO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References</a:t>
            </a:r>
            <a:endParaRPr lang="nb-NO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nb-NO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nb-NO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nb-NO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nb-NO" sz="2600" b="0" strike="noStrike" spc="-1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467640" y="6300000"/>
            <a:ext cx="934200" cy="21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CustomShape 4"/>
          <p:cNvSpPr/>
          <p:nvPr/>
        </p:nvSpPr>
        <p:spPr>
          <a:xfrm>
            <a:off x="1404000" y="486000"/>
            <a:ext cx="6298200" cy="53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nb-NO" sz="1200" b="0" strike="noStrike" cap="all" spc="86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lang="nb-NO" sz="1200" b="0" strike="noStrike" spc="-1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1702440" y="6300000"/>
            <a:ext cx="707400" cy="21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nb-NO" sz="1200" b="0" strike="noStrike" cap="all" spc="-1">
                <a:solidFill>
                  <a:srgbClr val="A6A6A6"/>
                </a:solidFill>
                <a:latin typeface="Times New Roman"/>
                <a:ea typeface="DejaVu Sans"/>
              </a:rPr>
              <a:t>Side </a:t>
            </a:r>
            <a:endParaRPr lang="nb-NO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1022760" y="1014840"/>
            <a:ext cx="7363800" cy="65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ts val="4320"/>
              </a:lnSpc>
            </a:pPr>
            <a:r>
              <a:rPr lang="nb-NO" sz="3600" b="1" strike="noStrike" spc="-1">
                <a:solidFill>
                  <a:srgbClr val="E54F46"/>
                </a:solidFill>
                <a:latin typeface="Arial"/>
                <a:ea typeface="DejaVu Sans"/>
              </a:rPr>
              <a:t>Mathematical model</a:t>
            </a:r>
            <a:endParaRPr lang="nb-NO" sz="3600" b="0" strike="noStrike" spc="-1">
              <a:latin typeface="Arial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467640" y="6300000"/>
            <a:ext cx="934200" cy="21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8" name="CustomShape 3"/>
          <p:cNvSpPr/>
          <p:nvPr/>
        </p:nvSpPr>
        <p:spPr>
          <a:xfrm>
            <a:off x="1404000" y="486000"/>
            <a:ext cx="6298200" cy="53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nb-NO" sz="1200" b="0" strike="noStrike" cap="all" spc="86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lang="nb-NO" sz="1200" b="0" strike="noStrike" spc="-1">
              <a:latin typeface="Arial"/>
            </a:endParaRPr>
          </a:p>
        </p:txBody>
      </p:sp>
      <p:sp>
        <p:nvSpPr>
          <p:cNvPr id="339" name="CustomShape 4"/>
          <p:cNvSpPr/>
          <p:nvPr/>
        </p:nvSpPr>
        <p:spPr>
          <a:xfrm>
            <a:off x="1702440" y="6300000"/>
            <a:ext cx="707400" cy="21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nb-NO" sz="1200" b="0" strike="noStrike" cap="all" spc="-1">
                <a:solidFill>
                  <a:srgbClr val="A6A6A6"/>
                </a:solidFill>
                <a:latin typeface="Times New Roman"/>
                <a:ea typeface="DejaVu Sans"/>
              </a:rPr>
              <a:t>Side </a:t>
            </a:r>
            <a:endParaRPr lang="nb-NO" sz="1200" b="0" strike="noStrike" spc="-1">
              <a:latin typeface="Arial"/>
            </a:endParaRPr>
          </a:p>
        </p:txBody>
      </p:sp>
      <p:sp>
        <p:nvSpPr>
          <p:cNvPr id="340" name="CustomShape 5"/>
          <p:cNvSpPr/>
          <p:nvPr/>
        </p:nvSpPr>
        <p:spPr>
          <a:xfrm>
            <a:off x="1022760" y="1883880"/>
            <a:ext cx="7363800" cy="388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Multiple time window constraints:</a:t>
            </a:r>
            <a:endParaRPr lang="nb-NO" sz="2600" b="0" strike="noStrike" spc="-1">
              <a:latin typeface="Arial"/>
            </a:endParaRPr>
          </a:p>
        </p:txBody>
      </p:sp>
      <p:pic>
        <p:nvPicPr>
          <p:cNvPr id="341" name="Bilde 6"/>
          <p:cNvPicPr/>
          <p:nvPr/>
        </p:nvPicPr>
        <p:blipFill>
          <a:blip r:embed="rId2"/>
          <a:stretch/>
        </p:blipFill>
        <p:spPr>
          <a:xfrm>
            <a:off x="1339560" y="2678760"/>
            <a:ext cx="6730560" cy="2608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1022760" y="1014840"/>
            <a:ext cx="7363800" cy="65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ts val="4320"/>
              </a:lnSpc>
            </a:pPr>
            <a:r>
              <a:rPr lang="nb-NO" sz="3600" b="1" strike="noStrike" spc="-1">
                <a:solidFill>
                  <a:srgbClr val="E54F46"/>
                </a:solidFill>
                <a:latin typeface="Arial"/>
                <a:ea typeface="DejaVu Sans"/>
              </a:rPr>
              <a:t>Mathematical model</a:t>
            </a:r>
            <a:endParaRPr lang="nb-NO" sz="3600" b="0" strike="noStrike" spc="-1">
              <a:latin typeface="Arial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467640" y="6300000"/>
            <a:ext cx="934200" cy="21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4" name="CustomShape 3"/>
          <p:cNvSpPr/>
          <p:nvPr/>
        </p:nvSpPr>
        <p:spPr>
          <a:xfrm>
            <a:off x="1404000" y="486000"/>
            <a:ext cx="6298200" cy="53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nb-NO" sz="1200" b="0" strike="noStrike" cap="all" spc="86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lang="nb-NO" sz="1200" b="0" strike="noStrike" spc="-1">
              <a:latin typeface="Arial"/>
            </a:endParaRPr>
          </a:p>
        </p:txBody>
      </p:sp>
      <p:sp>
        <p:nvSpPr>
          <p:cNvPr id="345" name="CustomShape 4"/>
          <p:cNvSpPr/>
          <p:nvPr/>
        </p:nvSpPr>
        <p:spPr>
          <a:xfrm>
            <a:off x="1702440" y="6300000"/>
            <a:ext cx="707400" cy="21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nb-NO" sz="1200" b="0" strike="noStrike" cap="all" spc="-1">
                <a:solidFill>
                  <a:srgbClr val="A6A6A6"/>
                </a:solidFill>
                <a:latin typeface="Times New Roman"/>
                <a:ea typeface="DejaVu Sans"/>
              </a:rPr>
              <a:t>Side </a:t>
            </a:r>
            <a:endParaRPr lang="nb-NO" sz="1200" b="0" strike="noStrike" spc="-1">
              <a:latin typeface="Arial"/>
            </a:endParaRPr>
          </a:p>
        </p:txBody>
      </p:sp>
      <p:sp>
        <p:nvSpPr>
          <p:cNvPr id="346" name="CustomShape 5"/>
          <p:cNvSpPr/>
          <p:nvPr/>
        </p:nvSpPr>
        <p:spPr>
          <a:xfrm>
            <a:off x="1022760" y="1883880"/>
            <a:ext cx="7363800" cy="388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Cost structure constraints:</a:t>
            </a:r>
            <a:endParaRPr lang="nb-NO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nb-NO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nb-NO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nb-NO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nb-NO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nb-NO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Reminder! Objective function:</a:t>
            </a:r>
            <a:endParaRPr lang="nb-NO" sz="2600" b="0" strike="noStrike" spc="-1">
              <a:latin typeface="Arial"/>
            </a:endParaRPr>
          </a:p>
        </p:txBody>
      </p:sp>
      <p:pic>
        <p:nvPicPr>
          <p:cNvPr id="347" name="Bilde 7"/>
          <p:cNvPicPr/>
          <p:nvPr/>
        </p:nvPicPr>
        <p:blipFill>
          <a:blip r:embed="rId2"/>
          <a:stretch/>
        </p:blipFill>
        <p:spPr>
          <a:xfrm>
            <a:off x="1140120" y="2565000"/>
            <a:ext cx="7129440" cy="1803960"/>
          </a:xfrm>
          <a:prstGeom prst="rect">
            <a:avLst/>
          </a:prstGeom>
          <a:ln>
            <a:noFill/>
          </a:ln>
        </p:spPr>
      </p:pic>
      <p:pic>
        <p:nvPicPr>
          <p:cNvPr id="348" name="Bilde 8"/>
          <p:cNvPicPr/>
          <p:nvPr/>
        </p:nvPicPr>
        <p:blipFill>
          <a:blip r:embed="rId3"/>
          <a:stretch/>
        </p:blipFill>
        <p:spPr>
          <a:xfrm>
            <a:off x="1140120" y="5174280"/>
            <a:ext cx="6347880" cy="966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stomShape 1"/>
          <p:cNvSpPr/>
          <p:nvPr/>
        </p:nvSpPr>
        <p:spPr>
          <a:xfrm>
            <a:off x="1022760" y="1014840"/>
            <a:ext cx="7363800" cy="65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ts val="4320"/>
              </a:lnSpc>
            </a:pPr>
            <a:r>
              <a:rPr lang="nb-NO" sz="3600" b="1" strike="noStrike" spc="-1">
                <a:solidFill>
                  <a:srgbClr val="E54F46"/>
                </a:solidFill>
                <a:latin typeface="Arial"/>
                <a:ea typeface="DejaVu Sans"/>
              </a:rPr>
              <a:t>Mathematical model</a:t>
            </a:r>
            <a:endParaRPr lang="nb-NO" sz="3600" b="0" strike="noStrike" spc="-1">
              <a:latin typeface="Arial"/>
            </a:endParaRPr>
          </a:p>
        </p:txBody>
      </p:sp>
      <p:sp>
        <p:nvSpPr>
          <p:cNvPr id="350" name="CustomShape 2"/>
          <p:cNvSpPr/>
          <p:nvPr/>
        </p:nvSpPr>
        <p:spPr>
          <a:xfrm>
            <a:off x="467640" y="6300000"/>
            <a:ext cx="934200" cy="21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1" name="CustomShape 3"/>
          <p:cNvSpPr/>
          <p:nvPr/>
        </p:nvSpPr>
        <p:spPr>
          <a:xfrm>
            <a:off x="1404000" y="486000"/>
            <a:ext cx="6298200" cy="53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nb-NO" sz="1200" b="0" strike="noStrike" cap="all" spc="86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lang="nb-NO" sz="1200" b="0" strike="noStrike" spc="-1">
              <a:latin typeface="Arial"/>
            </a:endParaRPr>
          </a:p>
        </p:txBody>
      </p:sp>
      <p:sp>
        <p:nvSpPr>
          <p:cNvPr id="352" name="CustomShape 4"/>
          <p:cNvSpPr/>
          <p:nvPr/>
        </p:nvSpPr>
        <p:spPr>
          <a:xfrm>
            <a:off x="1702440" y="6300000"/>
            <a:ext cx="707400" cy="21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nb-NO" sz="1200" b="0" strike="noStrike" cap="all" spc="-1">
                <a:solidFill>
                  <a:srgbClr val="A6A6A6"/>
                </a:solidFill>
                <a:latin typeface="Times New Roman"/>
                <a:ea typeface="DejaVu Sans"/>
              </a:rPr>
              <a:t>Side </a:t>
            </a:r>
            <a:endParaRPr lang="nb-NO" sz="1200" b="0" strike="noStrike" spc="-1">
              <a:latin typeface="Arial"/>
            </a:endParaRPr>
          </a:p>
        </p:txBody>
      </p:sp>
      <p:sp>
        <p:nvSpPr>
          <p:cNvPr id="353" name="CustomShape 5"/>
          <p:cNvSpPr/>
          <p:nvPr/>
        </p:nvSpPr>
        <p:spPr>
          <a:xfrm>
            <a:off x="1022760" y="1883880"/>
            <a:ext cx="7363800" cy="388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Final variable constraints:</a:t>
            </a:r>
            <a:endParaRPr lang="nb-NO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nb-NO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nb-NO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nb-NO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nb-NO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nb-NO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nb-NO" sz="2600" b="0" strike="noStrike" spc="-1">
              <a:latin typeface="Arial"/>
            </a:endParaRPr>
          </a:p>
        </p:txBody>
      </p:sp>
      <p:pic>
        <p:nvPicPr>
          <p:cNvPr id="354" name="Bilde 6"/>
          <p:cNvPicPr/>
          <p:nvPr/>
        </p:nvPicPr>
        <p:blipFill>
          <a:blip r:embed="rId2"/>
          <a:stretch/>
        </p:blipFill>
        <p:spPr>
          <a:xfrm>
            <a:off x="1212480" y="2617200"/>
            <a:ext cx="6984720" cy="2731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1022760" y="1014840"/>
            <a:ext cx="7363800" cy="65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ts val="4320"/>
              </a:lnSpc>
            </a:pPr>
            <a:r>
              <a:rPr lang="nb-NO" sz="3600" b="1" strike="noStrike" spc="-1">
                <a:solidFill>
                  <a:srgbClr val="E54F46"/>
                </a:solidFill>
                <a:latin typeface="Arial"/>
                <a:ea typeface="DejaVu Sans"/>
              </a:rPr>
              <a:t>Agenda</a:t>
            </a:r>
            <a:endParaRPr lang="nb-NO" sz="3600" b="0" strike="noStrike" spc="-1"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1022760" y="1883880"/>
            <a:ext cx="7363800" cy="388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Automobile Manufacturing Industry</a:t>
            </a:r>
            <a:endParaRPr lang="nb-NO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Pickup and Delivery problems</a:t>
            </a:r>
            <a:endParaRPr lang="nb-NO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The Inbound Manufacturer</a:t>
            </a:r>
            <a:endParaRPr lang="nb-NO" sz="2600" b="0" strike="noStrike" spc="-1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Suppliers and Manufacturers</a:t>
            </a:r>
            <a:endParaRPr lang="nb-NO" sz="2600" b="0" strike="noStrike" spc="-1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Carrier Vehicle Fleet</a:t>
            </a:r>
            <a:endParaRPr lang="nb-NO" sz="2600" b="0" strike="noStrike" spc="-1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Multiple Time Windows</a:t>
            </a:r>
            <a:endParaRPr lang="nb-NO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1417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The Solution: A VCPDPMTW Model</a:t>
            </a:r>
            <a:endParaRPr lang="nb-NO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Mathematical Model</a:t>
            </a:r>
            <a:endParaRPr lang="nb-NO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1" strike="noStrike" spc="-1">
                <a:solidFill>
                  <a:srgbClr val="404040"/>
                </a:solidFill>
                <a:latin typeface="Arial"/>
                <a:ea typeface="DejaVu Sans"/>
              </a:rPr>
              <a:t>References</a:t>
            </a:r>
            <a:endParaRPr lang="nb-NO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nb-NO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nb-NO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nb-NO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nb-NO" sz="2600" b="0" strike="noStrike" spc="-1">
              <a:latin typeface="Arial"/>
            </a:endParaRPr>
          </a:p>
        </p:txBody>
      </p:sp>
      <p:sp>
        <p:nvSpPr>
          <p:cNvPr id="357" name="CustomShape 3"/>
          <p:cNvSpPr/>
          <p:nvPr/>
        </p:nvSpPr>
        <p:spPr>
          <a:xfrm>
            <a:off x="467640" y="6300000"/>
            <a:ext cx="934200" cy="21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8" name="CustomShape 4"/>
          <p:cNvSpPr/>
          <p:nvPr/>
        </p:nvSpPr>
        <p:spPr>
          <a:xfrm>
            <a:off x="1404000" y="486000"/>
            <a:ext cx="6298200" cy="53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nb-NO" sz="1200" b="0" strike="noStrike" cap="all" spc="86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lang="nb-NO" sz="1200" b="0" strike="noStrike" spc="-1">
              <a:latin typeface="Arial"/>
            </a:endParaRPr>
          </a:p>
        </p:txBody>
      </p:sp>
      <p:sp>
        <p:nvSpPr>
          <p:cNvPr id="359" name="CustomShape 5"/>
          <p:cNvSpPr/>
          <p:nvPr/>
        </p:nvSpPr>
        <p:spPr>
          <a:xfrm>
            <a:off x="1702440" y="6300000"/>
            <a:ext cx="707400" cy="21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nb-NO" sz="1200" b="0" strike="noStrike" cap="all" spc="-1">
                <a:solidFill>
                  <a:srgbClr val="A6A6A6"/>
                </a:solidFill>
                <a:latin typeface="Times New Roman"/>
                <a:ea typeface="DejaVu Sans"/>
              </a:rPr>
              <a:t>Side </a:t>
            </a:r>
            <a:endParaRPr lang="nb-NO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CustomShape 1"/>
          <p:cNvSpPr/>
          <p:nvPr/>
        </p:nvSpPr>
        <p:spPr>
          <a:xfrm>
            <a:off x="1022760" y="1014840"/>
            <a:ext cx="7363800" cy="65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ts val="4320"/>
              </a:lnSpc>
            </a:pPr>
            <a:r>
              <a:rPr lang="nb-NO" sz="3600" b="1" strike="noStrike" spc="-1">
                <a:solidFill>
                  <a:srgbClr val="E54F46"/>
                </a:solidFill>
                <a:latin typeface="Arial"/>
                <a:ea typeface="DejaVu Sans"/>
              </a:rPr>
              <a:t>References</a:t>
            </a:r>
            <a:endParaRPr lang="nb-NO" sz="3600" b="0" strike="noStrike" spc="-1">
              <a:latin typeface="Arial"/>
            </a:endParaRPr>
          </a:p>
        </p:txBody>
      </p:sp>
      <p:sp>
        <p:nvSpPr>
          <p:cNvPr id="361" name="CustomShape 2"/>
          <p:cNvSpPr/>
          <p:nvPr/>
        </p:nvSpPr>
        <p:spPr>
          <a:xfrm>
            <a:off x="1022760" y="1883880"/>
            <a:ext cx="7363800" cy="388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2" name="CustomShape 3"/>
          <p:cNvSpPr/>
          <p:nvPr/>
        </p:nvSpPr>
        <p:spPr>
          <a:xfrm>
            <a:off x="467640" y="6300000"/>
            <a:ext cx="934200" cy="21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3" name="CustomShape 4"/>
          <p:cNvSpPr/>
          <p:nvPr/>
        </p:nvSpPr>
        <p:spPr>
          <a:xfrm>
            <a:off x="1404000" y="486000"/>
            <a:ext cx="6298200" cy="53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nb-NO" sz="1200" b="0" strike="noStrike" cap="all" spc="86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lang="nb-NO" sz="1200" b="0" strike="noStrike" spc="-1">
              <a:latin typeface="Arial"/>
            </a:endParaRPr>
          </a:p>
        </p:txBody>
      </p:sp>
      <p:sp>
        <p:nvSpPr>
          <p:cNvPr id="364" name="CustomShape 5"/>
          <p:cNvSpPr/>
          <p:nvPr/>
        </p:nvSpPr>
        <p:spPr>
          <a:xfrm>
            <a:off x="1702440" y="6300000"/>
            <a:ext cx="707400" cy="21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nb-NO" sz="1200" b="0" strike="noStrike" cap="all" spc="-1">
                <a:solidFill>
                  <a:srgbClr val="A6A6A6"/>
                </a:solidFill>
                <a:latin typeface="Times New Roman"/>
                <a:ea typeface="DejaVu Sans"/>
              </a:rPr>
              <a:t>Side </a:t>
            </a:r>
            <a:endParaRPr lang="nb-NO" sz="1200" b="0" strike="noStrike" spc="-1">
              <a:latin typeface="Arial"/>
            </a:endParaRPr>
          </a:p>
        </p:txBody>
      </p:sp>
      <p:pic>
        <p:nvPicPr>
          <p:cNvPr id="365" name="Grafik 364"/>
          <p:cNvPicPr/>
          <p:nvPr/>
        </p:nvPicPr>
        <p:blipFill>
          <a:blip r:embed="rId2"/>
          <a:stretch/>
        </p:blipFill>
        <p:spPr>
          <a:xfrm>
            <a:off x="1005840" y="1737360"/>
            <a:ext cx="4587120" cy="4234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ustomShape 1"/>
          <p:cNvSpPr/>
          <p:nvPr/>
        </p:nvSpPr>
        <p:spPr>
          <a:xfrm>
            <a:off x="1022760" y="1014840"/>
            <a:ext cx="7363800" cy="65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ts val="4320"/>
              </a:lnSpc>
            </a:pPr>
            <a:r>
              <a:rPr lang="nb-NO" sz="3600" b="1" strike="noStrike" spc="-1">
                <a:solidFill>
                  <a:srgbClr val="E54F46"/>
                </a:solidFill>
                <a:latin typeface="Arial"/>
                <a:ea typeface="DejaVu Sans"/>
              </a:rPr>
              <a:t>References</a:t>
            </a:r>
            <a:endParaRPr lang="nb-NO" sz="3600" b="0" strike="noStrike" spc="-1">
              <a:latin typeface="Arial"/>
            </a:endParaRPr>
          </a:p>
        </p:txBody>
      </p:sp>
      <p:sp>
        <p:nvSpPr>
          <p:cNvPr id="367" name="CustomShape 2"/>
          <p:cNvSpPr/>
          <p:nvPr/>
        </p:nvSpPr>
        <p:spPr>
          <a:xfrm>
            <a:off x="1022760" y="1883880"/>
            <a:ext cx="7363800" cy="388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8" name="CustomShape 3"/>
          <p:cNvSpPr/>
          <p:nvPr/>
        </p:nvSpPr>
        <p:spPr>
          <a:xfrm>
            <a:off x="467640" y="6300000"/>
            <a:ext cx="934200" cy="21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9" name="CustomShape 4"/>
          <p:cNvSpPr/>
          <p:nvPr/>
        </p:nvSpPr>
        <p:spPr>
          <a:xfrm>
            <a:off x="1404000" y="486000"/>
            <a:ext cx="6298200" cy="53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nb-NO" sz="1200" b="0" strike="noStrike" cap="all" spc="86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lang="nb-NO" sz="1200" b="0" strike="noStrike" spc="-1">
              <a:latin typeface="Arial"/>
            </a:endParaRPr>
          </a:p>
        </p:txBody>
      </p:sp>
      <p:sp>
        <p:nvSpPr>
          <p:cNvPr id="370" name="CustomShape 5"/>
          <p:cNvSpPr/>
          <p:nvPr/>
        </p:nvSpPr>
        <p:spPr>
          <a:xfrm>
            <a:off x="1702440" y="6300000"/>
            <a:ext cx="707400" cy="21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nb-NO" sz="1200" b="0" strike="noStrike" cap="all" spc="-1">
                <a:solidFill>
                  <a:srgbClr val="A6A6A6"/>
                </a:solidFill>
                <a:latin typeface="Times New Roman"/>
                <a:ea typeface="DejaVu Sans"/>
              </a:rPr>
              <a:t>Side </a:t>
            </a:r>
            <a:endParaRPr lang="nb-NO" sz="1200" b="0" strike="noStrike" spc="-1">
              <a:latin typeface="Arial"/>
            </a:endParaRPr>
          </a:p>
        </p:txBody>
      </p:sp>
      <p:pic>
        <p:nvPicPr>
          <p:cNvPr id="371" name="Grafik 370"/>
          <p:cNvPicPr/>
          <p:nvPr/>
        </p:nvPicPr>
        <p:blipFill>
          <a:blip r:embed="rId2"/>
          <a:stretch/>
        </p:blipFill>
        <p:spPr>
          <a:xfrm>
            <a:off x="945360" y="1683720"/>
            <a:ext cx="5363280" cy="461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1022760" y="1014840"/>
            <a:ext cx="7363800" cy="65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ts val="4320"/>
              </a:lnSpc>
            </a:pPr>
            <a:r>
              <a:rPr lang="nb-NO" sz="3600" b="1" strike="noStrike" spc="-1">
                <a:solidFill>
                  <a:srgbClr val="E54F46"/>
                </a:solidFill>
                <a:latin typeface="Arial"/>
                <a:ea typeface="DejaVu Sans"/>
              </a:rPr>
              <a:t>References</a:t>
            </a:r>
            <a:endParaRPr lang="nb-NO" sz="3600" b="0" strike="noStrike" spc="-1">
              <a:latin typeface="Arial"/>
            </a:endParaRPr>
          </a:p>
        </p:txBody>
      </p:sp>
      <p:sp>
        <p:nvSpPr>
          <p:cNvPr id="373" name="CustomShape 2"/>
          <p:cNvSpPr/>
          <p:nvPr/>
        </p:nvSpPr>
        <p:spPr>
          <a:xfrm>
            <a:off x="1022760" y="1883880"/>
            <a:ext cx="7363800" cy="388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4" name="CustomShape 3"/>
          <p:cNvSpPr/>
          <p:nvPr/>
        </p:nvSpPr>
        <p:spPr>
          <a:xfrm>
            <a:off x="467640" y="6300000"/>
            <a:ext cx="934200" cy="21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5" name="CustomShape 4"/>
          <p:cNvSpPr/>
          <p:nvPr/>
        </p:nvSpPr>
        <p:spPr>
          <a:xfrm>
            <a:off x="1404000" y="486000"/>
            <a:ext cx="6298200" cy="53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nb-NO" sz="1200" b="0" strike="noStrike" cap="all" spc="86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lang="nb-NO" sz="1200" b="0" strike="noStrike" spc="-1">
              <a:latin typeface="Arial"/>
            </a:endParaRPr>
          </a:p>
        </p:txBody>
      </p:sp>
      <p:sp>
        <p:nvSpPr>
          <p:cNvPr id="376" name="CustomShape 5"/>
          <p:cNvSpPr/>
          <p:nvPr/>
        </p:nvSpPr>
        <p:spPr>
          <a:xfrm>
            <a:off x="1702440" y="6300000"/>
            <a:ext cx="707400" cy="21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nb-NO" sz="1200" b="0" strike="noStrike" cap="all" spc="-1">
                <a:solidFill>
                  <a:srgbClr val="A6A6A6"/>
                </a:solidFill>
                <a:latin typeface="Times New Roman"/>
                <a:ea typeface="DejaVu Sans"/>
              </a:rPr>
              <a:t>Side </a:t>
            </a:r>
            <a:endParaRPr lang="nb-NO" sz="1200" b="0" strike="noStrike" spc="-1">
              <a:latin typeface="Arial"/>
            </a:endParaRPr>
          </a:p>
        </p:txBody>
      </p:sp>
      <p:pic>
        <p:nvPicPr>
          <p:cNvPr id="377" name="Grafik 376"/>
          <p:cNvPicPr/>
          <p:nvPr/>
        </p:nvPicPr>
        <p:blipFill>
          <a:blip r:embed="rId2"/>
          <a:stretch/>
        </p:blipFill>
        <p:spPr>
          <a:xfrm>
            <a:off x="1005840" y="1737360"/>
            <a:ext cx="5020200" cy="2607120"/>
          </a:xfrm>
          <a:prstGeom prst="rect">
            <a:avLst/>
          </a:prstGeom>
          <a:ln>
            <a:noFill/>
          </a:ln>
        </p:spPr>
      </p:pic>
      <p:pic>
        <p:nvPicPr>
          <p:cNvPr id="378" name="Grafik 377"/>
          <p:cNvPicPr/>
          <p:nvPr/>
        </p:nvPicPr>
        <p:blipFill>
          <a:blip r:embed="rId3"/>
          <a:stretch/>
        </p:blipFill>
        <p:spPr>
          <a:xfrm>
            <a:off x="1005840" y="4297680"/>
            <a:ext cx="5028480" cy="1797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stomShape 1"/>
          <p:cNvSpPr/>
          <p:nvPr/>
        </p:nvSpPr>
        <p:spPr>
          <a:xfrm>
            <a:off x="2030040" y="4797000"/>
            <a:ext cx="5082120" cy="29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nb-NO" sz="1600" b="0" strike="noStrike" cap="all" spc="86">
                <a:solidFill>
                  <a:srgbClr val="808080"/>
                </a:solidFill>
                <a:latin typeface="Times New Roman"/>
                <a:ea typeface="DejaVu Sans"/>
              </a:rPr>
              <a:t>Universitetet i Bergen</a:t>
            </a:r>
            <a:endParaRPr lang="nb-NO" sz="1600" b="0" strike="noStrike" spc="-1">
              <a:latin typeface="Arial"/>
            </a:endParaRPr>
          </a:p>
        </p:txBody>
      </p:sp>
      <p:pic>
        <p:nvPicPr>
          <p:cNvPr id="380" name="Bilde 4"/>
          <p:cNvPicPr/>
          <p:nvPr/>
        </p:nvPicPr>
        <p:blipFill>
          <a:blip r:embed="rId2"/>
          <a:stretch/>
        </p:blipFill>
        <p:spPr>
          <a:xfrm>
            <a:off x="7930080" y="5949360"/>
            <a:ext cx="678960" cy="574200"/>
          </a:xfrm>
          <a:prstGeom prst="rect">
            <a:avLst/>
          </a:prstGeom>
          <a:ln>
            <a:noFill/>
          </a:ln>
        </p:spPr>
      </p:pic>
      <p:sp>
        <p:nvSpPr>
          <p:cNvPr id="381" name="CustomShape 2"/>
          <p:cNvSpPr/>
          <p:nvPr/>
        </p:nvSpPr>
        <p:spPr>
          <a:xfrm>
            <a:off x="3474720" y="993600"/>
            <a:ext cx="2091960" cy="65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ts val="4320"/>
              </a:lnSpc>
            </a:pPr>
            <a:r>
              <a:rPr lang="nb-NO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Questions?</a:t>
            </a:r>
            <a:endParaRPr lang="nb-NO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022760" y="1014840"/>
            <a:ext cx="7363800" cy="65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ts val="4320"/>
              </a:lnSpc>
            </a:pPr>
            <a:r>
              <a:rPr lang="nb-NO" sz="3600" b="1" strike="noStrike" spc="-1">
                <a:solidFill>
                  <a:srgbClr val="E54F46"/>
                </a:solidFill>
                <a:latin typeface="Arial"/>
                <a:ea typeface="DejaVu Sans"/>
              </a:rPr>
              <a:t>Automobile Manufacturing Industry</a:t>
            </a:r>
            <a:endParaRPr lang="nb-NO" sz="3600" b="0" strike="noStrike" spc="-1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1022760" y="1883880"/>
            <a:ext cx="7363800" cy="388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One of the most significant industries in Europe</a:t>
            </a:r>
            <a:endParaRPr lang="nb-NO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Highly competitive global market</a:t>
            </a:r>
            <a:endParaRPr lang="nb-NO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Increasing cost pressure</a:t>
            </a:r>
            <a:endParaRPr lang="nb-NO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High flexibility in processes and structures</a:t>
            </a:r>
            <a:endParaRPr lang="nb-NO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Supply chain concept and active management of outbound and inbound flow essential</a:t>
            </a:r>
            <a:endParaRPr lang="nb-NO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Highly complex models with many variables</a:t>
            </a:r>
            <a:endParaRPr lang="nb-NO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Optimization and pickup and delivery models key tools</a:t>
            </a:r>
            <a:endParaRPr lang="nb-NO" sz="2600" b="0" strike="noStrike" spc="-1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467640" y="6300000"/>
            <a:ext cx="934200" cy="21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4"/>
          <p:cNvSpPr/>
          <p:nvPr/>
        </p:nvSpPr>
        <p:spPr>
          <a:xfrm>
            <a:off x="1404000" y="486000"/>
            <a:ext cx="6298200" cy="53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nb-NO" sz="1200" b="0" strike="noStrike" cap="all" spc="86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lang="nb-NO" sz="1200" b="0" strike="noStrike" spc="-1"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1702440" y="6300000"/>
            <a:ext cx="707400" cy="21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nb-NO" sz="1200" b="0" strike="noStrike" cap="all" spc="-1">
                <a:solidFill>
                  <a:srgbClr val="A6A6A6"/>
                </a:solidFill>
                <a:latin typeface="Times New Roman"/>
                <a:ea typeface="DejaVu Sans"/>
              </a:rPr>
              <a:t>Side </a:t>
            </a:r>
            <a:endParaRPr lang="nb-NO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022760" y="1014840"/>
            <a:ext cx="7363800" cy="65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ts val="4320"/>
              </a:lnSpc>
            </a:pPr>
            <a:r>
              <a:rPr lang="nb-NO" sz="3600" b="1" strike="noStrike" spc="-1">
                <a:solidFill>
                  <a:srgbClr val="E54F46"/>
                </a:solidFill>
                <a:latin typeface="Arial"/>
                <a:ea typeface="DejaVu Sans"/>
              </a:rPr>
              <a:t>Agenda</a:t>
            </a:r>
            <a:endParaRPr lang="nb-NO" sz="3600" b="0" strike="noStrike" spc="-1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1022760" y="1883880"/>
            <a:ext cx="7363800" cy="388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1" strike="noStrike" spc="-1">
                <a:solidFill>
                  <a:srgbClr val="404040"/>
                </a:solidFill>
                <a:latin typeface="Arial"/>
                <a:ea typeface="DejaVu Sans"/>
              </a:rPr>
              <a:t>Automobile Manufacturing Industry</a:t>
            </a:r>
            <a:endParaRPr lang="nb-NO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Pickup and Delivery problems</a:t>
            </a:r>
            <a:endParaRPr lang="nb-NO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The Inbound Manufacturer</a:t>
            </a:r>
            <a:endParaRPr lang="nb-NO" sz="2600" b="0" strike="noStrike" spc="-1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Suppliers and Manufacturers</a:t>
            </a:r>
            <a:endParaRPr lang="nb-NO" sz="2600" b="0" strike="noStrike" spc="-1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Carrier Vehicle Fleet</a:t>
            </a:r>
            <a:endParaRPr lang="nb-NO" sz="2600" b="0" strike="noStrike" spc="-1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Multiple Time Windows</a:t>
            </a:r>
            <a:endParaRPr lang="nb-NO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1417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The Solution: A VCPDPMTW Model</a:t>
            </a:r>
            <a:endParaRPr lang="nb-NO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Mathematical Model</a:t>
            </a:r>
            <a:endParaRPr lang="nb-NO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References</a:t>
            </a:r>
            <a:endParaRPr lang="nb-NO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nb-NO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nb-NO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nb-NO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nb-NO" sz="2600" b="0" strike="noStrike" spc="-1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467640" y="6300000"/>
            <a:ext cx="934200" cy="21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4"/>
          <p:cNvSpPr/>
          <p:nvPr/>
        </p:nvSpPr>
        <p:spPr>
          <a:xfrm>
            <a:off x="1404000" y="486000"/>
            <a:ext cx="6298200" cy="53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nb-NO" sz="1200" b="0" strike="noStrike" cap="all" spc="86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lang="nb-NO" sz="1200" b="0" strike="noStrike" spc="-1">
              <a:latin typeface="Arial"/>
            </a:endParaRPr>
          </a:p>
        </p:txBody>
      </p:sp>
      <p:sp>
        <p:nvSpPr>
          <p:cNvPr id="140" name="CustomShape 5"/>
          <p:cNvSpPr/>
          <p:nvPr/>
        </p:nvSpPr>
        <p:spPr>
          <a:xfrm>
            <a:off x="1702440" y="6300000"/>
            <a:ext cx="707400" cy="21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nb-NO" sz="1200" b="0" strike="noStrike" cap="all" spc="-1">
                <a:solidFill>
                  <a:srgbClr val="A6A6A6"/>
                </a:solidFill>
                <a:latin typeface="Times New Roman"/>
                <a:ea typeface="DejaVu Sans"/>
              </a:rPr>
              <a:t>Side </a:t>
            </a:r>
            <a:endParaRPr lang="nb-NO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1022760" y="1014840"/>
            <a:ext cx="7363800" cy="65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ts val="4320"/>
              </a:lnSpc>
            </a:pPr>
            <a:r>
              <a:rPr lang="nb-NO" sz="3600" b="1" strike="noStrike" spc="-1">
                <a:solidFill>
                  <a:srgbClr val="E54F46"/>
                </a:solidFill>
                <a:latin typeface="Arial"/>
                <a:ea typeface="DejaVu Sans"/>
              </a:rPr>
              <a:t>Agenda</a:t>
            </a:r>
            <a:endParaRPr lang="nb-NO" sz="3600" b="0" strike="noStrike" spc="-1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1022760" y="1883880"/>
            <a:ext cx="7363800" cy="388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Automobile Manufacturing Industry</a:t>
            </a:r>
            <a:endParaRPr lang="nb-NO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1" strike="noStrike" spc="-1">
                <a:solidFill>
                  <a:srgbClr val="404040"/>
                </a:solidFill>
                <a:latin typeface="Arial"/>
                <a:ea typeface="DejaVu Sans"/>
              </a:rPr>
              <a:t>Pickup and Delivery problems</a:t>
            </a:r>
            <a:endParaRPr lang="nb-NO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The Inbound Manufacturer</a:t>
            </a:r>
            <a:endParaRPr lang="nb-NO" sz="2600" b="0" strike="noStrike" spc="-1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Suppliers and Manufacturers</a:t>
            </a:r>
            <a:endParaRPr lang="nb-NO" sz="2600" b="0" strike="noStrike" spc="-1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Carrier Vehicle Fleet</a:t>
            </a:r>
            <a:endParaRPr lang="nb-NO" sz="2600" b="0" strike="noStrike" spc="-1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Multiple Time Windows</a:t>
            </a:r>
            <a:endParaRPr lang="nb-NO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1417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The Solution: A VCPDPMTW Model</a:t>
            </a:r>
            <a:endParaRPr lang="nb-NO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Mathematical Model</a:t>
            </a:r>
            <a:endParaRPr lang="nb-NO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References</a:t>
            </a:r>
            <a:endParaRPr lang="nb-NO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nb-NO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nb-NO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nb-NO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nb-NO" sz="2600" b="0" strike="noStrike" spc="-1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467640" y="6300000"/>
            <a:ext cx="934200" cy="21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4"/>
          <p:cNvSpPr/>
          <p:nvPr/>
        </p:nvSpPr>
        <p:spPr>
          <a:xfrm>
            <a:off x="1404000" y="486000"/>
            <a:ext cx="6298200" cy="53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nb-NO" sz="1200" b="0" strike="noStrike" cap="all" spc="86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lang="nb-NO" sz="1200" b="0" strike="noStrike" spc="-1">
              <a:latin typeface="Arial"/>
            </a:endParaRPr>
          </a:p>
        </p:txBody>
      </p:sp>
      <p:sp>
        <p:nvSpPr>
          <p:cNvPr id="145" name="CustomShape 5"/>
          <p:cNvSpPr/>
          <p:nvPr/>
        </p:nvSpPr>
        <p:spPr>
          <a:xfrm>
            <a:off x="1702440" y="6300000"/>
            <a:ext cx="707400" cy="21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nb-NO" sz="1200" b="0" strike="noStrike" cap="all" spc="-1">
                <a:solidFill>
                  <a:srgbClr val="A6A6A6"/>
                </a:solidFill>
                <a:latin typeface="Times New Roman"/>
                <a:ea typeface="DejaVu Sans"/>
              </a:rPr>
              <a:t>Side </a:t>
            </a:r>
            <a:endParaRPr lang="nb-NO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1022760" y="1014840"/>
            <a:ext cx="7363800" cy="65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ts val="4320"/>
              </a:lnSpc>
            </a:pPr>
            <a:r>
              <a:rPr lang="nb-NO" sz="3600" b="1" strike="noStrike" spc="-1">
                <a:solidFill>
                  <a:srgbClr val="E54F46"/>
                </a:solidFill>
                <a:latin typeface="Arial"/>
                <a:ea typeface="DejaVu Sans"/>
              </a:rPr>
              <a:t>Pickup and delivery problems</a:t>
            </a:r>
            <a:endParaRPr lang="nb-NO" sz="3600" b="0" strike="noStrike" spc="-1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1022760" y="1883880"/>
            <a:ext cx="7363800" cy="388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1500" b="0" strike="noStrike" spc="-1">
                <a:solidFill>
                  <a:srgbClr val="404040"/>
                </a:solidFill>
                <a:latin typeface="Arial"/>
                <a:ea typeface="DejaVu Sans"/>
              </a:rPr>
              <a:t>Well researched problem with a long history.</a:t>
            </a:r>
            <a:endParaRPr lang="nb-NO" sz="15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1500" b="0" strike="noStrike" spc="-1">
                <a:solidFill>
                  <a:srgbClr val="404040"/>
                </a:solidFill>
                <a:latin typeface="Arial"/>
                <a:ea typeface="DejaVu Sans"/>
              </a:rPr>
              <a:t>Solomon (1987) described an algorithm to the general pickup and delivery problem.</a:t>
            </a:r>
            <a:endParaRPr lang="nb-NO" sz="15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1500" b="0" strike="noStrike" spc="-1">
                <a:solidFill>
                  <a:srgbClr val="404040"/>
                </a:solidFill>
                <a:latin typeface="Arial"/>
                <a:ea typeface="DejaVu Sans"/>
              </a:rPr>
              <a:t>Vehicle Routing with Stochastic demands Dror et al. (1989)</a:t>
            </a:r>
            <a:endParaRPr lang="nb-NO" sz="15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1500" b="0" strike="noStrike" spc="-1">
                <a:solidFill>
                  <a:srgbClr val="404040"/>
                </a:solidFill>
                <a:latin typeface="Arial"/>
                <a:ea typeface="DejaVu Sans"/>
              </a:rPr>
              <a:t>Multi-vehicle PDPTW, Desrosiers et al. (1995)</a:t>
            </a:r>
            <a:endParaRPr lang="nb-NO" sz="15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1500" b="0" strike="noStrike" spc="-1">
                <a:solidFill>
                  <a:srgbClr val="404040"/>
                </a:solidFill>
                <a:latin typeface="Arial"/>
                <a:ea typeface="DejaVu Sans"/>
              </a:rPr>
              <a:t>NP-hard problems -&gt; heuristics, Savelsberg and Sol (1995), and Lu et al. (2004) </a:t>
            </a:r>
            <a:endParaRPr lang="nb-NO" sz="15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1500" b="0" strike="noStrike" spc="-1">
                <a:solidFill>
                  <a:srgbClr val="404040"/>
                </a:solidFill>
                <a:latin typeface="Arial"/>
                <a:ea typeface="DejaVu Sans"/>
              </a:rPr>
              <a:t>Parragh et al. (2006) - comprehensive survey on pickup and delivery problems and classified PDP in sub-categories.</a:t>
            </a:r>
            <a:endParaRPr lang="nb-NO" sz="15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1500" b="0" strike="noStrike" spc="-1">
                <a:solidFill>
                  <a:srgbClr val="404040"/>
                </a:solidFill>
                <a:latin typeface="Arial"/>
                <a:ea typeface="DejaVu Sans"/>
              </a:rPr>
              <a:t>Maritime versions of the Problem: Hybrid Cargo generating and routing heuristic in Christiansen et al. (2002), Speed optimization to reduce fuel emissions Christiansen et al. (2004), Hemmati et al. (2014), Hemmati et al. (2016)</a:t>
            </a:r>
            <a:endParaRPr lang="nb-NO" sz="15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1500" b="0" strike="noStrike" spc="-1">
                <a:solidFill>
                  <a:srgbClr val="404040"/>
                </a:solidFill>
                <a:latin typeface="Arial"/>
                <a:ea typeface="DejaVu Sans"/>
              </a:rPr>
              <a:t>Zhou (2013) proposed a model to reduce the inbound transportation costs for a food processing company.</a:t>
            </a:r>
            <a:endParaRPr lang="nb-NO" sz="15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1500" b="0" strike="noStrike" spc="-1">
                <a:solidFill>
                  <a:srgbClr val="404040"/>
                </a:solidFill>
                <a:latin typeface="Arial"/>
                <a:ea typeface="DejaVu Sans"/>
              </a:rPr>
              <a:t>PDP with multiple time windows was proposed by, Favaretto et al. (2007) and Ferreira et al. (2018)</a:t>
            </a:r>
            <a:endParaRPr lang="nb-NO" sz="1500" b="0" strike="noStrike" spc="-1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467640" y="6300000"/>
            <a:ext cx="934200" cy="21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4"/>
          <p:cNvSpPr/>
          <p:nvPr/>
        </p:nvSpPr>
        <p:spPr>
          <a:xfrm>
            <a:off x="1404000" y="486000"/>
            <a:ext cx="6298200" cy="53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nb-NO" sz="1200" b="0" strike="noStrike" cap="all" spc="86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lang="nb-NO" sz="1200" b="0" strike="noStrike" spc="-1">
              <a:latin typeface="Arial"/>
            </a:endParaRPr>
          </a:p>
        </p:txBody>
      </p:sp>
      <p:sp>
        <p:nvSpPr>
          <p:cNvPr id="150" name="CustomShape 5"/>
          <p:cNvSpPr/>
          <p:nvPr/>
        </p:nvSpPr>
        <p:spPr>
          <a:xfrm>
            <a:off x="1702440" y="6300000"/>
            <a:ext cx="707400" cy="21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nb-NO" sz="1200" b="0" strike="noStrike" cap="all" spc="-1">
                <a:solidFill>
                  <a:srgbClr val="A6A6A6"/>
                </a:solidFill>
                <a:latin typeface="Times New Roman"/>
                <a:ea typeface="DejaVu Sans"/>
              </a:rPr>
              <a:t>Side </a:t>
            </a:r>
            <a:endParaRPr lang="nb-NO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1022760" y="1014840"/>
            <a:ext cx="7363800" cy="65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ts val="4320"/>
              </a:lnSpc>
            </a:pPr>
            <a:r>
              <a:rPr lang="nb-NO" sz="3600" b="1" strike="noStrike" spc="-1">
                <a:solidFill>
                  <a:srgbClr val="E54F46"/>
                </a:solidFill>
                <a:latin typeface="Arial"/>
                <a:ea typeface="DejaVu Sans"/>
              </a:rPr>
              <a:t>Agenda</a:t>
            </a:r>
            <a:endParaRPr lang="nb-NO" sz="3600" b="0" strike="noStrike" spc="-1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22760" y="1883880"/>
            <a:ext cx="7363800" cy="388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Automobile Manufacturing Industry</a:t>
            </a:r>
            <a:endParaRPr lang="nb-NO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1" strike="noStrike" spc="-1">
                <a:solidFill>
                  <a:srgbClr val="404040"/>
                </a:solidFill>
                <a:latin typeface="Arial"/>
                <a:ea typeface="DejaVu Sans"/>
              </a:rPr>
              <a:t>Pickup and Delivery problems</a:t>
            </a:r>
            <a:endParaRPr lang="nb-NO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The Inbound Manufacturer</a:t>
            </a:r>
            <a:endParaRPr lang="nb-NO" sz="2600" b="0" strike="noStrike" spc="-1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Suppliers and Manufacturers</a:t>
            </a:r>
            <a:endParaRPr lang="nb-NO" sz="2600" b="0" strike="noStrike" spc="-1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Carrier Vehicle Fleet</a:t>
            </a:r>
            <a:endParaRPr lang="nb-NO" sz="2600" b="0" strike="noStrike" spc="-1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Multiple Time Windows</a:t>
            </a:r>
            <a:endParaRPr lang="nb-NO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1417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The Solution: A VCPDPMTW Model</a:t>
            </a:r>
            <a:endParaRPr lang="nb-NO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Mathematical Model</a:t>
            </a:r>
            <a:endParaRPr lang="nb-NO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References</a:t>
            </a:r>
            <a:endParaRPr lang="nb-NO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nb-NO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nb-NO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nb-NO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nb-NO" sz="2600" b="0" strike="noStrike" spc="-1"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467640" y="6300000"/>
            <a:ext cx="934200" cy="21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CustomShape 4"/>
          <p:cNvSpPr/>
          <p:nvPr/>
        </p:nvSpPr>
        <p:spPr>
          <a:xfrm>
            <a:off x="1404000" y="486000"/>
            <a:ext cx="6298200" cy="53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nb-NO" sz="1200" b="0" strike="noStrike" cap="all" spc="86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lang="nb-NO" sz="1200" b="0" strike="noStrike" spc="-1">
              <a:latin typeface="Arial"/>
            </a:endParaRPr>
          </a:p>
        </p:txBody>
      </p:sp>
      <p:sp>
        <p:nvSpPr>
          <p:cNvPr id="155" name="CustomShape 5"/>
          <p:cNvSpPr/>
          <p:nvPr/>
        </p:nvSpPr>
        <p:spPr>
          <a:xfrm>
            <a:off x="1702440" y="6300000"/>
            <a:ext cx="707400" cy="21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nb-NO" sz="1200" b="0" strike="noStrike" cap="all" spc="-1">
                <a:solidFill>
                  <a:srgbClr val="A6A6A6"/>
                </a:solidFill>
                <a:latin typeface="Times New Roman"/>
                <a:ea typeface="DejaVu Sans"/>
              </a:rPr>
              <a:t>Side </a:t>
            </a:r>
            <a:endParaRPr lang="nb-NO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1022760" y="1014840"/>
            <a:ext cx="7363800" cy="65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ts val="4320"/>
              </a:lnSpc>
            </a:pPr>
            <a:r>
              <a:rPr lang="nb-NO" sz="3600" b="1" strike="noStrike" spc="-1">
                <a:solidFill>
                  <a:srgbClr val="E54F46"/>
                </a:solidFill>
                <a:latin typeface="Arial"/>
                <a:ea typeface="DejaVu Sans"/>
              </a:rPr>
              <a:t>Agenda</a:t>
            </a:r>
            <a:endParaRPr lang="nb-NO" sz="3600" b="0" strike="noStrike" spc="-1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1022760" y="1883880"/>
            <a:ext cx="7363800" cy="388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Automobile Manufacturing Industry</a:t>
            </a:r>
            <a:endParaRPr lang="nb-NO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Pickup and Delivery problems</a:t>
            </a:r>
            <a:endParaRPr lang="nb-NO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1" strike="noStrike" spc="-1">
                <a:solidFill>
                  <a:srgbClr val="404040"/>
                </a:solidFill>
                <a:latin typeface="Arial"/>
                <a:ea typeface="DejaVu Sans"/>
              </a:rPr>
              <a:t>The Inbound Manufacturer</a:t>
            </a:r>
            <a:endParaRPr lang="nb-NO" sz="2600" b="0" strike="noStrike" spc="-1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Suppliers and Manufacturers</a:t>
            </a:r>
            <a:endParaRPr lang="nb-NO" sz="2600" b="0" strike="noStrike" spc="-1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Carrier Vehicle Fleet</a:t>
            </a:r>
            <a:endParaRPr lang="nb-NO" sz="2600" b="0" strike="noStrike" spc="-1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Multiple Time Windows</a:t>
            </a:r>
            <a:endParaRPr lang="nb-NO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1417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The Solution: A VCPDPMTW Model</a:t>
            </a:r>
            <a:endParaRPr lang="nb-NO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Mathematical Model</a:t>
            </a:r>
            <a:endParaRPr lang="nb-NO" sz="2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lang="nb-NO" sz="2600" b="0" strike="noStrike" spc="-1">
                <a:solidFill>
                  <a:srgbClr val="404040"/>
                </a:solidFill>
                <a:latin typeface="Arial"/>
                <a:ea typeface="DejaVu Sans"/>
              </a:rPr>
              <a:t>References</a:t>
            </a:r>
            <a:endParaRPr lang="nb-NO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nb-NO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nb-NO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nb-NO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nb-NO" sz="2600" b="0" strike="noStrike" spc="-1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467640" y="6300000"/>
            <a:ext cx="934200" cy="21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4"/>
          <p:cNvSpPr/>
          <p:nvPr/>
        </p:nvSpPr>
        <p:spPr>
          <a:xfrm>
            <a:off x="1404000" y="486000"/>
            <a:ext cx="6298200" cy="53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nb-NO" sz="1200" b="0" strike="noStrike" cap="all" spc="86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lang="nb-NO" sz="1200" b="0" strike="noStrike" spc="-1">
              <a:latin typeface="Arial"/>
            </a:endParaRPr>
          </a:p>
        </p:txBody>
      </p:sp>
      <p:sp>
        <p:nvSpPr>
          <p:cNvPr id="160" name="CustomShape 5"/>
          <p:cNvSpPr/>
          <p:nvPr/>
        </p:nvSpPr>
        <p:spPr>
          <a:xfrm>
            <a:off x="1702440" y="6300000"/>
            <a:ext cx="707400" cy="21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nb-NO" sz="1200" b="0" strike="noStrike" cap="all" spc="-1">
                <a:solidFill>
                  <a:srgbClr val="A6A6A6"/>
                </a:solidFill>
                <a:latin typeface="Times New Roman"/>
                <a:ea typeface="DejaVu Sans"/>
              </a:rPr>
              <a:t>Side </a:t>
            </a:r>
            <a:endParaRPr lang="nb-NO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16657"/>
      </a:dk2>
      <a:lt2>
        <a:srgbClr val="F5F5F5"/>
      </a:lt2>
      <a:accent1>
        <a:srgbClr val="DB3F3D"/>
      </a:accent1>
      <a:accent2>
        <a:srgbClr val="4EA0B7"/>
      </a:accent2>
      <a:accent3>
        <a:srgbClr val="789A5B"/>
      </a:accent3>
      <a:accent4>
        <a:srgbClr val="CDAB3F"/>
      </a:accent4>
      <a:accent5>
        <a:srgbClr val="705686"/>
      </a:accent5>
      <a:accent6>
        <a:srgbClr val="847268"/>
      </a:accent6>
      <a:hlink>
        <a:srgbClr val="4EA0B7"/>
      </a:hlink>
      <a:folHlink>
        <a:srgbClr val="004C7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16657"/>
      </a:dk2>
      <a:lt2>
        <a:srgbClr val="F5F5F5"/>
      </a:lt2>
      <a:accent1>
        <a:srgbClr val="DB3F3D"/>
      </a:accent1>
      <a:accent2>
        <a:srgbClr val="4EA0B7"/>
      </a:accent2>
      <a:accent3>
        <a:srgbClr val="789A5B"/>
      </a:accent3>
      <a:accent4>
        <a:srgbClr val="CDAB3F"/>
      </a:accent4>
      <a:accent5>
        <a:srgbClr val="705686"/>
      </a:accent5>
      <a:accent6>
        <a:srgbClr val="847268"/>
      </a:accent6>
      <a:hlink>
        <a:srgbClr val="4EA0B7"/>
      </a:hlink>
      <a:folHlink>
        <a:srgbClr val="004C7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16657"/>
      </a:dk2>
      <a:lt2>
        <a:srgbClr val="F5F5F5"/>
      </a:lt2>
      <a:accent1>
        <a:srgbClr val="DB3F3D"/>
      </a:accent1>
      <a:accent2>
        <a:srgbClr val="4EA0B7"/>
      </a:accent2>
      <a:accent3>
        <a:srgbClr val="789A5B"/>
      </a:accent3>
      <a:accent4>
        <a:srgbClr val="CDAB3F"/>
      </a:accent4>
      <a:accent5>
        <a:srgbClr val="705686"/>
      </a:accent5>
      <a:accent6>
        <a:srgbClr val="847268"/>
      </a:accent6>
      <a:hlink>
        <a:srgbClr val="4EA0B7"/>
      </a:hlink>
      <a:folHlink>
        <a:srgbClr val="004C7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UiB_norsk_rød-gen.potx</Template>
  <TotalTime>0</TotalTime>
  <Words>1144</Words>
  <Application>Microsoft Office PowerPoint</Application>
  <PresentationFormat>Bildschirmpräsentation (4:3)</PresentationFormat>
  <Paragraphs>381</Paragraphs>
  <Slides>37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37</vt:i4>
      </vt:variant>
    </vt:vector>
  </HeadingPairs>
  <TitlesOfParts>
    <vt:vector size="46" baseType="lpstr">
      <vt:lpstr>Arial</vt:lpstr>
      <vt:lpstr>DejaVu Sans</vt:lpstr>
      <vt:lpstr>Segoe UI Light</vt:lpstr>
      <vt:lpstr>Symbol</vt:lpstr>
      <vt:lpstr>Times New Roman</vt:lpstr>
      <vt:lpstr>Wingdings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UiB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subject/>
  <dc:creator>Helge Grønhaug</dc:creator>
  <dc:description/>
  <cp:lastModifiedBy>Preben Bucher-Johannessen</cp:lastModifiedBy>
  <cp:revision>405</cp:revision>
  <dcterms:created xsi:type="dcterms:W3CDTF">2015-10-30T09:38:42Z</dcterms:created>
  <dcterms:modified xsi:type="dcterms:W3CDTF">2019-01-22T09:22:50Z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UiB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Skjermfremvisning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20</vt:i4>
  </property>
</Properties>
</file>