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</p:sldMasterIdLst>
  <p:notesMasterIdLst>
    <p:notesMasterId r:id="rId25"/>
  </p:notesMasterIdLst>
  <p:handoutMasterIdLst>
    <p:handoutMasterId r:id="rId26"/>
  </p:handoutMasterIdLst>
  <p:sldIdLst>
    <p:sldId id="256" r:id="rId2"/>
    <p:sldId id="306" r:id="rId3"/>
    <p:sldId id="284" r:id="rId4"/>
    <p:sldId id="257" r:id="rId5"/>
    <p:sldId id="299" r:id="rId6"/>
    <p:sldId id="285" r:id="rId7"/>
    <p:sldId id="258" r:id="rId8"/>
    <p:sldId id="259" r:id="rId9"/>
    <p:sldId id="292" r:id="rId10"/>
    <p:sldId id="264" r:id="rId11"/>
    <p:sldId id="287" r:id="rId12"/>
    <p:sldId id="262" r:id="rId13"/>
    <p:sldId id="288" r:id="rId14"/>
    <p:sldId id="300" r:id="rId15"/>
    <p:sldId id="302" r:id="rId16"/>
    <p:sldId id="289" r:id="rId17"/>
    <p:sldId id="290" r:id="rId18"/>
    <p:sldId id="291" r:id="rId19"/>
    <p:sldId id="271" r:id="rId20"/>
    <p:sldId id="278" r:id="rId21"/>
    <p:sldId id="303" r:id="rId22"/>
    <p:sldId id="304" r:id="rId23"/>
    <p:sldId id="305" r:id="rId2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33"/>
    <a:srgbClr val="008000"/>
    <a:srgbClr val="CC3399"/>
    <a:srgbClr val="FF9933"/>
    <a:srgbClr val="FF9966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55" autoAdjust="0"/>
    <p:restoredTop sz="94613" autoAdjust="0"/>
  </p:normalViewPr>
  <p:slideViewPr>
    <p:cSldViewPr>
      <p:cViewPr varScale="1">
        <p:scale>
          <a:sx n="109" d="100"/>
          <a:sy n="109" d="100"/>
        </p:scale>
        <p:origin x="-2216" y="-112"/>
      </p:cViewPr>
      <p:guideLst>
        <p:guide orient="horz" pos="2496"/>
        <p:guide pos="19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handoutMaster" Target="handoutMasters/handout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4" Type="http://schemas.openxmlformats.org/officeDocument/2006/relationships/image" Target="../media/image8.emf"/><Relationship Id="rId1" Type="http://schemas.openxmlformats.org/officeDocument/2006/relationships/image" Target="../media/image5.emf"/><Relationship Id="rId2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4" Type="http://schemas.openxmlformats.org/officeDocument/2006/relationships/image" Target="../media/image22.wmf"/><Relationship Id="rId5" Type="http://schemas.openxmlformats.org/officeDocument/2006/relationships/image" Target="../media/image23.wmf"/><Relationship Id="rId1" Type="http://schemas.openxmlformats.org/officeDocument/2006/relationships/image" Target="../media/image19.wmf"/><Relationship Id="rId2" Type="http://schemas.openxmlformats.org/officeDocument/2006/relationships/image" Target="../media/image2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FA1666-A150-F247-A68E-0A5219890BC6}" type="datetimeFigureOut">
              <a:rPr lang="en-US" smtClean="0"/>
              <a:t>9/17/12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2E0750-EE2B-0E45-A011-2008425EC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53632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40E8FAF-0EB9-4F3C-9D18-30F5214B3A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4420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gi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flipH="1">
            <a:off x="0" y="0"/>
            <a:ext cx="9144000" cy="6858000"/>
          </a:xfrm>
          <a:prstGeom prst="rect">
            <a:avLst/>
          </a:prstGeom>
          <a:blipFill>
            <a:blip r:embed="rId2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 rot="16200000">
            <a:off x="-2536825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/>
          <a:lstStyle>
            <a:lvl1pPr algn="r">
              <a:defRPr sz="4200" b="1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Date Placeholder 30"/>
          <p:cNvSpPr>
            <a:spLocks noGrp="1"/>
          </p:cNvSpPr>
          <p:nvPr>
            <p:ph type="dt" sz="half" idx="10"/>
          </p:nvPr>
        </p:nvSpPr>
        <p:spPr>
          <a:xfrm>
            <a:off x="5033639" y="6557963"/>
            <a:ext cx="2840361" cy="227012"/>
          </a:xfrm>
        </p:spPr>
        <p:txBody>
          <a:bodyPr/>
          <a:lstStyle>
            <a:lvl1pPr>
              <a:defRPr lang="en-US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9/20/12</a:t>
            </a:r>
            <a:endParaRPr/>
          </a:p>
        </p:txBody>
      </p:sp>
      <p:pic>
        <p:nvPicPr>
          <p:cNvPr id="7" name="Picture 6" descr="FNAL_logo_sm.gif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03767" cy="926942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135" y="134244"/>
            <a:ext cx="8262937" cy="441325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777" y="752368"/>
            <a:ext cx="8251825" cy="5553075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9/20/12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Eric Prebys, HB2012</a:t>
            </a:r>
            <a:endParaRPr lang="en-US">
              <a:latin typeface="+mn-lt"/>
            </a:endParaRPr>
          </a:p>
        </p:txBody>
      </p:sp>
      <p:sp>
        <p:nvSpPr>
          <p:cNvPr id="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09CFA1-B09C-442F-85C3-919131D33D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3388" y="6557963"/>
            <a:ext cx="2001837" cy="227012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9/20/12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375"/>
            <a:ext cx="3657600" cy="228600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Eric Prebys, HB2012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750" y="6553200"/>
            <a:ext cx="587375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fld id="{05B137E2-35D0-4667-9362-8260FF57AB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257" y="124288"/>
            <a:ext cx="8262937" cy="441325"/>
          </a:xfrm>
        </p:spPr>
        <p:txBody>
          <a:bodyPr/>
          <a:lstStyle>
            <a:lvl1pPr>
              <a:defRPr cap="none" baseline="0">
                <a:latin typeface="+mj-lt"/>
              </a:defRPr>
            </a:lvl1pPr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26"/>
          <p:cNvSpPr>
            <a:spLocks noGrp="1"/>
          </p:cNvSpPr>
          <p:nvPr>
            <p:ph type="dt" sz="half" idx="10"/>
          </p:nvPr>
        </p:nvSpPr>
        <p:spPr>
          <a:xfrm>
            <a:off x="5741582" y="6569076"/>
            <a:ext cx="2516372" cy="16133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9/20/12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199" y="6557963"/>
            <a:ext cx="3859619" cy="172446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 smtClean="0"/>
              <a:t>Eric Prebys, HB2012</a:t>
            </a:r>
            <a:endParaRPr lang="en-US">
              <a:latin typeface="+mn-lt"/>
            </a:endParaRPr>
          </a:p>
        </p:txBody>
      </p:sp>
      <p:sp>
        <p:nvSpPr>
          <p:cNvPr id="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A26155-0DCC-45D2-90B6-32F65F3F6C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657065"/>
            <a:ext cx="6255488" cy="1362075"/>
          </a:xfrm>
        </p:spPr>
        <p:txBody>
          <a:bodyPr anchor="t"/>
          <a:lstStyle>
            <a:lvl1pPr algn="r">
              <a:buNone/>
              <a:defRPr sz="4200" b="1" cap="all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5029" y="3145972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400" y="6556375"/>
            <a:ext cx="2001838" cy="227013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9/20/12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138" y="6556375"/>
            <a:ext cx="2895600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Eric Prebys, HB2012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4175" y="6554788"/>
            <a:ext cx="587375" cy="228600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3C22C54-04B8-4329-8E4F-B3EC0867C1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408" y="224393"/>
            <a:ext cx="8371114" cy="507274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661" y="862297"/>
            <a:ext cx="4060371" cy="514644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7530" y="853420"/>
            <a:ext cx="4172275" cy="517910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9/20/12</a:t>
            </a:r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Eric Prebys, HB2012</a:t>
            </a:r>
            <a:endParaRPr lang="en-US">
              <a:latin typeface="+mn-lt"/>
            </a:endParaRPr>
          </a:p>
        </p:txBody>
      </p:sp>
      <p:sp>
        <p:nvSpPr>
          <p:cNvPr id="7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914655-DFE5-45AD-AEB7-B6324F535D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507274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8829"/>
            <a:ext cx="3520440" cy="48578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979714"/>
            <a:ext cx="3520440" cy="484692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9/20/12</a:t>
            </a:r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Eric Prebys, HB2012</a:t>
            </a:r>
            <a:endParaRPr lang="en-US">
              <a:latin typeface="+mn-lt"/>
            </a:endParaRPr>
          </a:p>
        </p:txBody>
      </p:sp>
      <p:sp>
        <p:nvSpPr>
          <p:cNvPr id="9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013A5A-BD10-4E42-8EDD-42C4A14A64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587" y="115854"/>
            <a:ext cx="8490857" cy="463731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6"/>
          <p:cNvSpPr>
            <a:spLocks noGrp="1"/>
          </p:cNvSpPr>
          <p:nvPr>
            <p:ph type="dt" sz="half" idx="10"/>
          </p:nvPr>
        </p:nvSpPr>
        <p:spPr>
          <a:xfrm>
            <a:off x="5264458" y="6569076"/>
            <a:ext cx="2993496" cy="2270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9/20/12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Eric Prebys, HB2012</a:t>
            </a:r>
            <a:endParaRPr lang="en-US">
              <a:latin typeface="+mn-lt"/>
            </a:endParaRPr>
          </a:p>
        </p:txBody>
      </p:sp>
      <p:sp>
        <p:nvSpPr>
          <p:cNvPr id="5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B536C3-BB10-4165-8E74-99838CB517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9/20/12</a:t>
            </a:r>
            <a:endParaRPr lang="en-US" dirty="0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Eric Prebys, HB2012</a:t>
            </a:r>
            <a:endParaRPr lang="en-US">
              <a:latin typeface="+mn-lt"/>
            </a:endParaRPr>
          </a:p>
        </p:txBody>
      </p:sp>
      <p:sp>
        <p:nvSpPr>
          <p:cNvPr id="4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871096-0617-41A5-9758-D801656409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lIns="45720" tIns="0" rIns="0" bIns="0" spcCol="0" rtlCol="0" fromWordArt="0" forceAA="0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9/20/12</a:t>
            </a:r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Eric Prebys, HB2012</a:t>
            </a:r>
            <a:endParaRPr lang="en-US">
              <a:latin typeface="+mn-lt"/>
            </a:endParaRPr>
          </a:p>
        </p:txBody>
      </p:sp>
      <p:sp>
        <p:nvSpPr>
          <p:cNvPr id="7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584E87-2809-400F-A130-20751D1ABD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rot="21240000">
            <a:off x="598488" y="1004888"/>
            <a:ext cx="4319587" cy="4311650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 rot="21420000">
            <a:off x="596900" y="998538"/>
            <a:ext cx="4319588" cy="4313237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lIns="82296" tIns="0" rIns="0" bIns="0" spcCol="0" rtlCol="0" fromWordArt="0" forceAA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9/20/12</a:t>
            </a:r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Eric Prebys, HB2012</a:t>
            </a:r>
            <a:endParaRPr lang="en-US">
              <a:latin typeface="+mn-lt"/>
            </a:endParaRP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58A0D8F-9A19-4D03-8318-653C6FCD8B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xmlns:p14="http://schemas.microsoft.com/office/powerpoint/2010/main"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4" Type="http://schemas.openxmlformats.org/officeDocument/2006/relationships/image" Target="../media/image2.gif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-2" y="0"/>
            <a:ext cx="391887" cy="6858000"/>
          </a:xfrm>
          <a:prstGeom prst="rect">
            <a:avLst/>
          </a:prstGeom>
          <a:blipFill>
            <a:blip r:embed="rId13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97135" y="134244"/>
            <a:ext cx="8262937" cy="441325"/>
          </a:xfrm>
          <a:prstGeom prst="rect">
            <a:avLst/>
          </a:prstGeom>
        </p:spPr>
        <p:txBody>
          <a:bodyPr vert="horz" lIns="45720" tIns="0" rIns="45720" bIns="0" anchor="b" anchorCtr="0">
            <a:no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30" name="Text Placeholder 30"/>
          <p:cNvSpPr>
            <a:spLocks noGrp="1"/>
          </p:cNvSpPr>
          <p:nvPr>
            <p:ph type="body" idx="1"/>
          </p:nvPr>
        </p:nvSpPr>
        <p:spPr bwMode="auto">
          <a:xfrm>
            <a:off x="503776" y="690225"/>
            <a:ext cx="8251825" cy="555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5486400" y="6569076"/>
            <a:ext cx="2771553" cy="227012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  <a:latin typeface="Arial" charset="0"/>
              </a:defRPr>
            </a:lvl1pPr>
            <a:extLst/>
          </a:lstStyle>
          <a:p>
            <a:pPr>
              <a:defRPr/>
            </a:pPr>
            <a:r>
              <a:rPr lang="en-US" smtClean="0"/>
              <a:t>9/20/12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63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  <a:latin typeface="Arial" charset="0"/>
              </a:defRPr>
            </a:lvl1pPr>
            <a:extLst/>
          </a:lstStyle>
          <a:p>
            <a:pPr>
              <a:defRPr/>
            </a:pPr>
            <a:r>
              <a:rPr lang="en-US" smtClean="0"/>
              <a:t>Eric Prebys, HB2012</a:t>
            </a:r>
            <a:endParaRPr lang="en-US">
              <a:latin typeface="+mn-lt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8337550" y="6534150"/>
            <a:ext cx="588963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  <a:latin typeface="Arial" charset="0"/>
              </a:defRPr>
            </a:lvl1pPr>
            <a:extLst/>
          </a:lstStyle>
          <a:p>
            <a:pPr>
              <a:defRPr/>
            </a:pPr>
            <a:fld id="{61210FB4-E372-466D-A3EB-21FD966A10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ext Box 11"/>
          <p:cNvSpPr txBox="1">
            <a:spLocks noChangeArrowheads="1"/>
          </p:cNvSpPr>
          <p:nvPr userDrawn="1"/>
        </p:nvSpPr>
        <p:spPr bwMode="auto">
          <a:xfrm>
            <a:off x="381000" y="6553200"/>
            <a:ext cx="1676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pic>
        <p:nvPicPr>
          <p:cNvPr id="10" name="Picture 9" descr="FNAL_logo_sm.gif"/>
          <p:cNvPicPr>
            <a:picLocks noChangeAspect="1"/>
          </p:cNvPicPr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0" y="1"/>
            <a:ext cx="371959" cy="381496"/>
          </a:xfrm>
          <a:prstGeom prst="rect">
            <a:avLst/>
          </a:prstGeom>
        </p:spPr>
      </p:pic>
      <p:pic>
        <p:nvPicPr>
          <p:cNvPr id="11" name="Picture 6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82000" y="76200"/>
            <a:ext cx="730755" cy="419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57" r:id="rId2"/>
    <p:sldLayoutId id="2147483765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6" r:id="rId9"/>
    <p:sldLayoutId id="2147483763" r:id="rId10"/>
    <p:sldLayoutId id="2147483767" r:id="rId11"/>
  </p:sldLayoutIdLst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9pPr>
      <a:extLst/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tx2"/>
        </a:buClr>
        <a:buSzPct val="73000"/>
        <a:buFont typeface="Wingdings 2" pitchFamily="18" charset="2"/>
        <a:buChar char="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20700" indent="-228600" algn="l" rtl="0" eaLnBrk="0" fontAlgn="base" hangingPunct="0">
        <a:spcBef>
          <a:spcPts val="500"/>
        </a:spcBef>
        <a:spcAft>
          <a:spcPct val="0"/>
        </a:spcAft>
        <a:buClr>
          <a:srgbClr val="F9B639"/>
        </a:buClr>
        <a:buSzPct val="80000"/>
        <a:buFont typeface="Wingdings 2" pitchFamily="18" charset="2"/>
        <a:buChar char=""/>
        <a:defRPr sz="2300" kern="1200">
          <a:solidFill>
            <a:srgbClr val="6C6C6C"/>
          </a:solidFill>
          <a:latin typeface="+mn-lt"/>
          <a:ea typeface="+mn-ea"/>
          <a:cs typeface="+mn-cs"/>
        </a:defRPr>
      </a:lvl2pPr>
      <a:lvl3pPr marL="758825" indent="-228600" algn="l" rtl="0" eaLnBrk="0" fontAlgn="base" hangingPunct="0">
        <a:spcBef>
          <a:spcPts val="400"/>
        </a:spcBef>
        <a:spcAft>
          <a:spcPct val="0"/>
        </a:spcAft>
        <a:buClr>
          <a:srgbClr val="F9B639"/>
        </a:buClr>
        <a:buSzPct val="60000"/>
        <a:buFont typeface="Wingdings" pitchFamily="2" charset="2"/>
        <a:buChar char="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4888" indent="-228600" algn="l" rtl="0" eaLnBrk="0" fontAlgn="base" hangingPunct="0">
        <a:spcBef>
          <a:spcPct val="20000"/>
        </a:spcBef>
        <a:spcAft>
          <a:spcPct val="0"/>
        </a:spcAft>
        <a:buClr>
          <a:srgbClr val="F9B639"/>
        </a:buClr>
        <a:buSzPct val="80000"/>
        <a:buFont typeface="Wingdings 2" pitchFamily="18" charset="2"/>
        <a:buChar char=""/>
        <a:defRPr sz="2000" kern="1200">
          <a:solidFill>
            <a:srgbClr val="6C6C6C"/>
          </a:solidFill>
          <a:latin typeface="+mn-lt"/>
          <a:ea typeface="+mn-ea"/>
          <a:cs typeface="+mn-cs"/>
        </a:defRPr>
      </a:lvl4pPr>
      <a:lvl5pPr marL="1279525" indent="-228600" algn="l" rtl="0" eaLnBrk="0" fontAlgn="base" hangingPunct="0">
        <a:spcBef>
          <a:spcPts val="400"/>
        </a:spcBef>
        <a:spcAft>
          <a:spcPct val="0"/>
        </a:spcAft>
        <a:buClr>
          <a:srgbClr val="F9B639"/>
        </a:buClr>
        <a:buSzPct val="70000"/>
        <a:buFont typeface="Wingdings" pitchFamily="2" charset="2"/>
        <a:buChar char="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oleObject" Target="../embeddings/oleObject6.bin"/><Relationship Id="rId5" Type="http://schemas.openxmlformats.org/officeDocument/2006/relationships/image" Target="../media/image16.wmf"/><Relationship Id="rId6" Type="http://schemas.openxmlformats.org/officeDocument/2006/relationships/image" Target="../media/image18.png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11.bin"/><Relationship Id="rId12" Type="http://schemas.openxmlformats.org/officeDocument/2006/relationships/image" Target="../media/image23.wmf"/><Relationship Id="rId13" Type="http://schemas.openxmlformats.org/officeDocument/2006/relationships/image" Target="../media/image24.png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6.xml"/><Relationship Id="rId3" Type="http://schemas.openxmlformats.org/officeDocument/2006/relationships/oleObject" Target="../embeddings/oleObject7.bin"/><Relationship Id="rId4" Type="http://schemas.openxmlformats.org/officeDocument/2006/relationships/image" Target="../media/image19.wmf"/><Relationship Id="rId5" Type="http://schemas.openxmlformats.org/officeDocument/2006/relationships/oleObject" Target="../embeddings/oleObject8.bin"/><Relationship Id="rId6" Type="http://schemas.openxmlformats.org/officeDocument/2006/relationships/image" Target="../media/image20.wmf"/><Relationship Id="rId7" Type="http://schemas.openxmlformats.org/officeDocument/2006/relationships/oleObject" Target="../embeddings/oleObject9.bin"/><Relationship Id="rId8" Type="http://schemas.openxmlformats.org/officeDocument/2006/relationships/image" Target="../media/image21.wmf"/><Relationship Id="rId9" Type="http://schemas.openxmlformats.org/officeDocument/2006/relationships/oleObject" Target="../embeddings/oleObject10.bin"/><Relationship Id="rId10" Type="http://schemas.openxmlformats.org/officeDocument/2006/relationships/image" Target="../media/image22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4" Type="http://schemas.openxmlformats.org/officeDocument/2006/relationships/image" Target="../media/image34.jpe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6.png"/><Relationship Id="rId3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8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8.emf"/><Relationship Id="rId12" Type="http://schemas.openxmlformats.org/officeDocument/2006/relationships/image" Target="../media/image10.png"/><Relationship Id="rId13" Type="http://schemas.openxmlformats.org/officeDocument/2006/relationships/image" Target="../media/image11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1.bin"/><Relationship Id="rId4" Type="http://schemas.openxmlformats.org/officeDocument/2006/relationships/image" Target="../media/image5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6.emf"/><Relationship Id="rId7" Type="http://schemas.openxmlformats.org/officeDocument/2006/relationships/oleObject" Target="../embeddings/oleObject3.bin"/><Relationship Id="rId8" Type="http://schemas.openxmlformats.org/officeDocument/2006/relationships/image" Target="../media/image7.emf"/><Relationship Id="rId9" Type="http://schemas.openxmlformats.org/officeDocument/2006/relationships/image" Target="../media/image9.png"/><Relationship Id="rId10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15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533400"/>
            <a:ext cx="7405468" cy="2868168"/>
          </a:xfrm>
        </p:spPr>
        <p:txBody>
          <a:bodyPr/>
          <a:lstStyle/>
          <a:p>
            <a:r>
              <a:rPr lang="en-US" dirty="0"/>
              <a:t>Proton	</a:t>
            </a:r>
            <a:r>
              <a:rPr lang="en-US" dirty="0" smtClean="0"/>
              <a:t>Beam Inter</a:t>
            </a:r>
            <a:r>
              <a:rPr lang="en-US" dirty="0"/>
              <a:t>-Bunch	Extinction	and Extinction Monitoring for the Mu2e Experiment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Eric </a:t>
            </a:r>
            <a:r>
              <a:rPr lang="en-US" dirty="0" err="1" smtClean="0"/>
              <a:t>Prebys</a:t>
            </a:r>
            <a:r>
              <a:rPr lang="en-US" dirty="0" smtClean="0"/>
              <a:t>, FNAL</a:t>
            </a:r>
          </a:p>
          <a:p>
            <a:r>
              <a:rPr lang="en-US" dirty="0" smtClean="0"/>
              <a:t>HB2012, Beijing, China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4953000"/>
            <a:ext cx="8027249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688424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 </a:t>
            </a:r>
            <a:r>
              <a:rPr lang="en-US" dirty="0" err="1" smtClean="0"/>
              <a:t>Beamline</a:t>
            </a:r>
            <a:r>
              <a:rPr lang="en-US" dirty="0" smtClean="0"/>
              <a:t> Extinction Analysis</a:t>
            </a:r>
            <a:endParaRPr lang="en-US" dirty="0"/>
          </a:p>
        </p:txBody>
      </p:sp>
      <p:pic>
        <p:nvPicPr>
          <p:cNvPr id="4" name="Picture 5" descr="collimator_figur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62400" y="1752600"/>
            <a:ext cx="51054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4419600" y="1976437"/>
            <a:ext cx="312578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 dirty="0">
                <a:latin typeface="+mn-lt"/>
              </a:rPr>
              <a:t>Beam fully extinguished when deflection equals </a:t>
            </a:r>
            <a:r>
              <a:rPr lang="en-US" sz="1600" i="1" dirty="0">
                <a:latin typeface="+mn-lt"/>
              </a:rPr>
              <a:t>twice</a:t>
            </a:r>
            <a:r>
              <a:rPr lang="en-US" sz="1600" dirty="0">
                <a:latin typeface="+mn-lt"/>
              </a:rPr>
              <a:t> full admittance (</a:t>
            </a:r>
            <a:r>
              <a:rPr lang="en-US" sz="1600" i="1" dirty="0">
                <a:latin typeface="+mn-lt"/>
              </a:rPr>
              <a:t>A</a:t>
            </a:r>
            <a:r>
              <a:rPr lang="en-US" sz="1600" dirty="0">
                <a:latin typeface="+mn-lt"/>
              </a:rPr>
              <a:t>) amplitude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4114800" y="1066800"/>
            <a:ext cx="2368550" cy="461665"/>
          </a:xfrm>
          <a:prstGeom prst="rect">
            <a:avLst/>
          </a:prstGeom>
          <a:noFill/>
          <a:ln w="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b="1" dirty="0">
                <a:latin typeface="+mn-lt"/>
              </a:rPr>
              <a:t>At collimator:</a:t>
            </a:r>
          </a:p>
        </p:txBody>
      </p:sp>
      <p:graphicFrame>
        <p:nvGraphicFramePr>
          <p:cNvPr id="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3171208"/>
              </p:ext>
            </p:extLst>
          </p:nvPr>
        </p:nvGraphicFramePr>
        <p:xfrm>
          <a:off x="5781675" y="4343400"/>
          <a:ext cx="2752725" cy="142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" name="Equation" r:id="rId4" imgW="939600" imgH="482400" progId="Equation.3">
                  <p:embed/>
                </p:oleObj>
              </mc:Choice>
              <mc:Fallback>
                <p:oleObj name="Equation" r:id="rId4" imgW="93960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1675" y="4343400"/>
                        <a:ext cx="2752725" cy="142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181600" y="3886200"/>
            <a:ext cx="33528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Angle to extinguish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beam:</a:t>
            </a:r>
            <a:endParaRPr lang="en-US" sz="2000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3400" y="762000"/>
            <a:ext cx="3429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800" dirty="0" smtClean="0">
                <a:latin typeface="+mn-lt"/>
              </a:rPr>
              <a:t>Assumptions: </a:t>
            </a:r>
          </a:p>
          <a:p>
            <a:pPr marL="338138" indent="-161925">
              <a:spcAft>
                <a:spcPts val="1200"/>
              </a:spcAft>
              <a:buFont typeface="Arial" pitchFamily="34" charset="0"/>
              <a:buChar char="•"/>
            </a:pPr>
            <a:r>
              <a:rPr lang="en-US" sz="1800" dirty="0">
                <a:latin typeface="+mn-lt"/>
              </a:rPr>
              <a:t>B</a:t>
            </a:r>
            <a:r>
              <a:rPr lang="en-US" sz="1800" dirty="0" smtClean="0">
                <a:latin typeface="+mn-lt"/>
              </a:rPr>
              <a:t>eam occupies entire admittance</a:t>
            </a:r>
          </a:p>
          <a:p>
            <a:pPr marL="338138" indent="-161925">
              <a:spcAft>
                <a:spcPts val="1200"/>
              </a:spcAft>
              <a:buFont typeface="Arial" pitchFamily="34" charset="0"/>
              <a:buChar char="•"/>
            </a:pPr>
            <a:r>
              <a:rPr lang="en-US" sz="1800" dirty="0" smtClean="0">
                <a:latin typeface="+mn-lt"/>
              </a:rPr>
              <a:t>Beam line admittance is equal to the collimation channel’s admittance</a:t>
            </a:r>
          </a:p>
          <a:p>
            <a:pPr marL="338138" indent="-161925">
              <a:spcAft>
                <a:spcPts val="1200"/>
              </a:spcAft>
              <a:buFont typeface="Arial" pitchFamily="34" charset="0"/>
              <a:buChar char="•"/>
            </a:pPr>
            <a:r>
              <a:rPr lang="en-US" sz="1800" dirty="0">
                <a:latin typeface="+mn-lt"/>
              </a:rPr>
              <a:t>Resonant dipole that deflects out-of-time beam into a collimation </a:t>
            </a:r>
            <a:r>
              <a:rPr lang="en-US" sz="1800" dirty="0" smtClean="0">
                <a:latin typeface="+mn-lt"/>
              </a:rPr>
              <a:t>system</a:t>
            </a:r>
            <a:endParaRPr lang="en-US" sz="1800" dirty="0">
              <a:latin typeface="+mn-lt"/>
            </a:endParaRPr>
          </a:p>
        </p:txBody>
      </p:sp>
      <p:pic>
        <p:nvPicPr>
          <p:cNvPr id="14" name="Picture 5" descr="phase_space_figure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02506" y="4038600"/>
            <a:ext cx="3938587" cy="198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762000" y="4343400"/>
            <a:ext cx="2368550" cy="461665"/>
          </a:xfrm>
          <a:prstGeom prst="rect">
            <a:avLst/>
          </a:prstGeom>
          <a:noFill/>
          <a:ln w="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b="1" dirty="0" smtClean="0">
                <a:latin typeface="+mn-lt"/>
              </a:rPr>
              <a:t>At dipole:</a:t>
            </a:r>
            <a:endParaRPr lang="en-US" sz="2400" b="1" dirty="0">
              <a:latin typeface="+mn-lt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9/20/12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33400" y="6553200"/>
            <a:ext cx="3859619" cy="172446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Eric </a:t>
            </a:r>
            <a:r>
              <a:rPr lang="en-US" dirty="0" err="1" smtClean="0"/>
              <a:t>Prebys</a:t>
            </a:r>
            <a:r>
              <a:rPr lang="en-US" dirty="0" smtClean="0"/>
              <a:t>, HB2012</a:t>
            </a:r>
            <a:endParaRPr lang="en-US" dirty="0">
              <a:latin typeface="+mn-lt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203441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301" y="206477"/>
            <a:ext cx="4422410" cy="463731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Magnet Considerations</a:t>
            </a:r>
            <a:endParaRPr lang="en-US" dirty="0"/>
          </a:p>
        </p:txBody>
      </p:sp>
      <p:sp>
        <p:nvSpPr>
          <p:cNvPr id="2056" name="Date Placeholder 2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rIns="91440" numCol="1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9/20/12</a:t>
            </a:r>
            <a:endParaRPr lang="en-US"/>
          </a:p>
        </p:txBody>
      </p:sp>
      <p:sp>
        <p:nvSpPr>
          <p:cNvPr id="2057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rIns="91440" numCol="1" anchorCtr="0" compatLnSpc="1">
            <a:prstTxWarp prst="textNoShape">
              <a:avLst/>
            </a:prstTxWarp>
          </a:bodyPr>
          <a:lstStyle/>
          <a:p>
            <a:r>
              <a:rPr lang="de-DE" smtClean="0"/>
              <a:t>Eric Prebys, HB2012</a:t>
            </a:r>
            <a:endParaRPr lang="en-US" smtClean="0"/>
          </a:p>
        </p:txBody>
      </p:sp>
      <p:sp>
        <p:nvSpPr>
          <p:cNvPr id="2058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8887B72-0BC5-4055-8982-EFEE6CDBE1D9}" type="slidenum">
              <a:rPr lang="en-US" smtClean="0"/>
              <a:pPr/>
              <a:t>11</a:t>
            </a:fld>
            <a:endParaRPr lang="en-US" smtClean="0"/>
          </a:p>
        </p:txBody>
      </p:sp>
      <p:graphicFrame>
        <p:nvGraphicFramePr>
          <p:cNvPr id="2050" name="Object 3"/>
          <p:cNvGraphicFramePr>
            <a:graphicFrameLocks noChangeAspect="1"/>
          </p:cNvGraphicFramePr>
          <p:nvPr/>
        </p:nvGraphicFramePr>
        <p:xfrm>
          <a:off x="1317625" y="1179513"/>
          <a:ext cx="272415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9" name="Equation" r:id="rId3" imgW="1307880" imgH="482400" progId="Equation.3">
                  <p:embed/>
                </p:oleObj>
              </mc:Choice>
              <mc:Fallback>
                <p:oleObj name="Equation" r:id="rId3" imgW="130788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7625" y="1179513"/>
                        <a:ext cx="2724150" cy="101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3"/>
          <p:cNvGraphicFramePr>
            <a:graphicFrameLocks noChangeAspect="1"/>
          </p:cNvGraphicFramePr>
          <p:nvPr/>
        </p:nvGraphicFramePr>
        <p:xfrm>
          <a:off x="1150938" y="3246438"/>
          <a:ext cx="5337175" cy="1249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0" name="Equation" r:id="rId5" imgW="2082600" imgH="482400" progId="Equation.3">
                  <p:embed/>
                </p:oleObj>
              </mc:Choice>
              <mc:Fallback>
                <p:oleObj name="Equation" r:id="rId5" imgW="208260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0938" y="3246438"/>
                        <a:ext cx="5337175" cy="1249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" name="Object 3"/>
          <p:cNvGraphicFramePr>
            <a:graphicFrameLocks noChangeAspect="1"/>
          </p:cNvGraphicFramePr>
          <p:nvPr/>
        </p:nvGraphicFramePr>
        <p:xfrm>
          <a:off x="2905125" y="2573338"/>
          <a:ext cx="90963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1" name="Equation" r:id="rId7" imgW="482400" imgH="241200" progId="Equation.3">
                  <p:embed/>
                </p:oleObj>
              </mc:Choice>
              <mc:Fallback>
                <p:oleObj name="Equation" r:id="rId7" imgW="4824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5125" y="2573338"/>
                        <a:ext cx="909638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3" name="Object 3"/>
          <p:cNvGraphicFramePr>
            <a:graphicFrameLocks noChangeAspect="1"/>
          </p:cNvGraphicFramePr>
          <p:nvPr/>
        </p:nvGraphicFramePr>
        <p:xfrm>
          <a:off x="3440113" y="4440238"/>
          <a:ext cx="909637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2" name="Equation" r:id="rId9" imgW="419040" imgH="241200" progId="Equation.3">
                  <p:embed/>
                </p:oleObj>
              </mc:Choice>
              <mc:Fallback>
                <p:oleObj name="Equation" r:id="rId9" imgW="41904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0113" y="4440238"/>
                        <a:ext cx="909637" cy="528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4" name="Object 3"/>
          <p:cNvGraphicFramePr>
            <a:graphicFrameLocks noChangeAspect="1"/>
          </p:cNvGraphicFramePr>
          <p:nvPr/>
        </p:nvGraphicFramePr>
        <p:xfrm>
          <a:off x="4586288" y="4427538"/>
          <a:ext cx="81915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3" name="Equation" r:id="rId11" imgW="393480" imgH="190440" progId="Equation.3">
                  <p:embed/>
                </p:oleObj>
              </mc:Choice>
              <mc:Fallback>
                <p:oleObj name="Equation" r:id="rId11" imgW="3934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6288" y="4427538"/>
                        <a:ext cx="819150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42913" y="693738"/>
            <a:ext cx="4129087" cy="460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Bend strength to extinguish:</a:t>
            </a:r>
          </a:p>
        </p:txBody>
      </p:sp>
      <p:pic>
        <p:nvPicPr>
          <p:cNvPr id="2060" name="Picture 7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572000" y="0"/>
            <a:ext cx="4346575" cy="3155950"/>
          </a:xfrm>
          <a:prstGeom prst="rect">
            <a:avLst/>
          </a:prstGeom>
          <a:noFill/>
          <a:ln w="0" algn="ctr">
            <a:noFill/>
            <a:miter lim="800000"/>
            <a:headEnd/>
            <a:tailEnd/>
          </a:ln>
        </p:spPr>
      </p:pic>
      <p:cxnSp>
        <p:nvCxnSpPr>
          <p:cNvPr id="15" name="Straight Arrow Connector 14"/>
          <p:cNvCxnSpPr/>
          <p:nvPr/>
        </p:nvCxnSpPr>
        <p:spPr>
          <a:xfrm rot="16200000" flipH="1">
            <a:off x="3509963" y="3103563"/>
            <a:ext cx="323850" cy="177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5400000" flipH="1" flipV="1">
            <a:off x="4305300" y="4084638"/>
            <a:ext cx="325437" cy="2365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16200000" flipV="1">
            <a:off x="4751387" y="4160838"/>
            <a:ext cx="290513" cy="1476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47675" y="2084388"/>
            <a:ext cx="3922713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Stored Energy: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101725" y="4975225"/>
            <a:ext cx="7526338" cy="13843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2800" dirty="0">
                <a:solidFill>
                  <a:schemeClr val="accent3">
                    <a:lumMod val="75000"/>
                  </a:schemeClr>
                </a:solidFill>
                <a:sym typeface="Symbol"/>
              </a:rPr>
              <a:t>Large </a:t>
            </a:r>
            <a:r>
              <a:rPr lang="en-US" sz="2800" dirty="0" err="1">
                <a:solidFill>
                  <a:schemeClr val="accent3">
                    <a:lumMod val="75000"/>
                  </a:schemeClr>
                </a:solidFill>
                <a:latin typeface="Symbol" pitchFamily="18" charset="2"/>
                <a:sym typeface="Symbol"/>
              </a:rPr>
              <a:t>b</a:t>
            </a:r>
            <a:r>
              <a:rPr lang="en-US" sz="2800" baseline="-25000" dirty="0" err="1">
                <a:solidFill>
                  <a:schemeClr val="accent3">
                    <a:lumMod val="75000"/>
                  </a:schemeClr>
                </a:solidFill>
                <a:sym typeface="Symbol"/>
              </a:rPr>
              <a:t>x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sym typeface="Symbol"/>
              </a:rPr>
              <a:t>, long weak magnets</a:t>
            </a:r>
          </a:p>
          <a:p>
            <a:pPr algn="l">
              <a:defRPr/>
            </a:pPr>
            <a:r>
              <a:rPr lang="en-US" sz="2800" dirty="0">
                <a:solidFill>
                  <a:schemeClr val="accent3">
                    <a:lumMod val="75000"/>
                  </a:schemeClr>
                </a:solidFill>
                <a:sym typeface="Symbol"/>
              </a:rPr>
              <a:t>	- Assume </a:t>
            </a:r>
            <a:r>
              <a:rPr lang="en-US" sz="2800" dirty="0" err="1">
                <a:solidFill>
                  <a:schemeClr val="accent3">
                    <a:lumMod val="75000"/>
                  </a:schemeClr>
                </a:solidFill>
                <a:latin typeface="Symbol" pitchFamily="18" charset="2"/>
                <a:sym typeface="Symbol"/>
              </a:rPr>
              <a:t>b</a:t>
            </a:r>
            <a:r>
              <a:rPr lang="en-US" sz="2800" baseline="-25000" dirty="0" err="1">
                <a:solidFill>
                  <a:schemeClr val="accent3">
                    <a:lumMod val="75000"/>
                  </a:schemeClr>
                </a:solidFill>
                <a:sym typeface="Symbol"/>
              </a:rPr>
              <a:t>x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sym typeface="Symbol"/>
              </a:rPr>
              <a:t>=250m, L=6m</a:t>
            </a:r>
          </a:p>
          <a:p>
            <a:pPr algn="l">
              <a:defRPr/>
            </a:pPr>
            <a:r>
              <a:rPr lang="en-US" sz="2800" dirty="0">
                <a:solidFill>
                  <a:schemeClr val="accent3">
                    <a:lumMod val="75000"/>
                  </a:schemeClr>
                </a:solidFill>
                <a:sym typeface="Symbol"/>
              </a:rPr>
              <a:t>	- Factor of 4 better than </a:t>
            </a:r>
            <a:r>
              <a:rPr lang="en-US" sz="2800" dirty="0" err="1">
                <a:solidFill>
                  <a:schemeClr val="accent3">
                    <a:lumMod val="75000"/>
                  </a:schemeClr>
                </a:solidFill>
                <a:latin typeface="Symbol" pitchFamily="18" charset="2"/>
                <a:sym typeface="Symbol"/>
              </a:rPr>
              <a:t>b</a:t>
            </a:r>
            <a:r>
              <a:rPr lang="en-US" sz="2800" baseline="-25000" dirty="0" err="1">
                <a:solidFill>
                  <a:schemeClr val="accent3">
                    <a:lumMod val="75000"/>
                  </a:schemeClr>
                </a:solidFill>
                <a:sym typeface="Symbol"/>
              </a:rPr>
              <a:t>x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sym typeface="Symbol"/>
              </a:rPr>
              <a:t>=50m, L=2m</a:t>
            </a:r>
            <a:endParaRPr lang="en-US" sz="2800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6358071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0198" t="2535" r="5762" b="22627"/>
          <a:stretch/>
        </p:blipFill>
        <p:spPr bwMode="auto">
          <a:xfrm>
            <a:off x="4354123" y="1367175"/>
            <a:ext cx="4805474" cy="3306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of the Extinction Beam Line</a:t>
            </a:r>
            <a:endParaRPr lang="en-US" dirty="0"/>
          </a:p>
        </p:txBody>
      </p:sp>
      <p:sp>
        <p:nvSpPr>
          <p:cNvPr id="4" name="Content Placeholder 8"/>
          <p:cNvSpPr>
            <a:spLocks noGrp="1"/>
          </p:cNvSpPr>
          <p:nvPr>
            <p:ph idx="1"/>
          </p:nvPr>
        </p:nvSpPr>
        <p:spPr>
          <a:xfrm>
            <a:off x="514500" y="990600"/>
            <a:ext cx="4449224" cy="2814975"/>
          </a:xfrm>
        </p:spPr>
        <p:txBody>
          <a:bodyPr>
            <a:noAutofit/>
          </a:bodyPr>
          <a:lstStyle/>
          <a:p>
            <a:r>
              <a:rPr lang="en-US" sz="2000" dirty="0" smtClean="0"/>
              <a:t>Upstream of extinction dipole</a:t>
            </a:r>
          </a:p>
          <a:p>
            <a:pPr lvl="1"/>
            <a:r>
              <a:rPr lang="en-US" sz="1800" dirty="0" smtClean="0"/>
              <a:t>Collimation to define beam line admittance to 50 </a:t>
            </a:r>
            <a:r>
              <a:rPr lang="en-US" sz="1800" dirty="0" smtClean="0">
                <a:latin typeface="Symbol" pitchFamily="18" charset="2"/>
              </a:rPr>
              <a:t>p</a:t>
            </a:r>
            <a:r>
              <a:rPr lang="en-US" sz="1800" dirty="0" smtClean="0"/>
              <a:t>-mm-</a:t>
            </a:r>
            <a:r>
              <a:rPr lang="en-US" sz="1800" dirty="0" err="1" smtClean="0"/>
              <a:t>mr</a:t>
            </a:r>
            <a:endParaRPr lang="en-US" sz="1800" dirty="0" smtClean="0"/>
          </a:p>
          <a:p>
            <a:r>
              <a:rPr lang="en-US" sz="2000" dirty="0" smtClean="0"/>
              <a:t>AC dipole region</a:t>
            </a:r>
          </a:p>
          <a:p>
            <a:pPr lvl="1"/>
            <a:r>
              <a:rPr lang="en-US" sz="1800" dirty="0" smtClean="0"/>
              <a:t>Bend plane: </a:t>
            </a:r>
            <a:r>
              <a:rPr lang="en-US" sz="1800" dirty="0" smtClean="0">
                <a:latin typeface="Symbol" pitchFamily="18" charset="2"/>
              </a:rPr>
              <a:t>b</a:t>
            </a:r>
            <a:r>
              <a:rPr lang="en-US" sz="1800" dirty="0" smtClean="0"/>
              <a:t>=250m</a:t>
            </a:r>
          </a:p>
          <a:p>
            <a:pPr lvl="1"/>
            <a:r>
              <a:rPr lang="en-US" sz="1800" dirty="0" smtClean="0"/>
              <a:t>Non-bend plane: waist</a:t>
            </a:r>
          </a:p>
          <a:p>
            <a:r>
              <a:rPr lang="en-US" sz="2000" dirty="0" smtClean="0"/>
              <a:t>Extinction collimation</a:t>
            </a:r>
          </a:p>
          <a:p>
            <a:pPr lvl="1"/>
            <a:r>
              <a:rPr lang="en-US" sz="1800" dirty="0" smtClean="0"/>
              <a:t>Minimize transmission of scraping particles</a:t>
            </a:r>
          </a:p>
          <a:p>
            <a:r>
              <a:rPr lang="en-US" sz="2000" dirty="0" smtClean="0"/>
              <a:t>Post-extinction</a:t>
            </a:r>
          </a:p>
          <a:p>
            <a:pPr lvl="1"/>
            <a:r>
              <a:rPr lang="en-US" sz="1800" dirty="0" smtClean="0"/>
              <a:t>High dispersion region for momentum collimation.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9/20/12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Eric Prebys, HB2012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544123" y="2052975"/>
            <a:ext cx="2971800" cy="990600"/>
          </a:xfrm>
          <a:prstGeom prst="round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3528369" y="1824375"/>
            <a:ext cx="2707167" cy="506453"/>
          </a:xfrm>
          <a:custGeom>
            <a:avLst/>
            <a:gdLst>
              <a:gd name="connsiteX0" fmla="*/ 0 w 2707167"/>
              <a:gd name="connsiteY0" fmla="*/ 574599 h 574599"/>
              <a:gd name="connsiteX1" fmla="*/ 359285 w 2707167"/>
              <a:gd name="connsiteY1" fmla="*/ 298858 h 574599"/>
              <a:gd name="connsiteX2" fmla="*/ 1295096 w 2707167"/>
              <a:gd name="connsiteY2" fmla="*/ 39829 h 574599"/>
              <a:gd name="connsiteX3" fmla="*/ 2222551 w 2707167"/>
              <a:gd name="connsiteY3" fmla="*/ 56541 h 574599"/>
              <a:gd name="connsiteX4" fmla="*/ 2707167 w 2707167"/>
              <a:gd name="connsiteY4" fmla="*/ 566243 h 574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07167" h="574599">
                <a:moveTo>
                  <a:pt x="0" y="574599"/>
                </a:moveTo>
                <a:cubicBezTo>
                  <a:pt x="71718" y="481292"/>
                  <a:pt x="143436" y="387986"/>
                  <a:pt x="359285" y="298858"/>
                </a:cubicBezTo>
                <a:cubicBezTo>
                  <a:pt x="575134" y="209730"/>
                  <a:pt x="984552" y="80215"/>
                  <a:pt x="1295096" y="39829"/>
                </a:cubicBezTo>
                <a:cubicBezTo>
                  <a:pt x="1605640" y="-557"/>
                  <a:pt x="1987206" y="-31195"/>
                  <a:pt x="2222551" y="56541"/>
                </a:cubicBezTo>
                <a:cubicBezTo>
                  <a:pt x="2457896" y="144277"/>
                  <a:pt x="2707167" y="566243"/>
                  <a:pt x="2707167" y="566243"/>
                </a:cubicBezTo>
              </a:path>
            </a:pathLst>
          </a:cu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835518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Wave Forms Analyzed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58856" y="1219200"/>
            <a:ext cx="4278312" cy="429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2768" y="1143000"/>
            <a:ext cx="4265612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Freeform 11"/>
          <p:cNvSpPr/>
          <p:nvPr/>
        </p:nvSpPr>
        <p:spPr>
          <a:xfrm>
            <a:off x="2583968" y="2438400"/>
            <a:ext cx="609600" cy="760306"/>
          </a:xfrm>
          <a:custGeom>
            <a:avLst/>
            <a:gdLst>
              <a:gd name="connsiteX0" fmla="*/ 0 w 2692400"/>
              <a:gd name="connsiteY0" fmla="*/ 641773 h 760306"/>
              <a:gd name="connsiteX1" fmla="*/ 436880 w 2692400"/>
              <a:gd name="connsiteY1" fmla="*/ 651933 h 760306"/>
              <a:gd name="connsiteX2" fmla="*/ 528320 w 2692400"/>
              <a:gd name="connsiteY2" fmla="*/ 641773 h 760306"/>
              <a:gd name="connsiteX3" fmla="*/ 1076960 w 2692400"/>
              <a:gd name="connsiteY3" fmla="*/ 1693 h 760306"/>
              <a:gd name="connsiteX4" fmla="*/ 1615440 w 2692400"/>
              <a:gd name="connsiteY4" fmla="*/ 651933 h 760306"/>
              <a:gd name="connsiteX5" fmla="*/ 1676400 w 2692400"/>
              <a:gd name="connsiteY5" fmla="*/ 651933 h 760306"/>
              <a:gd name="connsiteX6" fmla="*/ 2692400 w 2692400"/>
              <a:gd name="connsiteY6" fmla="*/ 641773 h 760306"/>
              <a:gd name="connsiteX7" fmla="*/ 2692400 w 2692400"/>
              <a:gd name="connsiteY7" fmla="*/ 641773 h 760306"/>
              <a:gd name="connsiteX8" fmla="*/ 2692400 w 2692400"/>
              <a:gd name="connsiteY8" fmla="*/ 641773 h 760306"/>
              <a:gd name="connsiteX9" fmla="*/ 2692400 w 2692400"/>
              <a:gd name="connsiteY9" fmla="*/ 641773 h 760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92400" h="760306">
                <a:moveTo>
                  <a:pt x="0" y="641773"/>
                </a:moveTo>
                <a:lnTo>
                  <a:pt x="436880" y="651933"/>
                </a:lnTo>
                <a:cubicBezTo>
                  <a:pt x="524933" y="651933"/>
                  <a:pt x="421640" y="750146"/>
                  <a:pt x="528320" y="641773"/>
                </a:cubicBezTo>
                <a:cubicBezTo>
                  <a:pt x="635000" y="533400"/>
                  <a:pt x="895773" y="0"/>
                  <a:pt x="1076960" y="1693"/>
                </a:cubicBezTo>
                <a:cubicBezTo>
                  <a:pt x="1258147" y="3386"/>
                  <a:pt x="1515533" y="543560"/>
                  <a:pt x="1615440" y="651933"/>
                </a:cubicBezTo>
                <a:cubicBezTo>
                  <a:pt x="1715347" y="760306"/>
                  <a:pt x="1676400" y="651933"/>
                  <a:pt x="1676400" y="651933"/>
                </a:cubicBezTo>
                <a:lnTo>
                  <a:pt x="2692400" y="641773"/>
                </a:lnTo>
                <a:lnTo>
                  <a:pt x="2692400" y="641773"/>
                </a:lnTo>
                <a:lnTo>
                  <a:pt x="2692400" y="641773"/>
                </a:lnTo>
                <a:lnTo>
                  <a:pt x="2692400" y="641773"/>
                </a:lnTo>
              </a:path>
            </a:pathLst>
          </a:custGeom>
          <a:solidFill>
            <a:schemeClr val="accent2">
              <a:alpha val="54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4412768" y="2438400"/>
            <a:ext cx="609600" cy="760306"/>
          </a:xfrm>
          <a:custGeom>
            <a:avLst/>
            <a:gdLst>
              <a:gd name="connsiteX0" fmla="*/ 0 w 2692400"/>
              <a:gd name="connsiteY0" fmla="*/ 641773 h 760306"/>
              <a:gd name="connsiteX1" fmla="*/ 436880 w 2692400"/>
              <a:gd name="connsiteY1" fmla="*/ 651933 h 760306"/>
              <a:gd name="connsiteX2" fmla="*/ 528320 w 2692400"/>
              <a:gd name="connsiteY2" fmla="*/ 641773 h 760306"/>
              <a:gd name="connsiteX3" fmla="*/ 1076960 w 2692400"/>
              <a:gd name="connsiteY3" fmla="*/ 1693 h 760306"/>
              <a:gd name="connsiteX4" fmla="*/ 1615440 w 2692400"/>
              <a:gd name="connsiteY4" fmla="*/ 651933 h 760306"/>
              <a:gd name="connsiteX5" fmla="*/ 1676400 w 2692400"/>
              <a:gd name="connsiteY5" fmla="*/ 651933 h 760306"/>
              <a:gd name="connsiteX6" fmla="*/ 2692400 w 2692400"/>
              <a:gd name="connsiteY6" fmla="*/ 641773 h 760306"/>
              <a:gd name="connsiteX7" fmla="*/ 2692400 w 2692400"/>
              <a:gd name="connsiteY7" fmla="*/ 641773 h 760306"/>
              <a:gd name="connsiteX8" fmla="*/ 2692400 w 2692400"/>
              <a:gd name="connsiteY8" fmla="*/ 641773 h 760306"/>
              <a:gd name="connsiteX9" fmla="*/ 2692400 w 2692400"/>
              <a:gd name="connsiteY9" fmla="*/ 641773 h 760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92400" h="760306">
                <a:moveTo>
                  <a:pt x="0" y="641773"/>
                </a:moveTo>
                <a:lnTo>
                  <a:pt x="436880" y="651933"/>
                </a:lnTo>
                <a:cubicBezTo>
                  <a:pt x="524933" y="651933"/>
                  <a:pt x="421640" y="750146"/>
                  <a:pt x="528320" y="641773"/>
                </a:cubicBezTo>
                <a:cubicBezTo>
                  <a:pt x="635000" y="533400"/>
                  <a:pt x="895773" y="0"/>
                  <a:pt x="1076960" y="1693"/>
                </a:cubicBezTo>
                <a:cubicBezTo>
                  <a:pt x="1258147" y="3386"/>
                  <a:pt x="1515533" y="543560"/>
                  <a:pt x="1615440" y="651933"/>
                </a:cubicBezTo>
                <a:cubicBezTo>
                  <a:pt x="1715347" y="760306"/>
                  <a:pt x="1676400" y="651933"/>
                  <a:pt x="1676400" y="651933"/>
                </a:cubicBezTo>
                <a:lnTo>
                  <a:pt x="2692400" y="641773"/>
                </a:lnTo>
                <a:lnTo>
                  <a:pt x="2692400" y="641773"/>
                </a:lnTo>
                <a:lnTo>
                  <a:pt x="2692400" y="641773"/>
                </a:lnTo>
                <a:lnTo>
                  <a:pt x="2692400" y="641773"/>
                </a:lnTo>
              </a:path>
            </a:pathLst>
          </a:custGeom>
          <a:solidFill>
            <a:schemeClr val="accent2">
              <a:alpha val="54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755168" y="2438400"/>
            <a:ext cx="609600" cy="760306"/>
          </a:xfrm>
          <a:custGeom>
            <a:avLst/>
            <a:gdLst>
              <a:gd name="connsiteX0" fmla="*/ 0 w 2692400"/>
              <a:gd name="connsiteY0" fmla="*/ 641773 h 760306"/>
              <a:gd name="connsiteX1" fmla="*/ 436880 w 2692400"/>
              <a:gd name="connsiteY1" fmla="*/ 651933 h 760306"/>
              <a:gd name="connsiteX2" fmla="*/ 528320 w 2692400"/>
              <a:gd name="connsiteY2" fmla="*/ 641773 h 760306"/>
              <a:gd name="connsiteX3" fmla="*/ 1076960 w 2692400"/>
              <a:gd name="connsiteY3" fmla="*/ 1693 h 760306"/>
              <a:gd name="connsiteX4" fmla="*/ 1615440 w 2692400"/>
              <a:gd name="connsiteY4" fmla="*/ 651933 h 760306"/>
              <a:gd name="connsiteX5" fmla="*/ 1676400 w 2692400"/>
              <a:gd name="connsiteY5" fmla="*/ 651933 h 760306"/>
              <a:gd name="connsiteX6" fmla="*/ 2692400 w 2692400"/>
              <a:gd name="connsiteY6" fmla="*/ 641773 h 760306"/>
              <a:gd name="connsiteX7" fmla="*/ 2692400 w 2692400"/>
              <a:gd name="connsiteY7" fmla="*/ 641773 h 760306"/>
              <a:gd name="connsiteX8" fmla="*/ 2692400 w 2692400"/>
              <a:gd name="connsiteY8" fmla="*/ 641773 h 760306"/>
              <a:gd name="connsiteX9" fmla="*/ 2692400 w 2692400"/>
              <a:gd name="connsiteY9" fmla="*/ 641773 h 760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92400" h="760306">
                <a:moveTo>
                  <a:pt x="0" y="641773"/>
                </a:moveTo>
                <a:lnTo>
                  <a:pt x="436880" y="651933"/>
                </a:lnTo>
                <a:cubicBezTo>
                  <a:pt x="524933" y="651933"/>
                  <a:pt x="421640" y="750146"/>
                  <a:pt x="528320" y="641773"/>
                </a:cubicBezTo>
                <a:cubicBezTo>
                  <a:pt x="635000" y="533400"/>
                  <a:pt x="895773" y="0"/>
                  <a:pt x="1076960" y="1693"/>
                </a:cubicBezTo>
                <a:cubicBezTo>
                  <a:pt x="1258147" y="3386"/>
                  <a:pt x="1515533" y="543560"/>
                  <a:pt x="1615440" y="651933"/>
                </a:cubicBezTo>
                <a:cubicBezTo>
                  <a:pt x="1715347" y="760306"/>
                  <a:pt x="1676400" y="651933"/>
                  <a:pt x="1676400" y="651933"/>
                </a:cubicBezTo>
                <a:lnTo>
                  <a:pt x="2692400" y="641773"/>
                </a:lnTo>
                <a:lnTo>
                  <a:pt x="2692400" y="641773"/>
                </a:lnTo>
                <a:lnTo>
                  <a:pt x="2692400" y="641773"/>
                </a:lnTo>
                <a:lnTo>
                  <a:pt x="2692400" y="641773"/>
                </a:lnTo>
              </a:path>
            </a:pathLst>
          </a:custGeom>
          <a:solidFill>
            <a:schemeClr val="accent2">
              <a:alpha val="54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5950315" y="914400"/>
            <a:ext cx="2501053" cy="990600"/>
          </a:xfrm>
          <a:custGeom>
            <a:avLst/>
            <a:gdLst>
              <a:gd name="connsiteX0" fmla="*/ 0 w 3791373"/>
              <a:gd name="connsiteY0" fmla="*/ 966893 h 1139613"/>
              <a:gd name="connsiteX1" fmla="*/ 599440 w 3791373"/>
              <a:gd name="connsiteY1" fmla="*/ 977053 h 1139613"/>
              <a:gd name="connsiteX2" fmla="*/ 650240 w 3791373"/>
              <a:gd name="connsiteY2" fmla="*/ 977053 h 1139613"/>
              <a:gd name="connsiteX3" fmla="*/ 1899920 w 3791373"/>
              <a:gd name="connsiteY3" fmla="*/ 1693 h 1139613"/>
              <a:gd name="connsiteX4" fmla="*/ 3129280 w 3791373"/>
              <a:gd name="connsiteY4" fmla="*/ 966893 h 1139613"/>
              <a:gd name="connsiteX5" fmla="*/ 3180080 w 3791373"/>
              <a:gd name="connsiteY5" fmla="*/ 956733 h 1139613"/>
              <a:gd name="connsiteX6" fmla="*/ 3789680 w 3791373"/>
              <a:gd name="connsiteY6" fmla="*/ 966893 h 1139613"/>
              <a:gd name="connsiteX7" fmla="*/ 3789680 w 3791373"/>
              <a:gd name="connsiteY7" fmla="*/ 966893 h 1139613"/>
              <a:gd name="connsiteX8" fmla="*/ 3789680 w 3791373"/>
              <a:gd name="connsiteY8" fmla="*/ 966893 h 1139613"/>
              <a:gd name="connsiteX9" fmla="*/ 3789680 w 3791373"/>
              <a:gd name="connsiteY9" fmla="*/ 966893 h 1139613"/>
              <a:gd name="connsiteX10" fmla="*/ 3789680 w 3791373"/>
              <a:gd name="connsiteY10" fmla="*/ 977053 h 1139613"/>
              <a:gd name="connsiteX11" fmla="*/ 3779520 w 3791373"/>
              <a:gd name="connsiteY11" fmla="*/ 977053 h 1139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791373" h="1139613">
                <a:moveTo>
                  <a:pt x="0" y="966893"/>
                </a:moveTo>
                <a:lnTo>
                  <a:pt x="599440" y="977053"/>
                </a:lnTo>
                <a:cubicBezTo>
                  <a:pt x="707813" y="978746"/>
                  <a:pt x="433493" y="1139613"/>
                  <a:pt x="650240" y="977053"/>
                </a:cubicBezTo>
                <a:cubicBezTo>
                  <a:pt x="866987" y="814493"/>
                  <a:pt x="1486747" y="3386"/>
                  <a:pt x="1899920" y="1693"/>
                </a:cubicBezTo>
                <a:cubicBezTo>
                  <a:pt x="2313093" y="0"/>
                  <a:pt x="2915920" y="807720"/>
                  <a:pt x="3129280" y="966893"/>
                </a:cubicBezTo>
                <a:cubicBezTo>
                  <a:pt x="3342640" y="1126066"/>
                  <a:pt x="3070013" y="956733"/>
                  <a:pt x="3180080" y="956733"/>
                </a:cubicBezTo>
                <a:cubicBezTo>
                  <a:pt x="3290147" y="956733"/>
                  <a:pt x="3789680" y="966893"/>
                  <a:pt x="3789680" y="966893"/>
                </a:cubicBezTo>
                <a:lnTo>
                  <a:pt x="3789680" y="966893"/>
                </a:lnTo>
                <a:lnTo>
                  <a:pt x="3789680" y="966893"/>
                </a:lnTo>
                <a:lnTo>
                  <a:pt x="3789680" y="966893"/>
                </a:lnTo>
                <a:cubicBezTo>
                  <a:pt x="3789680" y="968586"/>
                  <a:pt x="3791373" y="975360"/>
                  <a:pt x="3789680" y="977053"/>
                </a:cubicBezTo>
                <a:cubicBezTo>
                  <a:pt x="3787987" y="978746"/>
                  <a:pt x="3783753" y="977899"/>
                  <a:pt x="3779520" y="977053"/>
                </a:cubicBezTo>
              </a:path>
            </a:pathLst>
          </a:custGeom>
          <a:solidFill>
            <a:schemeClr val="accent2">
              <a:alpha val="50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33400" y="5562600"/>
            <a:ext cx="853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Of the options considered:</a:t>
            </a:r>
          </a:p>
          <a:p>
            <a:r>
              <a:rPr lang="en-US" sz="2400" dirty="0" smtClean="0">
                <a:latin typeface="+mn-lt"/>
              </a:rPr>
              <a:t> ½ harmonic – (2/17) * 17/2 harmonic seems most promising</a:t>
            </a:r>
            <a:endParaRPr lang="en-US" sz="2400" dirty="0">
              <a:latin typeface="+mn-lt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6317768" y="1752600"/>
            <a:ext cx="1676400" cy="0"/>
          </a:xfrm>
          <a:prstGeom prst="straightConnector1">
            <a:avLst/>
          </a:prstGeom>
          <a:ln w="3810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241568" y="1371600"/>
            <a:ext cx="1981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+mn-lt"/>
              </a:rPr>
              <a:t>Bunch length</a:t>
            </a:r>
            <a:endParaRPr lang="en-US" sz="1600" dirty="0">
              <a:solidFill>
                <a:schemeClr val="accent2">
                  <a:lumMod val="50000"/>
                </a:schemeClr>
              </a:solidFill>
              <a:latin typeface="+mn-lt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6089168" y="2667000"/>
            <a:ext cx="0" cy="99060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8222768" y="2667000"/>
            <a:ext cx="0" cy="99060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6089168" y="3200400"/>
            <a:ext cx="2133600" cy="0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6089168" y="2667000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8222768" y="2743200"/>
            <a:ext cx="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012968" y="3657600"/>
            <a:ext cx="2438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+mn-lt"/>
              </a:rPr>
              <a:t>Transmission window</a:t>
            </a:r>
            <a:endParaRPr lang="en-US" sz="1600" dirty="0">
              <a:solidFill>
                <a:schemeClr val="accent3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4C5AB-734A-40FE-A18E-DF52F52AAF4A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Eric Prebys, HB2012</a:t>
            </a:r>
            <a:endParaRPr lang="en-US" dirty="0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9/20/12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40065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Wave Form Optimization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1600" dirty="0" smtClean="0"/>
              <a:t>Transmission efficiency was simulated with more realistic bunch shapes</a:t>
            </a:r>
          </a:p>
          <a:p>
            <a:pPr lvl="1"/>
            <a:r>
              <a:rPr lang="en-US" sz="1400" dirty="0" smtClean="0"/>
              <a:t>Harmonic number and amplitude of high frequency component was varied</a:t>
            </a:r>
          </a:p>
          <a:p>
            <a:pPr lvl="1"/>
            <a:endParaRPr lang="en-US" sz="1400" dirty="0"/>
          </a:p>
          <a:p>
            <a:pPr lvl="1"/>
            <a:endParaRPr lang="en-US" sz="1400" dirty="0" smtClean="0"/>
          </a:p>
          <a:p>
            <a:pPr lvl="1"/>
            <a:endParaRPr lang="en-US" sz="1400" dirty="0"/>
          </a:p>
          <a:p>
            <a:pPr lvl="1"/>
            <a:endParaRPr lang="en-US" sz="1400" dirty="0" smtClean="0"/>
          </a:p>
          <a:p>
            <a:pPr lvl="1"/>
            <a:endParaRPr lang="en-US" sz="1400" dirty="0"/>
          </a:p>
          <a:p>
            <a:pPr lvl="1"/>
            <a:endParaRPr lang="en-US" sz="1400" dirty="0" smtClean="0"/>
          </a:p>
          <a:p>
            <a:pPr lvl="1"/>
            <a:endParaRPr lang="en-US" sz="1400" dirty="0"/>
          </a:p>
          <a:p>
            <a:pPr lvl="1"/>
            <a:endParaRPr lang="en-US" sz="1400" dirty="0" smtClean="0"/>
          </a:p>
          <a:p>
            <a:pPr lvl="1"/>
            <a:endParaRPr lang="en-US" sz="1400" dirty="0"/>
          </a:p>
          <a:p>
            <a:pPr lvl="1"/>
            <a:endParaRPr lang="en-US" sz="1400" dirty="0" smtClean="0"/>
          </a:p>
        </p:txBody>
      </p:sp>
      <p:sp>
        <p:nvSpPr>
          <p:cNvPr id="15" name="Content Placeholder 14"/>
          <p:cNvSpPr>
            <a:spLocks noGrp="1"/>
          </p:cNvSpPr>
          <p:nvPr>
            <p:ph sz="half" idx="2"/>
          </p:nvPr>
        </p:nvSpPr>
        <p:spPr>
          <a:xfrm>
            <a:off x="4648200" y="609600"/>
            <a:ext cx="4172275" cy="5179106"/>
          </a:xfrm>
        </p:spPr>
        <p:txBody>
          <a:bodyPr/>
          <a:lstStyle/>
          <a:p>
            <a:r>
              <a:rPr lang="en-US" sz="1600" dirty="0"/>
              <a:t>This study produced in the final parameters for the two harmonic system</a:t>
            </a:r>
          </a:p>
          <a:p>
            <a:endParaRPr lang="en-US" sz="1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9/20/12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Eric Prebys, HB2012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41352" y="1295400"/>
            <a:ext cx="2287191" cy="2286000"/>
          </a:xfrm>
          <a:prstGeom prst="rect">
            <a:avLst/>
          </a:prstGeom>
          <a:noFill/>
        </p:spPr>
      </p:pic>
      <p:pic>
        <p:nvPicPr>
          <p:cNvPr id="10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14400" y="2057400"/>
            <a:ext cx="3581400" cy="3145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1200" y="5562600"/>
            <a:ext cx="5885793" cy="762000"/>
          </a:xfrm>
          <a:prstGeom prst="rect">
            <a:avLst/>
          </a:prstGeom>
          <a:ln w="25400">
            <a:solidFill>
              <a:srgbClr val="FF0000"/>
            </a:solidFill>
          </a:ln>
        </p:spPr>
      </p:pic>
      <p:pic>
        <p:nvPicPr>
          <p:cNvPr id="16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17552" y="3581400"/>
            <a:ext cx="2514600" cy="1828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7555952" y="1676400"/>
            <a:ext cx="144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33CC33"/>
                </a:solidFill>
                <a:latin typeface="+mn-lt"/>
              </a:rPr>
              <a:t>Beam motion in Collimato</a:t>
            </a:r>
            <a:r>
              <a:rPr lang="en-US" sz="1400" dirty="0" smtClean="0">
                <a:solidFill>
                  <a:srgbClr val="008000"/>
                </a:solidFill>
                <a:latin typeface="+mn-lt"/>
              </a:rPr>
              <a:t>r</a:t>
            </a:r>
            <a:endParaRPr lang="en-US" sz="1400" dirty="0">
              <a:solidFill>
                <a:srgbClr val="008000"/>
              </a:solidFill>
              <a:latin typeface="+mn-lt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6946352" y="2057400"/>
            <a:ext cx="609600" cy="152400"/>
          </a:xfrm>
          <a:prstGeom prst="straightConnector1">
            <a:avLst/>
          </a:prstGeom>
          <a:ln w="25400">
            <a:solidFill>
              <a:srgbClr val="33CC33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708352" y="3352800"/>
            <a:ext cx="14478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+mn-lt"/>
              </a:rPr>
              <a:t>Transmission Window</a:t>
            </a:r>
            <a:endParaRPr lang="en-US" sz="1600" dirty="0">
              <a:latin typeface="+mn-lt"/>
            </a:endParaRPr>
          </a:p>
        </p:txBody>
      </p:sp>
      <p:cxnSp>
        <p:nvCxnSpPr>
          <p:cNvPr id="22" name="Straight Arrow Connector 21"/>
          <p:cNvCxnSpPr>
            <a:stCxn id="21" idx="1"/>
          </p:cNvCxnSpPr>
          <p:nvPr/>
        </p:nvCxnSpPr>
        <p:spPr>
          <a:xfrm flipH="1">
            <a:off x="7022552" y="3645188"/>
            <a:ext cx="685800" cy="39341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650952" y="4648200"/>
            <a:ext cx="144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+mn-lt"/>
              </a:rPr>
              <a:t>Bunch</a:t>
            </a:r>
            <a:endParaRPr lang="en-US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10065745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 Dipole Prototype*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533400" y="838200"/>
            <a:ext cx="4343400" cy="5146449"/>
          </a:xfrm>
        </p:spPr>
        <p:txBody>
          <a:bodyPr/>
          <a:lstStyle/>
          <a:p>
            <a:r>
              <a:rPr lang="en-US" sz="2000" dirty="0" smtClean="0"/>
              <a:t>1 .5m prototype has built and tested</a:t>
            </a:r>
          </a:p>
          <a:p>
            <a:pPr lvl="1"/>
            <a:r>
              <a:rPr lang="en-US" sz="1800" dirty="0" smtClean="0"/>
              <a:t>Successfully operated at both frequencies</a:t>
            </a:r>
          </a:p>
          <a:p>
            <a:r>
              <a:rPr lang="en-US" sz="2000" dirty="0" smtClean="0"/>
              <a:t>Plan is to build final system out of identical 1m segments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Eric Prebys, HB2012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C1F1C-F708-3F4B-8ECB-6D467F0718B5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4915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3124199"/>
            <a:ext cx="2971800" cy="3017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15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81600" y="1143000"/>
            <a:ext cx="2683091" cy="2707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8153400" y="2971800"/>
            <a:ext cx="8245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  <a:latin typeface="+mn-lt"/>
              </a:rPr>
              <a:t>Gap</a:t>
            </a:r>
            <a:endParaRPr lang="en-US" sz="1600" dirty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11" name="Straight Arrow Connector 10"/>
          <p:cNvCxnSpPr>
            <a:stCxn id="9" idx="1"/>
          </p:cNvCxnSpPr>
          <p:nvPr/>
        </p:nvCxnSpPr>
        <p:spPr>
          <a:xfrm flipH="1" flipV="1">
            <a:off x="6705600" y="3081529"/>
            <a:ext cx="1447800" cy="5954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7010400" y="1219200"/>
            <a:ext cx="533400" cy="18457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20" idx="1"/>
          </p:cNvCxnSpPr>
          <p:nvPr/>
        </p:nvCxnSpPr>
        <p:spPr>
          <a:xfrm flipH="1">
            <a:off x="7754874" y="2197388"/>
            <a:ext cx="229393" cy="28261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2590800" y="3810000"/>
            <a:ext cx="914400" cy="73541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984267" y="1905000"/>
            <a:ext cx="114436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  <a:latin typeface="+mn-lt"/>
              </a:rPr>
              <a:t>Cooling channel</a:t>
            </a:r>
            <a:endParaRPr lang="en-US" sz="16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543800" y="1066800"/>
            <a:ext cx="1419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  <a:latin typeface="+mn-lt"/>
              </a:rPr>
              <a:t>Conductor</a:t>
            </a:r>
            <a:endParaRPr lang="en-US" sz="16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505200" y="3505200"/>
            <a:ext cx="8245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  <a:latin typeface="+mn-lt"/>
              </a:rPr>
              <a:t>Ferrite</a:t>
            </a:r>
            <a:endParaRPr lang="en-US" sz="16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505200" y="6477000"/>
            <a:ext cx="5013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*Design by Sasha </a:t>
            </a:r>
            <a:r>
              <a:rPr lang="en-US" sz="1200" dirty="0" err="1" smtClean="0"/>
              <a:t>Makarov</a:t>
            </a:r>
            <a:r>
              <a:rPr lang="en-US" sz="1200" dirty="0" smtClean="0"/>
              <a:t> and Vladimir </a:t>
            </a:r>
            <a:r>
              <a:rPr lang="en-US" sz="1200" dirty="0" err="1" smtClean="0"/>
              <a:t>Kashikhin</a:t>
            </a:r>
            <a:endParaRPr lang="en-US" sz="1200" dirty="0"/>
          </a:p>
        </p:txBody>
      </p:sp>
      <p:pic>
        <p:nvPicPr>
          <p:cNvPr id="27" name="Picture 26" descr="IMG_0456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>
          <a:xfrm>
            <a:off x="4648200" y="4038600"/>
            <a:ext cx="3782682" cy="2207253"/>
          </a:xfrm>
          <a:prstGeom prst="rect">
            <a:avLst/>
          </a:prstGeom>
        </p:spPr>
      </p:pic>
      <p:cxnSp>
        <p:nvCxnSpPr>
          <p:cNvPr id="25" name="Straight Arrow Connector 24"/>
          <p:cNvCxnSpPr>
            <a:stCxn id="23" idx="3"/>
          </p:cNvCxnSpPr>
          <p:nvPr/>
        </p:nvCxnSpPr>
        <p:spPr>
          <a:xfrm flipV="1">
            <a:off x="4329792" y="3200400"/>
            <a:ext cx="1385208" cy="47407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9/20/12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618202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 smtClean="0"/>
              <a:t>Extinction Simulation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776" y="690225"/>
            <a:ext cx="8251825" cy="909975"/>
          </a:xfrm>
        </p:spPr>
        <p:txBody>
          <a:bodyPr/>
          <a:lstStyle/>
          <a:p>
            <a:r>
              <a:rPr lang="en-US" sz="2000" dirty="0" smtClean="0"/>
              <a:t>The extinction beam line was simulated using STRUCT and MARS*</a:t>
            </a:r>
            <a:endParaRPr lang="en-US" sz="2000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9/20/12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Eric Prebys, HB2012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4C5AB-734A-40FE-A18E-DF52F52AAF4A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10" name="Picture 2"/>
          <p:cNvPicPr>
            <a:picLocks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41641" b="4901"/>
          <a:stretch/>
        </p:blipFill>
        <p:spPr>
          <a:xfrm>
            <a:off x="990600" y="1219200"/>
            <a:ext cx="4572000" cy="4565316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2895600" y="5711658"/>
            <a:ext cx="152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Time (ns)</a:t>
            </a:r>
            <a:endParaRPr lang="en-US" sz="16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3032760" y="2435058"/>
            <a:ext cx="0" cy="3124200"/>
          </a:xfrm>
          <a:prstGeom prst="line">
            <a:avLst/>
          </a:prstGeom>
          <a:ln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334000" y="2435058"/>
            <a:ext cx="0" cy="3124200"/>
          </a:xfrm>
          <a:prstGeom prst="line">
            <a:avLst/>
          </a:prstGeom>
          <a:ln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048000" y="3197058"/>
            <a:ext cx="2286000" cy="0"/>
          </a:xfrm>
          <a:prstGeom prst="line">
            <a:avLst/>
          </a:prstGeom>
          <a:ln>
            <a:prstDash val="solid"/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358232" y="2892258"/>
            <a:ext cx="167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Extinction Region</a:t>
            </a:r>
            <a:endParaRPr lang="en-US" sz="1400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828800" y="4187658"/>
            <a:ext cx="388620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371600" y="3959058"/>
            <a:ext cx="457200" cy="381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5867400" y="1977858"/>
            <a:ext cx="2208387" cy="638345"/>
            <a:chOff x="5947044" y="1800802"/>
            <a:chExt cx="2208387" cy="638345"/>
          </a:xfrm>
        </p:grpSpPr>
        <p:pic>
          <p:nvPicPr>
            <p:cNvPr id="19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61580" t="13702" r="10450" b="73000"/>
            <a:stretch/>
          </p:blipFill>
          <p:spPr>
            <a:xfrm>
              <a:off x="5947044" y="1800802"/>
              <a:ext cx="1841232" cy="638345"/>
            </a:xfrm>
            <a:prstGeom prst="rect">
              <a:avLst/>
            </a:prstGeom>
            <a:noFill/>
          </p:spPr>
        </p:pic>
        <p:pic>
          <p:nvPicPr>
            <p:cNvPr id="20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77326" t="15128" r="16855" b="81512"/>
            <a:stretch/>
          </p:blipFill>
          <p:spPr>
            <a:xfrm>
              <a:off x="7772400" y="2249424"/>
              <a:ext cx="383031" cy="161266"/>
            </a:xfrm>
            <a:prstGeom prst="rect">
              <a:avLst/>
            </a:prstGeom>
            <a:noFill/>
          </p:spPr>
        </p:pic>
      </p:grpSp>
      <p:sp>
        <p:nvSpPr>
          <p:cNvPr id="21" name="TextBox 20"/>
          <p:cNvSpPr txBox="1"/>
          <p:nvPr/>
        </p:nvSpPr>
        <p:spPr>
          <a:xfrm>
            <a:off x="5715000" y="1749258"/>
            <a:ext cx="1752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Collimator Material:</a:t>
            </a:r>
            <a:endParaRPr 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5715000" y="2877418"/>
            <a:ext cx="2819400" cy="2308324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+mn-lt"/>
              </a:rPr>
              <a:t>Extinction &lt; 5x10</a:t>
            </a:r>
            <a:r>
              <a:rPr lang="en-US" sz="1800" baseline="30000" dirty="0" smtClean="0">
                <a:latin typeface="+mn-lt"/>
              </a:rPr>
              <a:t>-8</a:t>
            </a:r>
            <a:r>
              <a:rPr lang="en-US" sz="1800" dirty="0" smtClean="0">
                <a:latin typeface="+mn-lt"/>
              </a:rPr>
              <a:t> over range of interest for optimized collimators</a:t>
            </a:r>
          </a:p>
          <a:p>
            <a:endParaRPr lang="en-US" sz="1800" dirty="0" smtClean="0">
              <a:latin typeface="+mn-lt"/>
            </a:endParaRPr>
          </a:p>
          <a:p>
            <a:r>
              <a:rPr lang="en-US" sz="1800" dirty="0" smtClean="0">
                <a:latin typeface="+mn-lt"/>
              </a:rPr>
              <a:t>This is multiplied by the Delivery Ring factor to produce a total extinction of </a:t>
            </a:r>
            <a:r>
              <a:rPr lang="en-US" sz="1800" b="1" dirty="0" smtClean="0">
                <a:latin typeface="+mn-lt"/>
              </a:rPr>
              <a:t>&lt; 5x10</a:t>
            </a:r>
            <a:r>
              <a:rPr lang="en-US" sz="1800" b="1" baseline="30000" dirty="0" smtClean="0">
                <a:latin typeface="+mn-lt"/>
              </a:rPr>
              <a:t>-12</a:t>
            </a:r>
            <a:endParaRPr lang="en-US" sz="1800" b="1" baseline="30000" dirty="0"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91200" y="6400800"/>
            <a:ext cx="144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+mn-lt"/>
              </a:rPr>
              <a:t>*I. </a:t>
            </a:r>
            <a:r>
              <a:rPr lang="en-US" sz="1600" dirty="0" err="1" smtClean="0">
                <a:latin typeface="+mn-lt"/>
              </a:rPr>
              <a:t>Rakhno</a:t>
            </a:r>
            <a:endParaRPr lang="en-US" sz="1600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45681625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Monitor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Demonstrate 10</a:t>
            </a:r>
            <a:r>
              <a:rPr lang="en-US" sz="2800" baseline="30000" dirty="0" smtClean="0"/>
              <a:t>-10</a:t>
            </a:r>
            <a:r>
              <a:rPr lang="en-US" sz="2800" dirty="0" smtClean="0"/>
              <a:t> extinction</a:t>
            </a:r>
          </a:p>
          <a:p>
            <a:pPr lvl="1"/>
            <a:r>
              <a:rPr lang="en-US" sz="2400" dirty="0" smtClean="0"/>
              <a:t>Assume ≈ 3 x 10</a:t>
            </a:r>
            <a:r>
              <a:rPr lang="en-US" sz="2400" baseline="30000" dirty="0" smtClean="0"/>
              <a:t>7</a:t>
            </a:r>
            <a:r>
              <a:rPr lang="en-US" sz="2400" dirty="0" smtClean="0"/>
              <a:t> protons/bunch</a:t>
            </a:r>
          </a:p>
          <a:p>
            <a:pPr lvl="1"/>
            <a:r>
              <a:rPr lang="en-US" sz="2400" dirty="0" smtClean="0"/>
              <a:t>Not possible measure 10</a:t>
            </a:r>
            <a:r>
              <a:rPr lang="en-US" sz="2400" baseline="30000" dirty="0" smtClean="0"/>
              <a:t>-10</a:t>
            </a:r>
            <a:r>
              <a:rPr lang="en-US" sz="2400" dirty="0" smtClean="0"/>
              <a:t> with a single bunch</a:t>
            </a:r>
          </a:p>
          <a:p>
            <a:pPr lvl="2"/>
            <a:r>
              <a:rPr lang="en-US" sz="2000" dirty="0" smtClean="0">
                <a:sym typeface="Symbol"/>
              </a:rPr>
              <a:t> </a:t>
            </a:r>
            <a:r>
              <a:rPr lang="en-US" sz="2000" dirty="0" smtClean="0"/>
              <a:t>Integrate over many bunches</a:t>
            </a:r>
          </a:p>
          <a:p>
            <a:pPr lvl="1"/>
            <a:r>
              <a:rPr lang="en-US" sz="2400" dirty="0" smtClean="0"/>
              <a:t>Integration time should be &lt; ≈ 1 hour</a:t>
            </a:r>
          </a:p>
          <a:p>
            <a:r>
              <a:rPr lang="en-US" sz="2800" dirty="0" smtClean="0"/>
              <a:t>Only protons hitting the target can cause backgrounds</a:t>
            </a:r>
          </a:p>
          <a:p>
            <a:pPr lvl="1"/>
            <a:r>
              <a:rPr lang="en-US" sz="2400" dirty="0" smtClean="0">
                <a:sym typeface="Symbol"/>
              </a:rPr>
              <a:t>Monitoring beam itself will lead to a potentially large over estimate of the background to the experiment</a:t>
            </a:r>
          </a:p>
          <a:p>
            <a:pPr lvl="1"/>
            <a:r>
              <a:rPr lang="en-US" sz="2400" dirty="0" smtClean="0">
                <a:sym typeface="Symbol"/>
              </a:rPr>
              <a:t> </a:t>
            </a:r>
            <a:r>
              <a:rPr lang="en-US" sz="2400" dirty="0" smtClean="0"/>
              <a:t>Monitor target interaction product and integrate </a:t>
            </a:r>
            <a:br>
              <a:rPr lang="en-US" sz="2400" dirty="0" smtClean="0"/>
            </a:br>
            <a:r>
              <a:rPr lang="en-US" sz="2400" dirty="0" smtClean="0"/>
              <a:t>    a statistical profile of out of time beam.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4C5AB-734A-40FE-A18E-DF52F52AAF4A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Eric Prebys, HB2012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9/20/12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22078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Statistical Filter + Detector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Filter</a:t>
            </a:r>
          </a:p>
          <a:p>
            <a:pPr lvl="1"/>
            <a:r>
              <a:rPr lang="en-US" dirty="0" smtClean="0"/>
              <a:t>Selects a sample of suitable secondaries and delivers them to the detector</a:t>
            </a:r>
          </a:p>
          <a:p>
            <a:pPr lvl="1"/>
            <a:r>
              <a:rPr lang="en-US" dirty="0" smtClean="0"/>
              <a:t>Sets the per proton detector signal rate</a:t>
            </a:r>
          </a:p>
          <a:p>
            <a:pPr lvl="1"/>
            <a:r>
              <a:rPr lang="en-US" dirty="0" smtClean="0"/>
              <a:t>Shields the detector from unwanted interaction products</a:t>
            </a:r>
          </a:p>
          <a:p>
            <a:r>
              <a:rPr lang="en-US" dirty="0" smtClean="0"/>
              <a:t>Detector</a:t>
            </a:r>
          </a:p>
          <a:p>
            <a:pPr lvl="1"/>
            <a:r>
              <a:rPr lang="en-US" dirty="0" smtClean="0"/>
              <a:t>Measure “in-time” and “out-of-time” signal rates with equal or known relative efficiency</a:t>
            </a:r>
          </a:p>
          <a:p>
            <a:pPr lvl="1"/>
            <a:r>
              <a:rPr lang="en-US" dirty="0" smtClean="0"/>
              <a:t>Must have LOW “out-of-time” backgrounds compared to signal rate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4C5AB-734A-40FE-A18E-DF52F52AAF4A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Eric Prebys, HB2012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9/20/12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798254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Precision Monitor Options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526531" y="3590277"/>
            <a:ext cx="4060371" cy="2109503"/>
          </a:xfrm>
        </p:spPr>
        <p:txBody>
          <a:bodyPr/>
          <a:lstStyle/>
          <a:p>
            <a:r>
              <a:rPr lang="en-US" sz="2000" dirty="0"/>
              <a:t>Pixel Tracker</a:t>
            </a:r>
          </a:p>
          <a:p>
            <a:pPr lvl="1"/>
            <a:r>
              <a:rPr lang="en-US" sz="1800" dirty="0"/>
              <a:t>Located above and behind the proton absorber</a:t>
            </a:r>
          </a:p>
          <a:p>
            <a:pPr lvl="1"/>
            <a:r>
              <a:rPr lang="en-US" sz="1800" dirty="0"/>
              <a:t>Samples 3 to 4 </a:t>
            </a:r>
            <a:r>
              <a:rPr lang="en-US" sz="1800" dirty="0" err="1"/>
              <a:t>GeV</a:t>
            </a:r>
            <a:r>
              <a:rPr lang="en-US" sz="1800" dirty="0"/>
              <a:t>/c positive charged secondaries</a:t>
            </a:r>
          </a:p>
          <a:p>
            <a:pPr lvl="1"/>
            <a:r>
              <a:rPr lang="en-US" sz="1800" dirty="0"/>
              <a:t>Pixel detectors reconstruct and count straight tracks with a well defined direction in 25ns time bins</a:t>
            </a:r>
          </a:p>
          <a:p>
            <a:endParaRPr lang="en-US" sz="2000" dirty="0"/>
          </a:p>
        </p:txBody>
      </p:sp>
      <p:sp>
        <p:nvSpPr>
          <p:cNvPr id="15" name="Content Placeholder 14"/>
          <p:cNvSpPr>
            <a:spLocks noGrp="1"/>
          </p:cNvSpPr>
          <p:nvPr>
            <p:ph sz="half" idx="2"/>
          </p:nvPr>
        </p:nvSpPr>
        <p:spPr>
          <a:xfrm>
            <a:off x="4724400" y="3581400"/>
            <a:ext cx="4172275" cy="2118380"/>
          </a:xfrm>
        </p:spPr>
        <p:txBody>
          <a:bodyPr/>
          <a:lstStyle/>
          <a:p>
            <a:r>
              <a:rPr lang="en-US" sz="2000" dirty="0"/>
              <a:t>Mini Spectrometer</a:t>
            </a:r>
          </a:p>
          <a:p>
            <a:pPr lvl="1"/>
            <a:r>
              <a:rPr lang="en-US" sz="1800" dirty="0"/>
              <a:t>Located beside the proton absorber</a:t>
            </a:r>
          </a:p>
          <a:p>
            <a:pPr lvl="1"/>
            <a:r>
              <a:rPr lang="en-US" sz="1800" dirty="0"/>
              <a:t>Samples ~ 1 </a:t>
            </a:r>
            <a:r>
              <a:rPr lang="en-US" sz="1800" dirty="0" err="1"/>
              <a:t>GeV</a:t>
            </a:r>
            <a:r>
              <a:rPr lang="en-US" sz="1800" dirty="0"/>
              <a:t>/c positive charged secondaries</a:t>
            </a:r>
          </a:p>
          <a:p>
            <a:pPr lvl="1"/>
            <a:r>
              <a:rPr lang="en-US" sz="1800" dirty="0"/>
              <a:t>Magnetic spectrometer with 4 scintillator stations measures </a:t>
            </a:r>
            <a:r>
              <a:rPr lang="en-US" sz="1800" dirty="0" err="1"/>
              <a:t>dE</a:t>
            </a:r>
            <a:r>
              <a:rPr lang="en-US" sz="1800" dirty="0"/>
              <a:t>/dx</a:t>
            </a:r>
            <a:r>
              <a:rPr lang="en-US" sz="1800" i="1" dirty="0"/>
              <a:t>, </a:t>
            </a:r>
            <a:r>
              <a:rPr lang="en-US" sz="1800" dirty="0"/>
              <a:t>time of flight, and momentum of identified particle tracks</a:t>
            </a:r>
          </a:p>
          <a:p>
            <a:endParaRPr lang="en-US" sz="20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9/20/12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Eric Prebys, HB2012</a:t>
            </a:r>
            <a:endParaRPr lang="en-US">
              <a:latin typeface="+mn-lt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4419600" cy="2602404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914400"/>
            <a:ext cx="4025900" cy="2724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235503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Representing the Mu2e Collaboration</a:t>
            </a:r>
          </a:p>
          <a:p>
            <a:pPr lvl="1"/>
            <a:r>
              <a:rPr lang="en-US" dirty="0" smtClean="0"/>
              <a:t>24 Institutions</a:t>
            </a:r>
          </a:p>
          <a:p>
            <a:pPr lvl="1"/>
            <a:r>
              <a:rPr lang="en-US" dirty="0" smtClean="0"/>
              <a:t>~120 Collaborators</a:t>
            </a:r>
          </a:p>
          <a:p>
            <a:r>
              <a:rPr lang="en-US" dirty="0" smtClean="0"/>
              <a:t>This talk has direct contributions from</a:t>
            </a:r>
          </a:p>
          <a:p>
            <a:pPr lvl="1"/>
            <a:r>
              <a:rPr lang="en-US" dirty="0" smtClean="0"/>
              <a:t>Alexander </a:t>
            </a:r>
            <a:r>
              <a:rPr lang="en-US" dirty="0" err="1" smtClean="0"/>
              <a:t>Drozhdin</a:t>
            </a:r>
            <a:r>
              <a:rPr lang="en-US" dirty="0" smtClean="0"/>
              <a:t>, FNAL</a:t>
            </a:r>
          </a:p>
          <a:p>
            <a:pPr lvl="1"/>
            <a:r>
              <a:rPr lang="en-US" dirty="0" smtClean="0"/>
              <a:t>Andrei </a:t>
            </a:r>
            <a:r>
              <a:rPr lang="en-US" dirty="0" err="1" smtClean="0"/>
              <a:t>Gaponenko</a:t>
            </a:r>
            <a:r>
              <a:rPr lang="en-US" dirty="0" smtClean="0"/>
              <a:t>, FNAL</a:t>
            </a:r>
          </a:p>
          <a:p>
            <a:pPr lvl="1"/>
            <a:r>
              <a:rPr lang="en-US" dirty="0" smtClean="0"/>
              <a:t>Carol </a:t>
            </a:r>
            <a:r>
              <a:rPr lang="en-US" dirty="0" err="1" smtClean="0"/>
              <a:t>Johnstone</a:t>
            </a:r>
            <a:r>
              <a:rPr lang="en-US" dirty="0" smtClean="0"/>
              <a:t>, FNAL</a:t>
            </a:r>
          </a:p>
          <a:p>
            <a:pPr lvl="1"/>
            <a:r>
              <a:rPr lang="en-US" dirty="0" smtClean="0"/>
              <a:t>Vladimir </a:t>
            </a:r>
            <a:r>
              <a:rPr lang="en-US" dirty="0" err="1" smtClean="0"/>
              <a:t>Kashikhin</a:t>
            </a:r>
            <a:r>
              <a:rPr lang="en-US" dirty="0" smtClean="0"/>
              <a:t>, FNAL</a:t>
            </a:r>
          </a:p>
          <a:p>
            <a:pPr lvl="1"/>
            <a:r>
              <a:rPr lang="en-US" dirty="0" smtClean="0"/>
              <a:t>Peter Kasper, FNAL</a:t>
            </a:r>
          </a:p>
          <a:p>
            <a:pPr lvl="1"/>
            <a:r>
              <a:rPr lang="en-US" dirty="0" smtClean="0"/>
              <a:t>Sasha </a:t>
            </a:r>
            <a:r>
              <a:rPr lang="en-US" dirty="0" err="1" smtClean="0"/>
              <a:t>Makrarov</a:t>
            </a:r>
            <a:r>
              <a:rPr lang="en-US" dirty="0" smtClean="0"/>
              <a:t>, FNAL</a:t>
            </a:r>
          </a:p>
          <a:p>
            <a:pPr lvl="1"/>
            <a:r>
              <a:rPr lang="en-US" dirty="0" smtClean="0"/>
              <a:t>Bill </a:t>
            </a:r>
            <a:r>
              <a:rPr lang="en-US" dirty="0" err="1" smtClean="0"/>
              <a:t>Molzon</a:t>
            </a:r>
            <a:r>
              <a:rPr lang="en-US" dirty="0" smtClean="0"/>
              <a:t>, UCI </a:t>
            </a:r>
          </a:p>
          <a:p>
            <a:pPr lvl="1"/>
            <a:r>
              <a:rPr lang="en-US" dirty="0" smtClean="0"/>
              <a:t>Igor </a:t>
            </a:r>
            <a:r>
              <a:rPr lang="en-US" dirty="0" err="1" smtClean="0"/>
              <a:t>Rakhno</a:t>
            </a:r>
            <a:r>
              <a:rPr lang="en-US" dirty="0" smtClean="0"/>
              <a:t>, FNAL</a:t>
            </a:r>
          </a:p>
          <a:p>
            <a:pPr lvl="1"/>
            <a:r>
              <a:rPr lang="en-US" dirty="0" err="1" smtClean="0"/>
              <a:t>Zhengyun</a:t>
            </a:r>
            <a:r>
              <a:rPr lang="en-US" dirty="0" smtClean="0"/>
              <a:t> You, UCI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9/20/12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Eric Prebys, HB2012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193880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/>
              <a:t>Signal Rate </a:t>
            </a:r>
          </a:p>
          <a:p>
            <a:pPr lvl="1"/>
            <a:r>
              <a:rPr lang="en-US" dirty="0" smtClean="0"/>
              <a:t>Determined from beam intensity</a:t>
            </a:r>
          </a:p>
          <a:p>
            <a:pPr lvl="2"/>
            <a:r>
              <a:rPr lang="en-US" sz="2400" dirty="0" smtClean="0"/>
              <a:t>3 x 10</a:t>
            </a:r>
            <a:r>
              <a:rPr lang="en-US" sz="2400" baseline="30000" dirty="0" smtClean="0"/>
              <a:t>7</a:t>
            </a:r>
            <a:r>
              <a:rPr lang="en-US" sz="2400" dirty="0" smtClean="0"/>
              <a:t> protons/bunch</a:t>
            </a:r>
          </a:p>
          <a:p>
            <a:pPr lvl="2"/>
            <a:r>
              <a:rPr lang="en-US" sz="2400" dirty="0" smtClean="0"/>
              <a:t>Bunch rate: 0.6 MHz @ 33% duty factor</a:t>
            </a:r>
          </a:p>
          <a:p>
            <a:pPr lvl="2"/>
            <a:r>
              <a:rPr lang="en-US" sz="2400" dirty="0" smtClean="0">
                <a:sym typeface="Symbol"/>
              </a:rPr>
              <a:t> </a:t>
            </a:r>
            <a:r>
              <a:rPr lang="en-US" sz="2400" dirty="0" smtClean="0"/>
              <a:t>2 x 10</a:t>
            </a:r>
            <a:r>
              <a:rPr lang="en-US" sz="2400" baseline="30000" dirty="0" smtClean="0"/>
              <a:t>16</a:t>
            </a:r>
            <a:r>
              <a:rPr lang="en-US" sz="2400" dirty="0" smtClean="0"/>
              <a:t> in-time </a:t>
            </a:r>
            <a:r>
              <a:rPr lang="en-US" sz="2400" dirty="0" err="1" smtClean="0"/>
              <a:t>p.o.t</a:t>
            </a:r>
            <a:r>
              <a:rPr lang="en-US" sz="2400" dirty="0" smtClean="0"/>
              <a:t>./hr</a:t>
            </a:r>
          </a:p>
          <a:p>
            <a:pPr lvl="2"/>
            <a:r>
              <a:rPr lang="en-US" sz="2400" dirty="0" smtClean="0"/>
              <a:t>10</a:t>
            </a:r>
            <a:r>
              <a:rPr lang="en-US" sz="2400" baseline="30000" dirty="0" smtClean="0"/>
              <a:t>-10</a:t>
            </a:r>
            <a:r>
              <a:rPr lang="en-US" sz="2400" dirty="0" smtClean="0"/>
              <a:t> extinction </a:t>
            </a:r>
            <a:r>
              <a:rPr lang="en-US" sz="2400" dirty="0" smtClean="0">
                <a:sym typeface="Symbol"/>
              </a:rPr>
              <a:t> 2</a:t>
            </a:r>
            <a:r>
              <a:rPr lang="en-US" sz="2400" dirty="0" smtClean="0"/>
              <a:t> x 10</a:t>
            </a:r>
            <a:r>
              <a:rPr lang="en-US" sz="2400" baseline="30000" dirty="0" smtClean="0"/>
              <a:t>6</a:t>
            </a:r>
            <a:r>
              <a:rPr lang="en-US" sz="2400" dirty="0" smtClean="0"/>
              <a:t> out-of-time </a:t>
            </a:r>
            <a:r>
              <a:rPr lang="en-US" sz="2400" dirty="0" err="1" smtClean="0"/>
              <a:t>p.o.t</a:t>
            </a:r>
            <a:r>
              <a:rPr lang="en-US" sz="2400" dirty="0" smtClean="0"/>
              <a:t>./hr</a:t>
            </a:r>
          </a:p>
          <a:p>
            <a:pPr lvl="1"/>
            <a:r>
              <a:rPr lang="en-US" dirty="0" smtClean="0"/>
              <a:t> To set a 90% C.L.</a:t>
            </a:r>
          </a:p>
          <a:p>
            <a:pPr lvl="2"/>
            <a:r>
              <a:rPr lang="en-US" sz="2400" dirty="0" smtClean="0"/>
              <a:t>Need 2.3 expected out-of-time signal/hr</a:t>
            </a:r>
          </a:p>
          <a:p>
            <a:pPr lvl="2"/>
            <a:r>
              <a:rPr lang="en-US" sz="2400" dirty="0" smtClean="0">
                <a:sym typeface="Symbol"/>
              </a:rPr>
              <a:t> 1.2</a:t>
            </a:r>
            <a:r>
              <a:rPr lang="en-US" sz="2400" dirty="0" smtClean="0"/>
              <a:t> x 10</a:t>
            </a:r>
            <a:r>
              <a:rPr lang="en-US" sz="2400" baseline="30000" dirty="0" smtClean="0"/>
              <a:t>-6</a:t>
            </a:r>
            <a:r>
              <a:rPr lang="en-US" sz="2400" dirty="0" smtClean="0">
                <a:sym typeface="Symbol"/>
              </a:rPr>
              <a:t> signal events per </a:t>
            </a:r>
            <a:r>
              <a:rPr lang="en-US" sz="2400" dirty="0" err="1" smtClean="0">
                <a:sym typeface="Symbol"/>
              </a:rPr>
              <a:t>p.o.t</a:t>
            </a:r>
            <a:r>
              <a:rPr lang="en-US" sz="2400" dirty="0" smtClean="0">
                <a:sym typeface="Symbol"/>
              </a:rPr>
              <a:t>.</a:t>
            </a:r>
          </a:p>
          <a:p>
            <a:r>
              <a:rPr lang="en-US" sz="2800" dirty="0" smtClean="0">
                <a:solidFill>
                  <a:schemeClr val="accent3">
                    <a:lumMod val="50000"/>
                  </a:schemeClr>
                </a:solidFill>
                <a:sym typeface="Symbol"/>
              </a:rPr>
              <a:t>Background</a:t>
            </a:r>
          </a:p>
          <a:p>
            <a:pPr lvl="1"/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sym typeface="Symbol"/>
              </a:rPr>
              <a:t>&lt;&lt; 1 event/</a:t>
            </a: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  <a:sym typeface="Symbol"/>
              </a:rPr>
              <a:t>hr</a:t>
            </a:r>
            <a:endParaRPr lang="en-US" dirty="0" smtClean="0">
              <a:solidFill>
                <a:schemeClr val="accent3">
                  <a:lumMod val="50000"/>
                </a:schemeClr>
              </a:solidFill>
              <a:sym typeface="Symbol"/>
            </a:endParaRPr>
          </a:p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sym typeface="Symbol"/>
              </a:rPr>
              <a:t>Both approaches seem to satisfy these requirements</a:t>
            </a:r>
          </a:p>
          <a:p>
            <a:pPr lvl="1"/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sym typeface="Symbol"/>
              </a:rPr>
              <a:t>Down selection committee formed.</a:t>
            </a:r>
          </a:p>
          <a:p>
            <a:pPr lvl="1"/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sym typeface="Symbol"/>
              </a:rPr>
              <a:t>Recommendation in November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9/20/12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Eric Prebys, HB2012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796960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ring extinction</a:t>
            </a:r>
          </a:p>
          <a:p>
            <a:pPr lvl="1"/>
            <a:r>
              <a:rPr lang="en-US" dirty="0" smtClean="0"/>
              <a:t>Complete calculations and simulations to determine the likely level of out of time beam.</a:t>
            </a:r>
          </a:p>
          <a:p>
            <a:pPr lvl="1"/>
            <a:r>
              <a:rPr lang="en-US" dirty="0" smtClean="0"/>
              <a:t>Work in mitigation, such as in ring momentum collimation, if it’s insufficient.</a:t>
            </a:r>
          </a:p>
          <a:p>
            <a:r>
              <a:rPr lang="en-US" dirty="0" smtClean="0"/>
              <a:t>Beam line extinction</a:t>
            </a:r>
          </a:p>
          <a:p>
            <a:pPr lvl="1"/>
            <a:r>
              <a:rPr lang="en-US" dirty="0" smtClean="0"/>
              <a:t>Magnet design appears sound</a:t>
            </a:r>
          </a:p>
          <a:p>
            <a:pPr lvl="1"/>
            <a:r>
              <a:rPr lang="en-US" dirty="0" smtClean="0"/>
              <a:t>Continue modeling effort to optimize collimation design.</a:t>
            </a:r>
          </a:p>
          <a:p>
            <a:r>
              <a:rPr lang="en-US" dirty="0" smtClean="0"/>
              <a:t>Monitoring</a:t>
            </a:r>
          </a:p>
          <a:p>
            <a:pPr lvl="1"/>
            <a:r>
              <a:rPr lang="en-US" dirty="0" smtClean="0"/>
              <a:t>Down select between two precision monitor options</a:t>
            </a:r>
          </a:p>
          <a:p>
            <a:pPr lvl="1"/>
            <a:r>
              <a:rPr lang="en-US" dirty="0" smtClean="0"/>
              <a:t>Develop fast monitor to measure extinction at the 10</a:t>
            </a:r>
            <a:r>
              <a:rPr lang="en-US" baseline="30000" dirty="0" smtClean="0"/>
              <a:t>-5</a:t>
            </a:r>
            <a:r>
              <a:rPr lang="en-US" dirty="0" smtClean="0"/>
              <a:t> level monitor beam coming out of the ring before the AC dipole</a:t>
            </a:r>
          </a:p>
          <a:p>
            <a:pPr lvl="2"/>
            <a:r>
              <a:rPr lang="en-US" dirty="0" smtClean="0"/>
              <a:t>Hope to combine with precision intensity measurement for slow extraction feedback.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9/20/12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Eric Prebys, HB2012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370147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Mu2e Schedule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9/20/12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Eric Prebys, HB2012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pic>
        <p:nvPicPr>
          <p:cNvPr id="8" name="Picture 7" descr="PastedGraphic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990600"/>
            <a:ext cx="8702873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693191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Extinction and extinction monitoring are a critical part of the Mu2e schedule</a:t>
            </a:r>
          </a:p>
          <a:p>
            <a:r>
              <a:rPr lang="en-US" dirty="0" smtClean="0"/>
              <a:t>We have developed a plan for beam line extinction and have two apparently viable options for precision monitoring</a:t>
            </a:r>
          </a:p>
          <a:p>
            <a:r>
              <a:rPr lang="en-US" dirty="0" smtClean="0"/>
              <a:t>More analysis is required to determine what, if any, further mitigation will be required in Delivery Ring to achieve the required 10</a:t>
            </a:r>
            <a:r>
              <a:rPr lang="en-US" baseline="30000" dirty="0" smtClean="0"/>
              <a:t>-5</a:t>
            </a:r>
            <a:r>
              <a:rPr lang="en-US" dirty="0" smtClean="0"/>
              <a:t> level of extinction.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9/20/12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Eric Prebys, HB2012</a:t>
            </a:r>
            <a:endParaRPr lang="en-US"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B536C3-BB10-4165-8E74-99838CB51702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003214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Physics of Mu2e: </a:t>
            </a:r>
            <a:r>
              <a:rPr lang="en-US" dirty="0" err="1" smtClean="0">
                <a:latin typeface="Symbol" pitchFamily="18" charset="2"/>
              </a:rPr>
              <a:t>m</a:t>
            </a:r>
            <a:r>
              <a:rPr lang="en-US" dirty="0" err="1">
                <a:latin typeface="Arial" charset="0"/>
              </a:rPr>
              <a:t>+N</a:t>
            </a:r>
            <a:r>
              <a:rPr lang="en-US" dirty="0">
                <a:latin typeface="Symbol" pitchFamily="18" charset="2"/>
              </a:rPr>
              <a:t> </a:t>
            </a:r>
            <a:r>
              <a:rPr lang="en-US" dirty="0">
                <a:sym typeface="Symbol" pitchFamily="18" charset="2"/>
              </a:rPr>
              <a:t> </a:t>
            </a:r>
            <a:r>
              <a:rPr lang="en-US" dirty="0" err="1">
                <a:latin typeface="Arial" charset="0"/>
              </a:rPr>
              <a:t>e+N</a:t>
            </a: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776" y="690225"/>
            <a:ext cx="8251825" cy="452775"/>
          </a:xfrm>
        </p:spPr>
        <p:txBody>
          <a:bodyPr/>
          <a:lstStyle/>
          <a:p>
            <a:r>
              <a:rPr lang="en-US" sz="1800" dirty="0" smtClean="0"/>
              <a:t>Nearly all models beyond the Standard </a:t>
            </a:r>
            <a:br>
              <a:rPr lang="en-US" sz="1800" dirty="0" smtClean="0"/>
            </a:br>
            <a:r>
              <a:rPr lang="en-US" sz="1800" dirty="0" smtClean="0"/>
              <a:t>Model predict the interaction:</a:t>
            </a: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9/20/12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Eric Prebys, HB2012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5715000" y="762000"/>
            <a:ext cx="2613025" cy="887413"/>
            <a:chOff x="2895600" y="1219200"/>
            <a:chExt cx="2613025" cy="887413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2895600" y="1524000"/>
              <a:ext cx="914400" cy="0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V="1">
              <a:off x="3810000" y="1219200"/>
              <a:ext cx="1295400" cy="304800"/>
            </a:xfrm>
            <a:prstGeom prst="line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3810000" y="1524000"/>
              <a:ext cx="1066800" cy="45720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3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29508613"/>
                </p:ext>
              </p:extLst>
            </p:nvPr>
          </p:nvGraphicFramePr>
          <p:xfrm>
            <a:off x="2971800" y="1600200"/>
            <a:ext cx="204177" cy="241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5" name="Equation" r:id="rId3" imgW="139700" imgH="165100" progId="Equation.3">
                    <p:embed/>
                  </p:oleObj>
                </mc:Choice>
                <mc:Fallback>
                  <p:oleObj name="Equation" r:id="rId3" imgW="139700" imgH="1651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971800" y="1600200"/>
                          <a:ext cx="204177" cy="2413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88405595"/>
                </p:ext>
              </p:extLst>
            </p:nvPr>
          </p:nvGraphicFramePr>
          <p:xfrm>
            <a:off x="4894263" y="1312863"/>
            <a:ext cx="168275" cy="2047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6" name="Equation" r:id="rId5" imgW="114300" imgH="139700" progId="Equation.3">
                    <p:embed/>
                  </p:oleObj>
                </mc:Choice>
                <mc:Fallback>
                  <p:oleObj name="Equation" r:id="rId5" imgW="114300" imgH="1397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894263" y="1312863"/>
                          <a:ext cx="168275" cy="20478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21308843"/>
                </p:ext>
              </p:extLst>
            </p:nvPr>
          </p:nvGraphicFramePr>
          <p:xfrm>
            <a:off x="4876800" y="1828800"/>
            <a:ext cx="631825" cy="2778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7" name="Equation" r:id="rId7" imgW="431800" imgH="190500" progId="Equation.3">
                    <p:embed/>
                  </p:oleObj>
                </mc:Choice>
                <mc:Fallback>
                  <p:oleObj name="Equation" r:id="rId7" imgW="431800" imgH="1905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4876800" y="1828800"/>
                          <a:ext cx="631825" cy="2778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657600" y="1371600"/>
              <a:ext cx="385447" cy="330200"/>
            </a:xfrm>
            <a:prstGeom prst="rect">
              <a:avLst/>
            </a:prstGeom>
          </p:spPr>
        </p:pic>
        <p:graphicFrame>
          <p:nvGraphicFramePr>
            <p:cNvPr id="18" name="Object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37834887"/>
                </p:ext>
              </p:extLst>
            </p:nvPr>
          </p:nvGraphicFramePr>
          <p:xfrm>
            <a:off x="3767328" y="1389888"/>
            <a:ext cx="168275" cy="260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8" name="Equation" r:id="rId10" imgW="114300" imgH="177800" progId="Equation.3">
                    <p:embed/>
                  </p:oleObj>
                </mc:Choice>
                <mc:Fallback>
                  <p:oleObj name="Equation" r:id="rId10" imgW="114300" imgH="1778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3767328" y="1389888"/>
                          <a:ext cx="168275" cy="2603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1" name="Group 15"/>
          <p:cNvGrpSpPr>
            <a:grpSpLocks/>
          </p:cNvGrpSpPr>
          <p:nvPr/>
        </p:nvGrpSpPr>
        <p:grpSpPr bwMode="auto">
          <a:xfrm>
            <a:off x="381000" y="2362201"/>
            <a:ext cx="2590800" cy="2762311"/>
            <a:chOff x="438900" y="3790950"/>
            <a:chExt cx="2290013" cy="2545148"/>
          </a:xfrm>
        </p:grpSpPr>
        <p:pic>
          <p:nvPicPr>
            <p:cNvPr id="22" name="Picture 4"/>
            <p:cNvPicPr>
              <a:picLocks noChangeAspect="1" noChangeArrowheads="1"/>
            </p:cNvPicPr>
            <p:nvPr/>
          </p:nvPicPr>
          <p:blipFill>
            <a:blip r:embed="rId12" cstate="print"/>
            <a:srcRect/>
            <a:stretch>
              <a:fillRect/>
            </a:stretch>
          </p:blipFill>
          <p:spPr bwMode="auto">
            <a:xfrm>
              <a:off x="704850" y="3790950"/>
              <a:ext cx="2024063" cy="2000250"/>
            </a:xfrm>
            <a:prstGeom prst="rect">
              <a:avLst/>
            </a:prstGeom>
            <a:noFill/>
            <a:ln w="0" algn="ctr">
              <a:noFill/>
              <a:miter lim="800000"/>
              <a:headEnd/>
              <a:tailEnd/>
            </a:ln>
          </p:spPr>
        </p:pic>
        <p:sp>
          <p:nvSpPr>
            <p:cNvPr id="23" name="Oval 5"/>
            <p:cNvSpPr>
              <a:spLocks noChangeArrowheads="1"/>
            </p:cNvSpPr>
            <p:nvPr/>
          </p:nvSpPr>
          <p:spPr bwMode="auto">
            <a:xfrm>
              <a:off x="1144588" y="4238625"/>
              <a:ext cx="1149350" cy="1076325"/>
            </a:xfrm>
            <a:prstGeom prst="ellipse">
              <a:avLst/>
            </a:prstGeom>
            <a:noFill/>
            <a:ln w="0" algn="ctr">
              <a:solidFill>
                <a:srgbClr val="0033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4" name="Line 6"/>
            <p:cNvSpPr>
              <a:spLocks noChangeShapeType="1"/>
            </p:cNvSpPr>
            <p:nvPr/>
          </p:nvSpPr>
          <p:spPr bwMode="auto">
            <a:xfrm flipH="1">
              <a:off x="1504950" y="5018088"/>
              <a:ext cx="122238" cy="2254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Rectangle 7"/>
            <p:cNvSpPr>
              <a:spLocks noChangeArrowheads="1"/>
            </p:cNvSpPr>
            <p:nvPr/>
          </p:nvSpPr>
          <p:spPr bwMode="auto">
            <a:xfrm>
              <a:off x="1477963" y="5240338"/>
              <a:ext cx="515937" cy="187325"/>
            </a:xfrm>
            <a:prstGeom prst="rect">
              <a:avLst/>
            </a:prstGeom>
            <a:solidFill>
              <a:schemeClr val="bg1"/>
            </a:solidFill>
            <a:ln w="0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6" name="Oval 8"/>
            <p:cNvSpPr>
              <a:spLocks noChangeArrowheads="1"/>
            </p:cNvSpPr>
            <p:nvPr/>
          </p:nvSpPr>
          <p:spPr bwMode="auto">
            <a:xfrm>
              <a:off x="1444625" y="5232400"/>
              <a:ext cx="84138" cy="95250"/>
            </a:xfrm>
            <a:prstGeom prst="ellipse">
              <a:avLst/>
            </a:prstGeom>
            <a:solidFill>
              <a:srgbClr val="0033CC"/>
            </a:solidFill>
            <a:ln w="0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7" name="Line 9"/>
            <p:cNvSpPr>
              <a:spLocks noChangeShapeType="1"/>
            </p:cNvSpPr>
            <p:nvPr/>
          </p:nvSpPr>
          <p:spPr bwMode="auto">
            <a:xfrm>
              <a:off x="1524000" y="5286375"/>
              <a:ext cx="461963" cy="6619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Oval 10"/>
            <p:cNvSpPr>
              <a:spLocks noChangeArrowheads="1"/>
            </p:cNvSpPr>
            <p:nvPr/>
          </p:nvSpPr>
          <p:spPr bwMode="auto">
            <a:xfrm>
              <a:off x="2032000" y="5991225"/>
              <a:ext cx="84138" cy="96838"/>
            </a:xfrm>
            <a:prstGeom prst="ellipse">
              <a:avLst/>
            </a:prstGeom>
            <a:solidFill>
              <a:srgbClr val="993300"/>
            </a:solidFill>
            <a:ln w="0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9" name="Text Box 11"/>
            <p:cNvSpPr txBox="1">
              <a:spLocks noChangeArrowheads="1"/>
            </p:cNvSpPr>
            <p:nvPr/>
          </p:nvSpPr>
          <p:spPr bwMode="auto">
            <a:xfrm>
              <a:off x="1247775" y="5149850"/>
              <a:ext cx="268288" cy="457200"/>
            </a:xfrm>
            <a:prstGeom prst="rect">
              <a:avLst/>
            </a:prstGeom>
            <a:noFill/>
            <a:ln w="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>
                  <a:latin typeface="Symbol" pitchFamily="18" charset="2"/>
                </a:rPr>
                <a:t>m</a:t>
              </a:r>
            </a:p>
          </p:txBody>
        </p:sp>
        <p:sp>
          <p:nvSpPr>
            <p:cNvPr id="30" name="Text Box 12"/>
            <p:cNvSpPr txBox="1">
              <a:spLocks noChangeArrowheads="1"/>
            </p:cNvSpPr>
            <p:nvPr/>
          </p:nvSpPr>
          <p:spPr bwMode="auto">
            <a:xfrm>
              <a:off x="438900" y="5967443"/>
              <a:ext cx="1538288" cy="368655"/>
            </a:xfrm>
            <a:prstGeom prst="rect">
              <a:avLst/>
            </a:prstGeom>
            <a:noFill/>
            <a:ln w="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000" dirty="0">
                  <a:latin typeface="+mn-lt"/>
                </a:rPr>
                <a:t>105 MeV e</a:t>
              </a:r>
              <a:r>
                <a:rPr lang="en-US" sz="2000" baseline="30000" dirty="0">
                  <a:latin typeface="+mn-lt"/>
                </a:rPr>
                <a:t>- </a:t>
              </a:r>
            </a:p>
          </p:txBody>
        </p:sp>
      </p:grpSp>
      <p:sp>
        <p:nvSpPr>
          <p:cNvPr id="31" name="Rectangle 3"/>
          <p:cNvSpPr txBox="1">
            <a:spLocks noChangeArrowheads="1"/>
          </p:cNvSpPr>
          <p:nvPr/>
        </p:nvSpPr>
        <p:spPr bwMode="auto">
          <a:xfrm>
            <a:off x="3100388" y="1981200"/>
            <a:ext cx="6043612" cy="305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73000"/>
              <a:buFont typeface="Wingdings 2" pitchFamily="18" charset="2"/>
              <a:buChar char="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07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9B639"/>
              </a:buClr>
              <a:buSzPct val="80000"/>
              <a:buFont typeface="Wingdings 2" pitchFamily="18" charset="2"/>
              <a:buChar char=""/>
              <a:defRPr sz="2000" kern="1200">
                <a:solidFill>
                  <a:srgbClr val="6C6C6C"/>
                </a:solidFill>
                <a:latin typeface="+mn-lt"/>
                <a:ea typeface="+mn-ea"/>
                <a:cs typeface="+mn-cs"/>
              </a:defRPr>
            </a:lvl2pPr>
            <a:lvl3pPr marL="758825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60000"/>
              <a:buFont typeface="Wingdings" pitchFamily="2" charset="2"/>
              <a:buChar char="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48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9B639"/>
              </a:buClr>
              <a:buSzPct val="80000"/>
              <a:buFont typeface="Wingdings 2" pitchFamily="18" charset="2"/>
              <a:buChar char=""/>
              <a:defRPr sz="2000" kern="1200">
                <a:solidFill>
                  <a:srgbClr val="6C6C6C"/>
                </a:solidFill>
                <a:latin typeface="+mn-lt"/>
                <a:ea typeface="+mn-ea"/>
                <a:cs typeface="+mn-cs"/>
              </a:defRPr>
            </a:lvl4pPr>
            <a:lvl5pPr marL="1279525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itchFamily="2" charset="2"/>
              <a:buChar char="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72184" indent="-182880" algn="l" rtl="0" eaLnBrk="1" latinLnBrk="0" hangingPunct="1">
              <a:spcBef>
                <a:spcPts val="400"/>
              </a:spcBef>
              <a:buClr>
                <a:schemeClr val="accent4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>
                    <a:tint val="8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733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 2"/>
              <a:buChar char="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47088" indent="-182880" algn="l" rtl="0" eaLnBrk="1" latinLnBrk="0" hangingPunct="1">
              <a:spcBef>
                <a:spcPts val="300"/>
              </a:spcBef>
              <a:buClr>
                <a:schemeClr val="accent4"/>
              </a:buClr>
              <a:buSzPct val="100000"/>
              <a:buChar char="•"/>
              <a:defRPr kumimoji="0" sz="1600" kern="1200" baseline="0">
                <a:solidFill>
                  <a:schemeClr val="tx1">
                    <a:tint val="8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Wingdings"/>
              <a:buChar char="§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eaLnBrk="1" hangingPunct="1"/>
            <a:r>
              <a:rPr lang="en-US" sz="1800" dirty="0" smtClean="0"/>
              <a:t>If captured on the nucleus, a </a:t>
            </a:r>
            <a:r>
              <a:rPr lang="en-US" sz="1800" dirty="0" err="1" smtClean="0"/>
              <a:t>muon</a:t>
            </a:r>
            <a:r>
              <a:rPr lang="en-US" sz="1800" dirty="0" smtClean="0"/>
              <a:t> will have an enhanced probability of exchanging a virtual neutral particle</a:t>
            </a:r>
          </a:p>
          <a:p>
            <a:pPr lvl="1" eaLnBrk="1" hangingPunct="1"/>
            <a:r>
              <a:rPr lang="en-US" sz="1400" dirty="0" smtClean="0"/>
              <a:t>Could be a </a:t>
            </a:r>
            <a:r>
              <a:rPr lang="en-US" sz="1400" dirty="0" smtClean="0">
                <a:latin typeface="Symbol" charset="2"/>
                <a:cs typeface="Symbol" charset="2"/>
              </a:rPr>
              <a:t>g</a:t>
            </a:r>
            <a:r>
              <a:rPr lang="en-US" sz="1400" dirty="0" smtClean="0"/>
              <a:t> or heavy boson.</a:t>
            </a:r>
          </a:p>
          <a:p>
            <a:pPr lvl="1" eaLnBrk="1" hangingPunct="1"/>
            <a:r>
              <a:rPr lang="en-US" sz="1400" dirty="0" smtClean="0"/>
              <a:t>Two body </a:t>
            </a:r>
            <a:r>
              <a:rPr lang="en-US" sz="1400" dirty="0" err="1" smtClean="0"/>
              <a:t>decay</a:t>
            </a:r>
            <a:r>
              <a:rPr lang="en-US" sz="1400" dirty="0" err="1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1400" dirty="0" err="1" smtClean="0"/>
              <a:t>mono-energetic</a:t>
            </a:r>
            <a:r>
              <a:rPr lang="en-US" sz="1400" dirty="0" smtClean="0"/>
              <a:t> electron!</a:t>
            </a:r>
          </a:p>
          <a:p>
            <a:pPr eaLnBrk="1" hangingPunct="1"/>
            <a:r>
              <a:rPr lang="en-US" sz="1800" dirty="0" smtClean="0"/>
              <a:t>Similar to </a:t>
            </a:r>
            <a:r>
              <a:rPr lang="en-US" sz="1800" dirty="0" err="1" smtClean="0">
                <a:latin typeface="Symbol" pitchFamily="18" charset="2"/>
              </a:rPr>
              <a:t>m</a:t>
            </a:r>
            <a:r>
              <a:rPr lang="en-US" sz="1800" dirty="0" err="1" smtClean="0">
                <a:sym typeface="Symbol" pitchFamily="18" charset="2"/>
              </a:rPr>
              <a:t>e</a:t>
            </a:r>
            <a:r>
              <a:rPr lang="en-US" sz="1800" dirty="0" err="1" smtClean="0">
                <a:latin typeface="Symbol" pitchFamily="18" charset="2"/>
                <a:sym typeface="Symbol" pitchFamily="18" charset="2"/>
              </a:rPr>
              <a:t>g</a:t>
            </a:r>
            <a:r>
              <a:rPr lang="en-US" sz="1800" dirty="0" smtClean="0">
                <a:latin typeface="Symbol" pitchFamily="18" charset="2"/>
                <a:sym typeface="Symbol" pitchFamily="18" charset="2"/>
              </a:rPr>
              <a:t></a:t>
            </a:r>
            <a:r>
              <a:rPr lang="en-US" sz="1800" dirty="0" smtClean="0"/>
              <a:t>with important advantages:</a:t>
            </a:r>
            <a:endParaRPr lang="en-US" sz="1800" dirty="0" smtClean="0">
              <a:latin typeface="Symbol" pitchFamily="18" charset="2"/>
              <a:sym typeface="Symbol" pitchFamily="18" charset="2"/>
            </a:endParaRPr>
          </a:p>
          <a:p>
            <a:pPr lvl="1" eaLnBrk="1" hangingPunct="1"/>
            <a:r>
              <a:rPr lang="en-US" sz="1600" dirty="0" smtClean="0">
                <a:sym typeface="Symbol" pitchFamily="18" charset="2"/>
              </a:rPr>
              <a:t>No combinatorial background</a:t>
            </a:r>
          </a:p>
          <a:p>
            <a:pPr lvl="1" eaLnBrk="1" hangingPunct="1"/>
            <a:r>
              <a:rPr lang="en-US" sz="1600" dirty="0" smtClean="0">
                <a:sym typeface="Symbol" pitchFamily="18" charset="2"/>
              </a:rPr>
              <a:t>Because the virtual particle can be a photon </a:t>
            </a:r>
            <a:r>
              <a:rPr lang="en-US" sz="1600" i="1" dirty="0" smtClean="0">
                <a:sym typeface="Symbol" pitchFamily="18" charset="2"/>
              </a:rPr>
              <a:t>or</a:t>
            </a:r>
            <a:r>
              <a:rPr lang="en-US" sz="1600" dirty="0" smtClean="0">
                <a:sym typeface="Symbol" pitchFamily="18" charset="2"/>
              </a:rPr>
              <a:t> heavy neutral boson, this reaction is sensitive to a broader range of BSM physics</a:t>
            </a:r>
          </a:p>
          <a:p>
            <a:pPr eaLnBrk="1" hangingPunct="1"/>
            <a:r>
              <a:rPr lang="en-US" sz="1800" dirty="0" smtClean="0">
                <a:sym typeface="Symbol" pitchFamily="18" charset="2"/>
              </a:rPr>
              <a:t>Goal: measure</a:t>
            </a:r>
            <a:br>
              <a:rPr lang="en-US" sz="1800" dirty="0" smtClean="0">
                <a:sym typeface="Symbol" pitchFamily="18" charset="2"/>
              </a:rPr>
            </a:br>
            <a:r>
              <a:rPr lang="en-US" sz="1800" dirty="0" smtClean="0">
                <a:sym typeface="Symbol" pitchFamily="18" charset="2"/>
              </a:rPr>
              <a:t/>
            </a:r>
            <a:br>
              <a:rPr lang="en-US" sz="1800" dirty="0" smtClean="0">
                <a:sym typeface="Symbol" pitchFamily="18" charset="2"/>
              </a:rPr>
            </a:br>
            <a:r>
              <a:rPr lang="en-US" sz="1800" dirty="0" smtClean="0">
                <a:sym typeface="Symbol" pitchFamily="18" charset="2"/>
              </a:rPr>
              <a:t/>
            </a:r>
            <a:br>
              <a:rPr lang="en-US" sz="1800" dirty="0" smtClean="0">
                <a:sym typeface="Symbol" pitchFamily="18" charset="2"/>
              </a:rPr>
            </a:br>
            <a:r>
              <a:rPr lang="en-US" sz="1800" dirty="0" smtClean="0">
                <a:sym typeface="Symbol" pitchFamily="18" charset="2"/>
              </a:rPr>
              <a:t/>
            </a:r>
            <a:br>
              <a:rPr lang="en-US" sz="1800" dirty="0" smtClean="0">
                <a:sym typeface="Symbol" pitchFamily="18" charset="2"/>
              </a:rPr>
            </a:br>
            <a:r>
              <a:rPr lang="en-US" sz="1800" dirty="0" smtClean="0">
                <a:sym typeface="Symbol" pitchFamily="18" charset="2"/>
              </a:rPr>
              <a:t>with a single event sensitivity of &lt;10</a:t>
            </a:r>
            <a:r>
              <a:rPr lang="en-US" sz="1800" baseline="30000" dirty="0" smtClean="0">
                <a:sym typeface="Symbol" pitchFamily="18" charset="2"/>
              </a:rPr>
              <a:t>-16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886200" y="5257800"/>
            <a:ext cx="396240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344859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Technique and Extinction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A proton beam will be used to create muons, which will be transported and captured on an Aluminum target.</a:t>
            </a:r>
          </a:p>
          <a:p>
            <a:r>
              <a:rPr lang="en-US" sz="2000" dirty="0" smtClean="0"/>
              <a:t>Most backgrounds are prompt with respect to the parent protons, so a pulsed beam will be used.</a:t>
            </a:r>
          </a:p>
          <a:p>
            <a:pPr lvl="1"/>
            <a:r>
              <a:rPr lang="en-US" sz="1800" dirty="0" smtClean="0"/>
              <a:t>Detection window will be after backgrounds have died away</a:t>
            </a:r>
            <a:endParaRPr lang="en-US" sz="1800" dirty="0"/>
          </a:p>
          <a:p>
            <a:r>
              <a:rPr lang="en-US" sz="2000" dirty="0" smtClean="0"/>
              <a:t>Out of time protons would limit sensitivity and must be suppressed at the 10</a:t>
            </a:r>
            <a:r>
              <a:rPr lang="en-US" sz="2000" baseline="30000" dirty="0" smtClean="0"/>
              <a:t>-10</a:t>
            </a:r>
            <a:r>
              <a:rPr lang="en-US" sz="2000" dirty="0" smtClean="0"/>
              <a:t> level</a:t>
            </a:r>
            <a:r>
              <a:rPr lang="en-US" sz="2000" dirty="0"/>
              <a:t> </a:t>
            </a:r>
            <a:r>
              <a:rPr lang="en-US" sz="2000" dirty="0" smtClean="0"/>
              <a:t>(“Extinction”)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81200" y="3200400"/>
            <a:ext cx="5562600" cy="3234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9/20/12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Eric Prebys, HB2012</a:t>
            </a:r>
            <a:endParaRPr lang="en-US">
              <a:latin typeface="+mn-lt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42013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Muon</a:t>
            </a:r>
            <a:r>
              <a:rPr lang="en-US" dirty="0" smtClean="0"/>
              <a:t> Beam Line and Mu2e Detector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09600" y="3200401"/>
            <a:ext cx="8251825" cy="3200400"/>
          </a:xfrm>
        </p:spPr>
        <p:txBody>
          <a:bodyPr/>
          <a:lstStyle/>
          <a:p>
            <a:r>
              <a:rPr lang="en-US" sz="1800" dirty="0" smtClean="0"/>
              <a:t>Production Target</a:t>
            </a:r>
          </a:p>
          <a:p>
            <a:pPr lvl="1"/>
            <a:r>
              <a:rPr lang="en-US" sz="1600" dirty="0" smtClean="0"/>
              <a:t>Proton beam strikes target, producing mostly pions</a:t>
            </a:r>
          </a:p>
          <a:p>
            <a:r>
              <a:rPr lang="en-US" sz="1800" dirty="0" smtClean="0"/>
              <a:t>Production Solenoid</a:t>
            </a:r>
          </a:p>
          <a:p>
            <a:pPr lvl="1"/>
            <a:r>
              <a:rPr lang="en-US" sz="1600" dirty="0" smtClean="0"/>
              <a:t>Contains backwards pions/muons and reflects slow forward pions/muons</a:t>
            </a:r>
          </a:p>
          <a:p>
            <a:r>
              <a:rPr lang="en-US" sz="1800" dirty="0" smtClean="0"/>
              <a:t>Transport Solenoid</a:t>
            </a:r>
          </a:p>
          <a:p>
            <a:pPr lvl="1"/>
            <a:r>
              <a:rPr lang="en-US" sz="1600" dirty="0" smtClean="0"/>
              <a:t>Selects low momentum, negative muons</a:t>
            </a:r>
          </a:p>
          <a:p>
            <a:r>
              <a:rPr lang="en-US" sz="1800" dirty="0" smtClean="0"/>
              <a:t>Capture Target, Detector, and Detector Solenoid</a:t>
            </a:r>
          </a:p>
          <a:p>
            <a:pPr lvl="1"/>
            <a:r>
              <a:rPr lang="en-US" sz="1600" dirty="0" smtClean="0"/>
              <a:t>Capture muons on Aluminum target and wait for them to decay</a:t>
            </a:r>
          </a:p>
          <a:p>
            <a:pPr lvl="1"/>
            <a:r>
              <a:rPr lang="en-US" sz="1600" dirty="0" smtClean="0"/>
              <a:t>Detector blind to ordinary (Michel) decays, with E≤½m</a:t>
            </a:r>
            <a:r>
              <a:rPr lang="en-US" sz="1600" baseline="-25000" dirty="0" smtClean="0">
                <a:latin typeface="Symbol"/>
              </a:rPr>
              <a:t>m</a:t>
            </a:r>
            <a:r>
              <a:rPr lang="en-US" sz="1600" dirty="0" smtClean="0"/>
              <a:t>c</a:t>
            </a:r>
            <a:r>
              <a:rPr lang="en-US" sz="1600" baseline="30000" dirty="0" smtClean="0"/>
              <a:t>2</a:t>
            </a:r>
            <a:endParaRPr lang="en-US" sz="1600" dirty="0" smtClean="0"/>
          </a:p>
          <a:p>
            <a:pPr lvl="1"/>
            <a:r>
              <a:rPr lang="en-US" sz="1600" dirty="0" smtClean="0"/>
              <a:t>Optimized for E~m</a:t>
            </a:r>
            <a:r>
              <a:rPr lang="en-US" sz="1600" baseline="-25000" dirty="0" smtClean="0">
                <a:latin typeface="Symbol"/>
              </a:rPr>
              <a:t>m</a:t>
            </a:r>
            <a:r>
              <a:rPr lang="en-US" sz="1600" dirty="0" smtClean="0"/>
              <a:t>c</a:t>
            </a:r>
            <a:r>
              <a:rPr lang="en-US" sz="1600" baseline="30000" dirty="0" smtClean="0"/>
              <a:t>2</a:t>
            </a:r>
          </a:p>
          <a:p>
            <a:pPr lvl="1"/>
            <a:endParaRPr lang="en-US" sz="1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9/20/12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Eric Prebys, HB2012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8" name="Picture 7" descr="::Screen shot 2012-01-23 at 11.05.48 AM   Jan 23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762000"/>
            <a:ext cx="7793271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Oval 8"/>
          <p:cNvSpPr>
            <a:spLocks noChangeAspect="1"/>
          </p:cNvSpPr>
          <p:nvPr/>
        </p:nvSpPr>
        <p:spPr>
          <a:xfrm>
            <a:off x="1371600" y="1981200"/>
            <a:ext cx="109728" cy="109728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5562600" y="2209800"/>
            <a:ext cx="109728" cy="109728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>
            <a:spLocks noChangeAspect="1"/>
          </p:cNvSpPr>
          <p:nvPr/>
        </p:nvSpPr>
        <p:spPr>
          <a:xfrm>
            <a:off x="3733800" y="1143000"/>
            <a:ext cx="109728" cy="109728"/>
          </a:xfrm>
          <a:prstGeom prst="ellipse">
            <a:avLst/>
          </a:prstGeom>
          <a:solidFill>
            <a:srgbClr val="0000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490563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9 0.00324 L -0.25833 0.1222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622" y="594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4375 -0.01134 0.0875 -0.02268 0.11718 -0.02685 C 0.14687 -0.03102 0.16111 -0.02963 0.17829 -0.02569 C 0.19548 -0.02176 0.20538 -0.01481 0.21996 -0.00324 C 0.23454 0.00834 0.24913 0.03311 0.26614 0.04422 C 0.28316 0.05533 0.29913 0.06273 0.3217 0.06366 C 0.34427 0.06459 0.37864 0.05463 0.40191 0.04931 C 0.42517 0.04398 0.44323 0.03773 0.46145 0.03172 " pathEditMode="relative" ptsTypes="aaaaaaaA">
                                      <p:cBhvr>
                                        <p:cTn id="3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226 -0.00092 0.00104 -0.00185 0.00278 -0.00347 C 0.00365 -0.00787 0.00521 -0.00856 0.00781 -0.01042 C 0.01198 -0.00926 0.01025 -0.00995 0.01285 -0.0088 C 0.01372 -0.00694 0.01459 -0.00509 0.01563 -0.00301 C 0.01632 0.0007 0.01736 0.00047 0.02032 0.00116 C 0.02153 0.00209 0.02257 0.00324 0.02136 0.00579 C 0.02084 0.00649 0.01945 0.00741 0.01945 0.00741 C 0.0158 0.00139 0.02014 -0.01204 0.02292 -0.01806 C 0.02362 -0.01991 0.02501 -0.02385 0.02692 -0.02385 C 0.03074 -0.02408 0.03456 -0.02431 0.03855 -0.02431 C 0.04272 -0.02385 0.0415 -0.02408 0.04411 -0.0213 C 0.04515 -0.01898 0.04515 -0.01759 0.04671 -0.01505 C 0.04619 -0.00926 0.04567 -0.00602 0.04133 -0.00463 C 0.04063 -0.0088 0.03976 -0.01366 0.0422 -0.01667 C 0.04341 -0.02315 0.04619 -0.02755 0.05105 -0.02917 C 0.05383 -0.03241 0.06095 -0.02871 0.06442 -0.02709 C 0.06651 -0.025 0.06876 -0.02408 0.07102 -0.02176 C 0.07224 -0.01852 0.07241 -0.01574 0.0738 -0.0125 C 0.07345 -0.01065 0.0738 -0.0081 0.07224 -0.00717 C 0.07119 -0.00671 0.06911 -0.00625 0.06911 -0.00625 C 0.06789 -0.00555 0.06668 -0.00509 0.06546 -0.00416 C 0.06303 -0.00046 0.06182 -0.00486 0.06043 -0.00671 C 0.05904 -0.01134 0.05852 -0.01736 0.0613 -0.02084 C 0.06216 -0.02454 0.0639 -0.02662 0.06598 -0.02917 C 0.06685 -0.03287 0.06842 -0.03403 0.07102 -0.03542 C 0.07849 -0.03496 0.08439 -0.03357 0.09168 -0.03125 C 0.09359 -0.02801 0.09568 -0.02547 0.09759 -0.02176 C 0.09828 -0.01806 0.09707 -0.02246 0.0995 -0.01875 C 0.10002 -0.01806 0.10002 -0.01667 0.10071 -0.01551 C 0.09984 -0.01319 0.0988 -0.01273 0.09707 -0.01181 C 0.09273 -0.01505 0.0955 -0.01227 0.09602 -0.025 C 0.09602 -0.02639 0.09585 -0.03588 0.09707 -0.03889 C 0.10002 -0.04746 0.10748 -0.04978 0.11391 -0.05093 C 0.11773 -0.0507 0.12294 -0.0514 0.12676 -0.04839 C 0.12797 -0.04607 0.12954 -0.04422 0.13075 -0.04167 C 0.13127 -0.04052 0.13179 -0.03936 0.13266 -0.03797 C 0.13318 -0.03727 0.13423 -0.03542 0.13423 -0.03542 C 0.13457 -0.03241 0.13492 -0.02963 0.13336 -0.02709 C 0.13284 -0.02454 0.13284 -0.02292 0.13075 -0.02176 C 0.12728 -0.02408 0.12398 -0.02686 0.12294 -0.03172 C 0.12329 -0.04515 0.12363 -0.05719 0.13544 -0.05927 C 0.13909 -0.05927 0.1436 -0.06135 0.14673 -0.05811 C 0.15107 -0.05394 0.14013 -0.05811 0.1509 -0.0551 C 0.15159 -0.05348 0.15402 -0.05093 0.15402 -0.05093 C 0.15228 -0.04075 0.15489 -0.05418 0.1502 -0.04167 C 0.14968 -0.04075 0.15072 -0.03982 0.15142 -0.03889 C 0.1535 -0.03565 0.15558 -0.03172 0.15801 -0.02848 C 0.1594 -0.02408 0.1561 -0.02662 0.15454 -0.02801 C 0.15333 -0.0301 0.15298 -0.03195 0.15246 -0.03426 C 0.15437 -0.04468 0.1568 -0.04561 0.1634 -0.05394 C 0.16791 -0.05996 0.17677 -0.07177 0.17677 -0.07177 C 0.17781 -0.07525 0.17972 -0.0771 0.1818 -0.07965 C 0.18476 -0.07918 0.1851 -0.07965 0.18684 -0.07687 C 0.18892 -0.0683 0.1917 -0.06043 0.19899 -0.05765 C 0.19986 -0.05348 0.20056 -0.04978 0.20056 -0.04515 " pathEditMode="relative" ptsTypes="fffffffffffffffffffffffffffffffffffffffffffffffffffffffA">
                                      <p:cBhvr>
                                        <p:cTn id="5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9" grpId="2" animBg="1"/>
      <p:bldP spid="10" grpId="0" animBg="1"/>
      <p:bldP spid="10" grpId="1" animBg="1"/>
      <p:bldP spid="13" grpId="0" animBg="1"/>
      <p:bldP spid="13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Overview: Proton Delivery at Fermilab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Eric Prebys, HB2012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4C5AB-734A-40FE-A18E-DF52F52AAF4A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9/20/12</a:t>
            </a:r>
            <a:endParaRPr lang="en-US"/>
          </a:p>
        </p:txBody>
      </p:sp>
      <p:pic>
        <p:nvPicPr>
          <p:cNvPr id="7" name="Content Placeholder 7" descr="FNAL_Aerial_Pbar-MI_99-0912-07.jp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6800" y="1447800"/>
            <a:ext cx="4992951" cy="4572000"/>
          </a:xfrm>
        </p:spPr>
      </p:pic>
      <p:sp>
        <p:nvSpPr>
          <p:cNvPr id="3" name="TextBox 2"/>
          <p:cNvSpPr txBox="1"/>
          <p:nvPr/>
        </p:nvSpPr>
        <p:spPr>
          <a:xfrm>
            <a:off x="1600200" y="6019800"/>
            <a:ext cx="99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Booster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3048000" y="1905000"/>
            <a:ext cx="12192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Main Injector/Recycler</a:t>
            </a:r>
            <a:endParaRPr 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3810000" y="3810000"/>
            <a:ext cx="19812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Delivery Ring </a:t>
            </a:r>
            <a:br>
              <a:rPr lang="en-US" sz="1200" dirty="0" smtClean="0"/>
            </a:br>
            <a:r>
              <a:rPr lang="en-US" sz="1200" dirty="0" smtClean="0"/>
              <a:t>(formerly </a:t>
            </a:r>
            <a:r>
              <a:rPr lang="en-US" sz="1200" dirty="0" err="1" smtClean="0"/>
              <a:t>pBar</a:t>
            </a:r>
            <a:r>
              <a:rPr lang="en-US" sz="1200" dirty="0" smtClean="0"/>
              <a:t> </a:t>
            </a:r>
            <a:r>
              <a:rPr lang="en-US" sz="1200" dirty="0" err="1" smtClean="0"/>
              <a:t>Debuncher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3657600" y="4267200"/>
            <a:ext cx="152400" cy="2286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657600" y="5715000"/>
            <a:ext cx="68580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Mu2e</a:t>
            </a:r>
            <a:endParaRPr lang="en-US" sz="1200" dirty="0"/>
          </a:p>
        </p:txBody>
      </p:sp>
      <p:sp>
        <p:nvSpPr>
          <p:cNvPr id="18" name="Freeform 17"/>
          <p:cNvSpPr/>
          <p:nvPr/>
        </p:nvSpPr>
        <p:spPr>
          <a:xfrm>
            <a:off x="2469437" y="4408673"/>
            <a:ext cx="232860" cy="1605201"/>
          </a:xfrm>
          <a:custGeom>
            <a:avLst/>
            <a:gdLst>
              <a:gd name="connsiteX0" fmla="*/ 218492 w 232860"/>
              <a:gd name="connsiteY0" fmla="*/ 1605201 h 1605201"/>
              <a:gd name="connsiteX1" fmla="*/ 211773 w 232860"/>
              <a:gd name="connsiteY1" fmla="*/ 1181878 h 1605201"/>
              <a:gd name="connsiteX2" fmla="*/ 16898 w 232860"/>
              <a:gd name="connsiteY2" fmla="*/ 630886 h 1605201"/>
              <a:gd name="connsiteX3" fmla="*/ 10178 w 232860"/>
              <a:gd name="connsiteY3" fmla="*/ 39578 h 1605201"/>
              <a:gd name="connsiteX4" fmla="*/ 16898 w 232860"/>
              <a:gd name="connsiteY4" fmla="*/ 53017 h 1605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2860" h="1605201">
                <a:moveTo>
                  <a:pt x="218492" y="1605201"/>
                </a:moveTo>
                <a:cubicBezTo>
                  <a:pt x="231932" y="1474732"/>
                  <a:pt x="245372" y="1344264"/>
                  <a:pt x="211773" y="1181878"/>
                </a:cubicBezTo>
                <a:cubicBezTo>
                  <a:pt x="178174" y="1019492"/>
                  <a:pt x="50497" y="821269"/>
                  <a:pt x="16898" y="630886"/>
                </a:cubicBezTo>
                <a:cubicBezTo>
                  <a:pt x="-16701" y="440503"/>
                  <a:pt x="10178" y="135889"/>
                  <a:pt x="10178" y="39578"/>
                </a:cubicBezTo>
                <a:cubicBezTo>
                  <a:pt x="10178" y="-56733"/>
                  <a:pt x="16898" y="53017"/>
                  <a:pt x="16898" y="53017"/>
                </a:cubicBezTo>
              </a:path>
            </a:pathLst>
          </a:custGeom>
          <a:ln w="635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2580412" y="3422919"/>
            <a:ext cx="1042398" cy="790152"/>
          </a:xfrm>
          <a:custGeom>
            <a:avLst/>
            <a:gdLst>
              <a:gd name="connsiteX0" fmla="*/ 0 w 1042398"/>
              <a:gd name="connsiteY0" fmla="*/ 790152 h 790152"/>
              <a:gd name="connsiteX1" fmla="*/ 477108 w 1042398"/>
              <a:gd name="connsiteY1" fmla="*/ 252599 h 790152"/>
              <a:gd name="connsiteX2" fmla="*/ 1001254 w 1042398"/>
              <a:gd name="connsiteY2" fmla="*/ 17420 h 790152"/>
              <a:gd name="connsiteX3" fmla="*/ 1007974 w 1042398"/>
              <a:gd name="connsiteY3" fmla="*/ 17420 h 790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2398" h="790152">
                <a:moveTo>
                  <a:pt x="0" y="790152"/>
                </a:moveTo>
                <a:cubicBezTo>
                  <a:pt x="155116" y="585770"/>
                  <a:pt x="310232" y="381388"/>
                  <a:pt x="477108" y="252599"/>
                </a:cubicBezTo>
                <a:cubicBezTo>
                  <a:pt x="643984" y="123810"/>
                  <a:pt x="912776" y="56616"/>
                  <a:pt x="1001254" y="17420"/>
                </a:cubicBezTo>
                <a:cubicBezTo>
                  <a:pt x="1089732" y="-21776"/>
                  <a:pt x="1007974" y="17420"/>
                  <a:pt x="1007974" y="17420"/>
                </a:cubicBezTo>
              </a:path>
            </a:pathLst>
          </a:custGeom>
          <a:ln w="635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4354446" y="2842311"/>
            <a:ext cx="1142370" cy="557712"/>
          </a:xfrm>
          <a:custGeom>
            <a:avLst/>
            <a:gdLst>
              <a:gd name="connsiteX0" fmla="*/ 0 w 1142370"/>
              <a:gd name="connsiteY0" fmla="*/ 557712 h 557712"/>
              <a:gd name="connsiteX1" fmla="*/ 671982 w 1142370"/>
              <a:gd name="connsiteY1" fmla="*/ 450201 h 557712"/>
              <a:gd name="connsiteX2" fmla="*/ 1142370 w 1142370"/>
              <a:gd name="connsiteY2" fmla="*/ 0 h 557712"/>
              <a:gd name="connsiteX0" fmla="*/ 0 w 1142370"/>
              <a:gd name="connsiteY0" fmla="*/ 557712 h 557712"/>
              <a:gd name="connsiteX1" fmla="*/ 846697 w 1142370"/>
              <a:gd name="connsiteY1" fmla="*/ 383007 h 557712"/>
              <a:gd name="connsiteX2" fmla="*/ 1142370 w 1142370"/>
              <a:gd name="connsiteY2" fmla="*/ 0 h 557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2370" h="557712">
                <a:moveTo>
                  <a:pt x="0" y="557712"/>
                </a:moveTo>
                <a:cubicBezTo>
                  <a:pt x="240793" y="550432"/>
                  <a:pt x="656302" y="475959"/>
                  <a:pt x="846697" y="383007"/>
                </a:cubicBezTo>
                <a:cubicBezTo>
                  <a:pt x="1037092" y="290055"/>
                  <a:pt x="1142370" y="0"/>
                  <a:pt x="1142370" y="0"/>
                </a:cubicBezTo>
              </a:path>
            </a:pathLst>
          </a:custGeom>
          <a:ln w="635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2136904" y="1594498"/>
            <a:ext cx="1438042" cy="280218"/>
          </a:xfrm>
          <a:custGeom>
            <a:avLst/>
            <a:gdLst>
              <a:gd name="connsiteX0" fmla="*/ 1438042 w 1438042"/>
              <a:gd name="connsiteY0" fmla="*/ 11441 h 280218"/>
              <a:gd name="connsiteX1" fmla="*/ 530866 w 1438042"/>
              <a:gd name="connsiteY1" fmla="*/ 31600 h 280218"/>
              <a:gd name="connsiteX2" fmla="*/ 0 w 1438042"/>
              <a:gd name="connsiteY2" fmla="*/ 280218 h 280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38042" h="280218">
                <a:moveTo>
                  <a:pt x="1438042" y="11441"/>
                </a:moveTo>
                <a:cubicBezTo>
                  <a:pt x="1104291" y="-878"/>
                  <a:pt x="770540" y="-13196"/>
                  <a:pt x="530866" y="31600"/>
                </a:cubicBezTo>
                <a:cubicBezTo>
                  <a:pt x="291192" y="76396"/>
                  <a:pt x="0" y="280218"/>
                  <a:pt x="0" y="280218"/>
                </a:cubicBezTo>
              </a:path>
            </a:pathLst>
          </a:custGeom>
          <a:ln w="635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/>
          <p:cNvGrpSpPr/>
          <p:nvPr/>
        </p:nvGrpSpPr>
        <p:grpSpPr>
          <a:xfrm>
            <a:off x="4419600" y="2895600"/>
            <a:ext cx="1066800" cy="609600"/>
            <a:chOff x="4419600" y="2895600"/>
            <a:chExt cx="1066800" cy="609600"/>
          </a:xfrm>
        </p:grpSpPr>
        <p:sp>
          <p:nvSpPr>
            <p:cNvPr id="23" name="Oval 22"/>
            <p:cNvSpPr/>
            <p:nvPr/>
          </p:nvSpPr>
          <p:spPr>
            <a:xfrm>
              <a:off x="4419600" y="3352800"/>
              <a:ext cx="76200" cy="152400"/>
            </a:xfrm>
            <a:prstGeom prst="ellipse">
              <a:avLst/>
            </a:prstGeom>
            <a:solidFill>
              <a:srgbClr val="FF0000"/>
            </a:solidFill>
            <a:ln w="635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5410200" y="2895600"/>
              <a:ext cx="76200" cy="152400"/>
            </a:xfrm>
            <a:prstGeom prst="ellipse">
              <a:avLst/>
            </a:prstGeom>
            <a:solidFill>
              <a:srgbClr val="FF0000"/>
            </a:solidFill>
            <a:ln w="635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5181600" y="3124200"/>
              <a:ext cx="76200" cy="152400"/>
            </a:xfrm>
            <a:prstGeom prst="ellipse">
              <a:avLst/>
            </a:prstGeom>
            <a:solidFill>
              <a:srgbClr val="FF0000"/>
            </a:solidFill>
            <a:ln w="635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4800600" y="3276600"/>
              <a:ext cx="76200" cy="152400"/>
            </a:xfrm>
            <a:prstGeom prst="ellipse">
              <a:avLst/>
            </a:prstGeom>
            <a:solidFill>
              <a:srgbClr val="FF0000"/>
            </a:solidFill>
            <a:ln w="635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2133600" y="1524000"/>
            <a:ext cx="1371600" cy="381000"/>
            <a:chOff x="2133600" y="1524000"/>
            <a:chExt cx="1371600" cy="381000"/>
          </a:xfrm>
        </p:grpSpPr>
        <p:sp>
          <p:nvSpPr>
            <p:cNvPr id="27" name="Oval 26"/>
            <p:cNvSpPr/>
            <p:nvPr/>
          </p:nvSpPr>
          <p:spPr>
            <a:xfrm>
              <a:off x="2133600" y="1752600"/>
              <a:ext cx="76200" cy="152400"/>
            </a:xfrm>
            <a:prstGeom prst="ellipse">
              <a:avLst/>
            </a:prstGeom>
            <a:solidFill>
              <a:srgbClr val="FF0000"/>
            </a:solidFill>
            <a:ln w="635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2514600" y="1600200"/>
              <a:ext cx="76200" cy="152400"/>
            </a:xfrm>
            <a:prstGeom prst="ellipse">
              <a:avLst/>
            </a:prstGeom>
            <a:solidFill>
              <a:srgbClr val="FF0000"/>
            </a:solidFill>
            <a:ln w="635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2895600" y="1524000"/>
              <a:ext cx="76200" cy="152400"/>
            </a:xfrm>
            <a:prstGeom prst="ellipse">
              <a:avLst/>
            </a:prstGeom>
            <a:solidFill>
              <a:srgbClr val="FF0000"/>
            </a:solidFill>
            <a:ln w="635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3429000" y="1524000"/>
              <a:ext cx="76200" cy="152400"/>
            </a:xfrm>
            <a:prstGeom prst="ellipse">
              <a:avLst/>
            </a:prstGeom>
            <a:solidFill>
              <a:srgbClr val="FF0000"/>
            </a:solidFill>
            <a:ln w="635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8" name="Oval 37"/>
          <p:cNvSpPr/>
          <p:nvPr/>
        </p:nvSpPr>
        <p:spPr>
          <a:xfrm>
            <a:off x="1981200" y="2438400"/>
            <a:ext cx="76200" cy="152400"/>
          </a:xfrm>
          <a:prstGeom prst="ellipse">
            <a:avLst/>
          </a:prstGeom>
          <a:solidFill>
            <a:srgbClr val="FF0000"/>
          </a:solidFill>
          <a:ln w="635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2819400" y="4876800"/>
            <a:ext cx="76200" cy="152400"/>
          </a:xfrm>
          <a:prstGeom prst="ellipse">
            <a:avLst/>
          </a:prstGeom>
          <a:solidFill>
            <a:srgbClr val="FF0000">
              <a:alpha val="75000"/>
            </a:srgbClr>
          </a:solidFill>
          <a:ln w="12700">
            <a:solidFill>
              <a:srgbClr val="FF0000">
                <a:alpha val="5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46" name="Group 45"/>
          <p:cNvGrpSpPr/>
          <p:nvPr/>
        </p:nvGrpSpPr>
        <p:grpSpPr>
          <a:xfrm>
            <a:off x="4419600" y="3124200"/>
            <a:ext cx="838200" cy="381000"/>
            <a:chOff x="6477000" y="3630536"/>
            <a:chExt cx="838200" cy="381000"/>
          </a:xfrm>
        </p:grpSpPr>
        <p:sp>
          <p:nvSpPr>
            <p:cNvPr id="42" name="Oval 41"/>
            <p:cNvSpPr/>
            <p:nvPr/>
          </p:nvSpPr>
          <p:spPr>
            <a:xfrm>
              <a:off x="6477000" y="3859136"/>
              <a:ext cx="76200" cy="152400"/>
            </a:xfrm>
            <a:prstGeom prst="ellipse">
              <a:avLst/>
            </a:prstGeom>
            <a:solidFill>
              <a:srgbClr val="FF0000"/>
            </a:solidFill>
            <a:ln w="635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7239000" y="3630536"/>
              <a:ext cx="76200" cy="152400"/>
            </a:xfrm>
            <a:prstGeom prst="ellipse">
              <a:avLst/>
            </a:prstGeom>
            <a:solidFill>
              <a:srgbClr val="FF0000"/>
            </a:solidFill>
            <a:ln w="635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6858000" y="3782936"/>
              <a:ext cx="76200" cy="152400"/>
            </a:xfrm>
            <a:prstGeom prst="ellipse">
              <a:avLst/>
            </a:prstGeom>
            <a:solidFill>
              <a:srgbClr val="FF0000"/>
            </a:solidFill>
            <a:ln w="635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47" name="Oval 46"/>
          <p:cNvSpPr/>
          <p:nvPr/>
        </p:nvSpPr>
        <p:spPr>
          <a:xfrm flipH="1">
            <a:off x="2807208" y="4846320"/>
            <a:ext cx="76200" cy="152400"/>
          </a:xfrm>
          <a:prstGeom prst="ellipse">
            <a:avLst/>
          </a:prstGeom>
          <a:solidFill>
            <a:srgbClr val="FF0000">
              <a:alpha val="75000"/>
            </a:srgbClr>
          </a:solidFill>
          <a:ln w="12700">
            <a:solidFill>
              <a:srgbClr val="FF0000">
                <a:alpha val="5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9" name="Content Placeholder 3"/>
          <p:cNvSpPr txBox="1">
            <a:spLocks/>
          </p:cNvSpPr>
          <p:nvPr/>
        </p:nvSpPr>
        <p:spPr>
          <a:xfrm>
            <a:off x="6096000" y="1447800"/>
            <a:ext cx="2971800" cy="473964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" pitchFamily="2" charset="2"/>
              <a:buChar char="Ø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Arial" pitchFamily="34" charset="0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sz="1600" dirty="0" smtClean="0"/>
              <a:t>One Booster batch (4x10</a:t>
            </a:r>
            <a:r>
              <a:rPr lang="en-US" sz="1600" baseline="30000" dirty="0" smtClean="0"/>
              <a:t>12</a:t>
            </a:r>
            <a:r>
              <a:rPr lang="en-US" sz="1600" dirty="0" smtClean="0"/>
              <a:t> protons) is injected into the Recycler.</a:t>
            </a:r>
          </a:p>
          <a:p>
            <a:r>
              <a:rPr lang="en-US" sz="1600" dirty="0" smtClean="0"/>
              <a:t>It is divided into 4 bunches of 10</a:t>
            </a:r>
            <a:r>
              <a:rPr lang="en-US" sz="1600" baseline="30000" dirty="0" smtClean="0"/>
              <a:t>12</a:t>
            </a:r>
            <a:r>
              <a:rPr lang="en-US" sz="1600" dirty="0" smtClean="0"/>
              <a:t> each</a:t>
            </a:r>
          </a:p>
          <a:p>
            <a:r>
              <a:rPr lang="en-US" sz="1600" dirty="0" smtClean="0"/>
              <a:t>These are extracted one at a time to the Delivery Ring</a:t>
            </a:r>
          </a:p>
          <a:p>
            <a:pPr lvl="1"/>
            <a:r>
              <a:rPr lang="en-US" sz="1200" dirty="0" smtClean="0"/>
              <a:t>Period = 1.7 </a:t>
            </a:r>
            <a:r>
              <a:rPr lang="en-US" sz="1200" dirty="0" err="1" smtClean="0">
                <a:latin typeface="Symbol" charset="2"/>
                <a:cs typeface="Symbol" charset="2"/>
              </a:rPr>
              <a:t>m</a:t>
            </a:r>
            <a:r>
              <a:rPr lang="en-US" sz="1200" dirty="0" err="1" smtClean="0"/>
              <a:t>sec</a:t>
            </a:r>
            <a:r>
              <a:rPr lang="en-US" sz="1200" dirty="0" smtClean="0"/>
              <a:t> </a:t>
            </a:r>
          </a:p>
          <a:p>
            <a:r>
              <a:rPr lang="en-US" sz="1600" dirty="0" smtClean="0"/>
              <a:t>As a bunch circulates, it is resonantly extracted to produce the desired beam structure.</a:t>
            </a:r>
          </a:p>
          <a:p>
            <a:pPr lvl="1"/>
            <a:r>
              <a:rPr lang="en-US" sz="1200" dirty="0" smtClean="0"/>
              <a:t>Bunches of ~3x10</a:t>
            </a:r>
            <a:r>
              <a:rPr lang="en-US" sz="1200" baseline="30000" dirty="0" smtClean="0"/>
              <a:t>7</a:t>
            </a:r>
            <a:r>
              <a:rPr lang="en-US" sz="1200" dirty="0" smtClean="0"/>
              <a:t> protons each</a:t>
            </a:r>
          </a:p>
          <a:p>
            <a:pPr lvl="1"/>
            <a:r>
              <a:rPr lang="en-US" sz="1200" dirty="0" smtClean="0"/>
              <a:t>Separated by 1.7 </a:t>
            </a:r>
            <a:r>
              <a:rPr lang="en-US" sz="1200" dirty="0" err="1" smtClean="0">
                <a:latin typeface="Symbol" charset="2"/>
                <a:cs typeface="Symbol" charset="2"/>
              </a:rPr>
              <a:t>m</a:t>
            </a:r>
            <a:r>
              <a:rPr lang="en-US" sz="1200" dirty="0" err="1" smtClean="0"/>
              <a:t>sec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146554144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0"/>
                            </p:stCondLst>
                            <p:childTnLst>
                              <p:par>
                                <p:cTn id="2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6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1111 0.01897 0.02239 0.03794 0.03611 0.07751 C 0.04982 0.11707 0.07273 0.19898 0.08228 0.23808 C 0.09183 0.27718 0.09061 0.28968 0.09339 0.31258 C 0.09617 0.33549 0.09235 0.36302 0.09929 0.37529 C 0.10623 0.38755 0.12186 0.39102 0.13522 0.38685 C 0.14859 0.38269 0.17115 0.36349 0.18 0.35076 C 0.18886 0.33803 0.19077 0.32253 0.18816 0.3105 C 0.18556 0.29847 0.17723 0.28459 0.16456 0.27834 C 0.15188 0.27209 0.12272 0.26885 0.11179 0.27232 C 0.10085 0.27579 0.10068 0.28459 0.09842 0.2987 C 0.09617 0.31281 0.09495 0.34243 0.09842 0.35654 C 0.10189 0.37066 0.10832 0.382 0.11977 0.38292 C 0.13123 0.38385 0.15692 0.37529 0.16751 0.36256 C 0.1781 0.34983 0.18643 0.32068 0.18365 0.30657 C 0.18087 0.29245 0.16247 0.28227 0.15067 0.27718 C 0.13887 0.27209 0.12186 0.26723 0.11248 0.27533 C 0.10311 0.28343 0.09495 0.30842 0.09408 0.32531 C 0.09321 0.3422 0.09617 0.36973 0.10727 0.37714 C 0.11838 0.38454 0.14737 0.37945 0.16091 0.36927 C 0.17445 0.35909 0.18973 0.33225 0.18816 0.31652 C 0.1866 0.30078 0.16438 0.2825 0.15136 0.27533 C 0.13835 0.26816 0.1196 0.26399 0.10953 0.27325 C 0.09946 0.2825 0.09061 0.31212 0.09113 0.33017 C 0.09165 0.34822 0.09929 0.37691 0.11248 0.382 C 0.12567 0.38709 0.14807 0.37413 0.17046 0.3614 " pathEditMode="relative" ptsTypes="aaaaaaaaaaaaaaaaaaaaaaaaaA">
                                      <p:cBhvr>
                                        <p:cTn id="74" dur="5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347 0.02291 0.00694 0.04604 0.02048 0.06872 C 0.03402 0.09139 0.0578 0.11384 0.08158 0.13628 " pathEditMode="relative" ptsTypes="aaA">
                                      <p:cBhvr>
                                        <p:cTn id="89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000"/>
                            </p:stCondLst>
                            <p:childTnLst>
                              <p:par>
                                <p:cTn id="9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347 0.02291 0.00694 0.04604 0.02048 0.06872 C 0.03402 0.09139 0.0578 0.11384 0.08158 0.13628 " pathEditMode="relative" ptsTypes="aaA">
                                      <p:cBhvr>
                                        <p:cTn id="94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38" grpId="0" animBg="1"/>
      <p:bldP spid="38" grpId="1" animBg="1"/>
      <p:bldP spid="40" grpId="0" animBg="1"/>
      <p:bldP spid="40" grpId="1" animBg="1"/>
      <p:bldP spid="47" grpId="0" animBg="1"/>
      <p:bldP spid="47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Extinction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Extinction will be achieved in two phases:</a:t>
            </a:r>
          </a:p>
          <a:p>
            <a:pPr lvl="1"/>
            <a:r>
              <a:rPr lang="en-US" dirty="0" smtClean="0"/>
              <a:t>In ring</a:t>
            </a:r>
          </a:p>
          <a:p>
            <a:pPr lvl="2"/>
            <a:r>
              <a:rPr lang="en-US" dirty="0" smtClean="0"/>
              <a:t>Beam delivery technique automatically gives good extinction &lt; 10</a:t>
            </a:r>
            <a:r>
              <a:rPr lang="en-US" baseline="30000" dirty="0" smtClean="0"/>
              <a:t>-5</a:t>
            </a:r>
            <a:r>
              <a:rPr lang="en-US" dirty="0" smtClean="0"/>
              <a:t> going into the Delivery Ring</a:t>
            </a:r>
          </a:p>
          <a:p>
            <a:pPr lvl="2"/>
            <a:r>
              <a:rPr lang="en-US" dirty="0" smtClean="0"/>
              <a:t>May degrade to 10</a:t>
            </a:r>
            <a:r>
              <a:rPr lang="en-US" baseline="30000" dirty="0" smtClean="0"/>
              <a:t>-4</a:t>
            </a:r>
            <a:r>
              <a:rPr lang="en-US" dirty="0" smtClean="0"/>
              <a:t> during the spill</a:t>
            </a:r>
          </a:p>
          <a:p>
            <a:pPr lvl="1"/>
            <a:r>
              <a:rPr lang="en-US" dirty="0" smtClean="0"/>
              <a:t>In beam line</a:t>
            </a:r>
          </a:p>
          <a:p>
            <a:pPr lvl="2"/>
            <a:r>
              <a:rPr lang="en-US" dirty="0" smtClean="0"/>
              <a:t>System of AC dipoles and collimators</a:t>
            </a:r>
          </a:p>
          <a:p>
            <a:pPr lvl="2"/>
            <a:r>
              <a:rPr lang="en-US" dirty="0" smtClean="0"/>
              <a:t>Factor of 10</a:t>
            </a:r>
            <a:r>
              <a:rPr lang="en-US" baseline="30000" dirty="0" smtClean="0"/>
              <a:t>-7</a:t>
            </a:r>
            <a:r>
              <a:rPr lang="en-US" dirty="0" smtClean="0"/>
              <a:t> should be possible</a:t>
            </a:r>
          </a:p>
          <a:p>
            <a:r>
              <a:rPr lang="en-US" dirty="0" smtClean="0"/>
              <a:t>Monitoring</a:t>
            </a:r>
          </a:p>
          <a:p>
            <a:pPr lvl="1"/>
            <a:r>
              <a:rPr lang="en-US" dirty="0" smtClean="0"/>
              <a:t>Need to show that 10</a:t>
            </a:r>
            <a:r>
              <a:rPr lang="en-US" baseline="30000" dirty="0" smtClean="0"/>
              <a:t>-10</a:t>
            </a:r>
            <a:r>
              <a:rPr lang="en-US" dirty="0" smtClean="0"/>
              <a:t> has been achieved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9/20/12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Eric Prebys, HB2012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308390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Delivery Ring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Start with &lt; 10</a:t>
            </a:r>
            <a:r>
              <a:rPr lang="en-US" baseline="30000" dirty="0" smtClean="0"/>
              <a:t>-5</a:t>
            </a:r>
            <a:r>
              <a:rPr lang="en-US" dirty="0" smtClean="0"/>
              <a:t> level of extinction going into the Delivery Ring, so the issue is how will it grow during the spill.</a:t>
            </a:r>
          </a:p>
          <a:p>
            <a:r>
              <a:rPr lang="en-US" dirty="0" smtClean="0"/>
              <a:t>Effects considered</a:t>
            </a:r>
          </a:p>
          <a:p>
            <a:pPr lvl="1"/>
            <a:r>
              <a:rPr lang="en-US" dirty="0" smtClean="0"/>
              <a:t>RF noise</a:t>
            </a:r>
          </a:p>
          <a:p>
            <a:pPr lvl="1"/>
            <a:r>
              <a:rPr lang="en-US" dirty="0" err="1" smtClean="0"/>
              <a:t>Intrabeam</a:t>
            </a:r>
            <a:r>
              <a:rPr lang="en-US" dirty="0" smtClean="0"/>
              <a:t> scattering</a:t>
            </a:r>
          </a:p>
          <a:p>
            <a:pPr lvl="1"/>
            <a:r>
              <a:rPr lang="en-US" dirty="0" smtClean="0"/>
              <a:t>Beam loading</a:t>
            </a:r>
          </a:p>
          <a:p>
            <a:pPr lvl="1"/>
            <a:r>
              <a:rPr lang="en-US" dirty="0" smtClean="0"/>
              <a:t>Beam-gas interaction</a:t>
            </a:r>
          </a:p>
          <a:p>
            <a:pPr lvl="1"/>
            <a:r>
              <a:rPr lang="en-US" dirty="0" smtClean="0"/>
              <a:t>Scattering off of extraction septum</a:t>
            </a:r>
          </a:p>
          <a:p>
            <a:r>
              <a:rPr lang="en-US" dirty="0" smtClean="0"/>
              <a:t>Simulation still ongoing, but it looks like it should be possible to maintain a 10</a:t>
            </a:r>
            <a:r>
              <a:rPr lang="en-US" baseline="30000" dirty="0" smtClean="0"/>
              <a:t>-5</a:t>
            </a:r>
            <a:r>
              <a:rPr lang="en-US" dirty="0" smtClean="0"/>
              <a:t> level of extinction.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9/20/12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Eric Prebys, HB2012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548575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Extinction on the Proton Beam Line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Eric Prebys, HB2012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4C5AB-734A-40FE-A18E-DF52F52AAF4A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9/20/12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776" y="690225"/>
            <a:ext cx="8411624" cy="1214775"/>
          </a:xfrm>
        </p:spPr>
        <p:txBody>
          <a:bodyPr/>
          <a:lstStyle/>
          <a:p>
            <a:r>
              <a:rPr lang="en-US" sz="2000" dirty="0" smtClean="0"/>
              <a:t>The proton delivery beam line will contain a system of resonant dipoles (“AC dipoles”) and collimators to eliminate out of time beam</a:t>
            </a:r>
            <a:endParaRPr lang="en-US" sz="2000" dirty="0"/>
          </a:p>
        </p:txBody>
      </p:sp>
      <p:graphicFrame>
        <p:nvGraphicFramePr>
          <p:cNvPr id="1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3131484"/>
              </p:ext>
            </p:extLst>
          </p:nvPr>
        </p:nvGraphicFramePr>
        <p:xfrm>
          <a:off x="3352800" y="1676400"/>
          <a:ext cx="3107654" cy="480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8" name="Acrobat Document" r:id="rId3" imgW="10058400" imgH="15569280" progId="AcroExch.Document.7">
                  <p:embed/>
                </p:oleObj>
              </mc:Choice>
              <mc:Fallback>
                <p:oleObj name="Acrobat Document" r:id="rId3" imgW="10058400" imgH="15569280" progId="AcroExch.Document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1676400"/>
                        <a:ext cx="3107654" cy="480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Freeform 19"/>
          <p:cNvSpPr/>
          <p:nvPr/>
        </p:nvSpPr>
        <p:spPr>
          <a:xfrm>
            <a:off x="3260725" y="2517775"/>
            <a:ext cx="1585913" cy="1536700"/>
          </a:xfrm>
          <a:custGeom>
            <a:avLst/>
            <a:gdLst>
              <a:gd name="connsiteX0" fmla="*/ 282575 w 1585913"/>
              <a:gd name="connsiteY0" fmla="*/ 34925 h 1536700"/>
              <a:gd name="connsiteX1" fmla="*/ 749300 w 1585913"/>
              <a:gd name="connsiteY1" fmla="*/ 6350 h 1536700"/>
              <a:gd name="connsiteX2" fmla="*/ 1263650 w 1585913"/>
              <a:gd name="connsiteY2" fmla="*/ 53975 h 1536700"/>
              <a:gd name="connsiteX3" fmla="*/ 1501775 w 1585913"/>
              <a:gd name="connsiteY3" fmla="*/ 244475 h 1536700"/>
              <a:gd name="connsiteX4" fmla="*/ 1558925 w 1585913"/>
              <a:gd name="connsiteY4" fmla="*/ 549275 h 1536700"/>
              <a:gd name="connsiteX5" fmla="*/ 1339850 w 1585913"/>
              <a:gd name="connsiteY5" fmla="*/ 1016000 h 1536700"/>
              <a:gd name="connsiteX6" fmla="*/ 1035050 w 1585913"/>
              <a:gd name="connsiteY6" fmla="*/ 1454150 h 1536700"/>
              <a:gd name="connsiteX7" fmla="*/ 758825 w 1585913"/>
              <a:gd name="connsiteY7" fmla="*/ 1511300 h 1536700"/>
              <a:gd name="connsiteX8" fmla="*/ 473075 w 1585913"/>
              <a:gd name="connsiteY8" fmla="*/ 1425575 h 1536700"/>
              <a:gd name="connsiteX9" fmla="*/ 215900 w 1585913"/>
              <a:gd name="connsiteY9" fmla="*/ 1073150 h 1536700"/>
              <a:gd name="connsiteX10" fmla="*/ 25400 w 1585913"/>
              <a:gd name="connsiteY10" fmla="*/ 587375 h 1536700"/>
              <a:gd name="connsiteX11" fmla="*/ 63500 w 1585913"/>
              <a:gd name="connsiteY11" fmla="*/ 215900 h 1536700"/>
              <a:gd name="connsiteX12" fmla="*/ 282575 w 1585913"/>
              <a:gd name="connsiteY12" fmla="*/ 34925 h 153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585913" h="1536700">
                <a:moveTo>
                  <a:pt x="282575" y="34925"/>
                </a:moveTo>
                <a:cubicBezTo>
                  <a:pt x="396875" y="0"/>
                  <a:pt x="585788" y="3175"/>
                  <a:pt x="749300" y="6350"/>
                </a:cubicBezTo>
                <a:cubicBezTo>
                  <a:pt x="912812" y="9525"/>
                  <a:pt x="1138238" y="14288"/>
                  <a:pt x="1263650" y="53975"/>
                </a:cubicBezTo>
                <a:cubicBezTo>
                  <a:pt x="1389063" y="93663"/>
                  <a:pt x="1452563" y="161925"/>
                  <a:pt x="1501775" y="244475"/>
                </a:cubicBezTo>
                <a:cubicBezTo>
                  <a:pt x="1550988" y="327025"/>
                  <a:pt x="1585913" y="420688"/>
                  <a:pt x="1558925" y="549275"/>
                </a:cubicBezTo>
                <a:cubicBezTo>
                  <a:pt x="1531938" y="677863"/>
                  <a:pt x="1427162" y="865188"/>
                  <a:pt x="1339850" y="1016000"/>
                </a:cubicBezTo>
                <a:cubicBezTo>
                  <a:pt x="1252538" y="1166812"/>
                  <a:pt x="1131887" y="1371600"/>
                  <a:pt x="1035050" y="1454150"/>
                </a:cubicBezTo>
                <a:cubicBezTo>
                  <a:pt x="938213" y="1536700"/>
                  <a:pt x="852487" y="1516062"/>
                  <a:pt x="758825" y="1511300"/>
                </a:cubicBezTo>
                <a:cubicBezTo>
                  <a:pt x="665163" y="1506538"/>
                  <a:pt x="563563" y="1498600"/>
                  <a:pt x="473075" y="1425575"/>
                </a:cubicBezTo>
                <a:cubicBezTo>
                  <a:pt x="382588" y="1352550"/>
                  <a:pt x="290512" y="1212850"/>
                  <a:pt x="215900" y="1073150"/>
                </a:cubicBezTo>
                <a:cubicBezTo>
                  <a:pt x="141288" y="933450"/>
                  <a:pt x="50800" y="730250"/>
                  <a:pt x="25400" y="587375"/>
                </a:cubicBezTo>
                <a:cubicBezTo>
                  <a:pt x="0" y="444500"/>
                  <a:pt x="14288" y="309562"/>
                  <a:pt x="63500" y="215900"/>
                </a:cubicBezTo>
                <a:cubicBezTo>
                  <a:pt x="112712" y="122238"/>
                  <a:pt x="168275" y="69850"/>
                  <a:pt x="282575" y="34925"/>
                </a:cubicBezTo>
                <a:close/>
              </a:path>
            </a:pathLst>
          </a:cu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2" name="Freeform 21"/>
          <p:cNvSpPr/>
          <p:nvPr/>
        </p:nvSpPr>
        <p:spPr>
          <a:xfrm>
            <a:off x="3609975" y="3800475"/>
            <a:ext cx="1952625" cy="1095375"/>
          </a:xfrm>
          <a:custGeom>
            <a:avLst/>
            <a:gdLst>
              <a:gd name="connsiteX0" fmla="*/ 0 w 1952625"/>
              <a:gd name="connsiteY0" fmla="*/ 0 h 1095375"/>
              <a:gd name="connsiteX1" fmla="*/ 161925 w 1952625"/>
              <a:gd name="connsiteY1" fmla="*/ 323850 h 1095375"/>
              <a:gd name="connsiteX2" fmla="*/ 447675 w 1952625"/>
              <a:gd name="connsiteY2" fmla="*/ 495300 h 1095375"/>
              <a:gd name="connsiteX3" fmla="*/ 1952625 w 1952625"/>
              <a:gd name="connsiteY3" fmla="*/ 1095375 h 1095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52625" h="1095375">
                <a:moveTo>
                  <a:pt x="0" y="0"/>
                </a:moveTo>
                <a:cubicBezTo>
                  <a:pt x="43656" y="120650"/>
                  <a:pt x="87313" y="241300"/>
                  <a:pt x="161925" y="323850"/>
                </a:cubicBezTo>
                <a:cubicBezTo>
                  <a:pt x="236537" y="406400"/>
                  <a:pt x="149225" y="366712"/>
                  <a:pt x="447675" y="495300"/>
                </a:cubicBezTo>
                <a:cubicBezTo>
                  <a:pt x="746125" y="623888"/>
                  <a:pt x="1349375" y="859631"/>
                  <a:pt x="1952625" y="1095375"/>
                </a:cubicBezTo>
              </a:path>
            </a:pathLst>
          </a:cu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4" name="TextBox 23"/>
          <p:cNvSpPr txBox="1"/>
          <p:nvPr/>
        </p:nvSpPr>
        <p:spPr>
          <a:xfrm>
            <a:off x="990600" y="2286000"/>
            <a:ext cx="2209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+mn-lt"/>
              </a:rPr>
              <a:t>Delivery Ring</a:t>
            </a:r>
            <a:endParaRPr lang="en-US" sz="2000" dirty="0">
              <a:latin typeface="+mn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219200" y="4415135"/>
            <a:ext cx="152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+mn-lt"/>
              </a:rPr>
              <a:t>Proton Beam Line</a:t>
            </a:r>
            <a:endParaRPr lang="en-US" sz="2000" dirty="0">
              <a:latin typeface="+mn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477000" y="2362200"/>
            <a:ext cx="2057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+mn-lt"/>
              </a:rPr>
              <a:t>Mu2e Experiment</a:t>
            </a:r>
            <a:endParaRPr lang="en-US" sz="2000" dirty="0">
              <a:latin typeface="+mn-lt"/>
            </a:endParaRPr>
          </a:p>
        </p:txBody>
      </p:sp>
      <p:cxnSp>
        <p:nvCxnSpPr>
          <p:cNvPr id="27" name="Straight Arrow Connector 26"/>
          <p:cNvCxnSpPr>
            <a:stCxn id="25" idx="3"/>
          </p:cNvCxnSpPr>
          <p:nvPr/>
        </p:nvCxnSpPr>
        <p:spPr>
          <a:xfrm flipV="1">
            <a:off x="2743200" y="4419601"/>
            <a:ext cx="1295400" cy="349477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4" idx="2"/>
          </p:cNvCxnSpPr>
          <p:nvPr/>
        </p:nvCxnSpPr>
        <p:spPr>
          <a:xfrm>
            <a:off x="2095500" y="2686110"/>
            <a:ext cx="1028700" cy="36189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6" idx="2"/>
          </p:cNvCxnSpPr>
          <p:nvPr/>
        </p:nvCxnSpPr>
        <p:spPr>
          <a:xfrm flipH="1">
            <a:off x="5638800" y="3070086"/>
            <a:ext cx="1866900" cy="1425714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7509318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>
    <a:spDef>
      <a:spPr>
        <a:ln w="25400">
          <a:solidFill>
            <a:srgbClr val="FF0000"/>
          </a:solidFill>
          <a:tailEnd type="arrow"/>
        </a:ln>
        <a:effectLst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ln w="25400">
          <a:solidFill>
            <a:schemeClr val="tx1"/>
          </a:solidFill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600" dirty="0" smtClean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pulent">
    <a:dk1>
      <a:sysClr val="windowText" lastClr="000000"/>
    </a:dk1>
    <a:lt1>
      <a:sysClr val="window" lastClr="FFFFFF"/>
    </a:lt1>
    <a:dk2>
      <a:srgbClr val="B13F9A"/>
    </a:dk2>
    <a:lt2>
      <a:srgbClr val="F4E7ED"/>
    </a:lt2>
    <a:accent1>
      <a:srgbClr val="B83D68"/>
    </a:accent1>
    <a:accent2>
      <a:srgbClr val="AC66BB"/>
    </a:accent2>
    <a:accent3>
      <a:srgbClr val="DE6C36"/>
    </a:accent3>
    <a:accent4>
      <a:srgbClr val="F9B639"/>
    </a:accent4>
    <a:accent5>
      <a:srgbClr val="CF6DA4"/>
    </a:accent5>
    <a:accent6>
      <a:srgbClr val="FA8D3D"/>
    </a:accent6>
    <a:hlink>
      <a:srgbClr val="FFDE66"/>
    </a:hlink>
    <a:folHlink>
      <a:srgbClr val="D490C5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quantum_universe_RMS_20080415</Template>
  <TotalTime>7359</TotalTime>
  <Words>1553</Words>
  <Application>Microsoft Macintosh PowerPoint</Application>
  <PresentationFormat>On-screen Show (4:3)</PresentationFormat>
  <Paragraphs>266</Paragraphs>
  <Slides>23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Opulent</vt:lpstr>
      <vt:lpstr>Equation</vt:lpstr>
      <vt:lpstr>Acrobat Document</vt:lpstr>
      <vt:lpstr>Proton Beam Inter-Bunch Extinction and Extinction Monitoring for the Mu2e Experiment</vt:lpstr>
      <vt:lpstr>Acknowledgments</vt:lpstr>
      <vt:lpstr>The Physics of Mu2e: m+N  e+N  </vt:lpstr>
      <vt:lpstr>Experimental Technique and Extinction</vt:lpstr>
      <vt:lpstr>Muon Beam Line and Mu2e Detector</vt:lpstr>
      <vt:lpstr>Overview: Proton Delivery at Fermilab</vt:lpstr>
      <vt:lpstr>Extinction Systems</vt:lpstr>
      <vt:lpstr>Delivery Ring</vt:lpstr>
      <vt:lpstr>Extinction on the Proton Beam Line</vt:lpstr>
      <vt:lpstr>Generic Beamline Extinction Analysis</vt:lpstr>
      <vt:lpstr>Magnet Considerations</vt:lpstr>
      <vt:lpstr>Features of the Extinction Beam Line</vt:lpstr>
      <vt:lpstr>Wave Forms Analyzed</vt:lpstr>
      <vt:lpstr>Wave Form Optimization</vt:lpstr>
      <vt:lpstr>AC Dipole Prototype*</vt:lpstr>
      <vt:lpstr>Extinction Simulation</vt:lpstr>
      <vt:lpstr>Monitor Requirements</vt:lpstr>
      <vt:lpstr>Statistical Filter + Detector Strategy</vt:lpstr>
      <vt:lpstr>Precision Monitor Options</vt:lpstr>
      <vt:lpstr>Requirements</vt:lpstr>
      <vt:lpstr>What’s Next</vt:lpstr>
      <vt:lpstr>Mu2e Schedule</vt:lpstr>
      <vt:lpstr>Conclusions</vt:lpstr>
    </vt:vector>
  </TitlesOfParts>
  <Company>Fermilab Beams Division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Antiproton Stacking and Cooling</dc:title>
  <dc:creator>localadmin</dc:creator>
  <cp:lastModifiedBy>Accelerator Division</cp:lastModifiedBy>
  <cp:revision>143</cp:revision>
  <dcterms:created xsi:type="dcterms:W3CDTF">2003-06-24T14:15:57Z</dcterms:created>
  <dcterms:modified xsi:type="dcterms:W3CDTF">2012-09-18T04:21:57Z</dcterms:modified>
</cp:coreProperties>
</file>