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97" r:id="rId3"/>
    <p:sldId id="420" r:id="rId4"/>
    <p:sldId id="372" r:id="rId5"/>
    <p:sldId id="313" r:id="rId6"/>
    <p:sldId id="324" r:id="rId7"/>
    <p:sldId id="520" r:id="rId8"/>
    <p:sldId id="468" r:id="rId9"/>
    <p:sldId id="544" r:id="rId10"/>
    <p:sldId id="545" r:id="rId11"/>
    <p:sldId id="546" r:id="rId12"/>
    <p:sldId id="547" r:id="rId13"/>
    <p:sldId id="530" r:id="rId14"/>
    <p:sldId id="521" r:id="rId15"/>
    <p:sldId id="522" r:id="rId16"/>
    <p:sldId id="450" r:id="rId17"/>
    <p:sldId id="524" r:id="rId18"/>
    <p:sldId id="523" r:id="rId19"/>
    <p:sldId id="452" r:id="rId20"/>
    <p:sldId id="525" r:id="rId21"/>
    <p:sldId id="526" r:id="rId22"/>
    <p:sldId id="534" r:id="rId23"/>
    <p:sldId id="535" r:id="rId24"/>
    <p:sldId id="532" r:id="rId25"/>
    <p:sldId id="478" r:id="rId26"/>
    <p:sldId id="537" r:id="rId27"/>
    <p:sldId id="538" r:id="rId28"/>
    <p:sldId id="540" r:id="rId29"/>
    <p:sldId id="541" r:id="rId30"/>
    <p:sldId id="542" r:id="rId31"/>
    <p:sldId id="543" r:id="rId32"/>
  </p:sldIdLst>
  <p:sldSz cx="9144000" cy="6858000" type="screen4x3"/>
  <p:notesSz cx="6946900" cy="9220200"/>
  <p:embeddedFontLst>
    <p:embeddedFont>
      <p:font typeface="Trebuchet MS" pitchFamily="34" charset="0"/>
      <p:regular r:id="rId35"/>
      <p:bold r:id="rId36"/>
      <p:italic r:id="rId37"/>
      <p:boldItalic r:id="rId38"/>
    </p:embeddedFont>
    <p:embeddedFont>
      <p:font typeface="Wingdings 2" pitchFamily="18" charset="2"/>
      <p:regular r:id="rId39"/>
    </p:embeddedFont>
    <p:embeddedFont>
      <p:font typeface="Cambria" pitchFamily="18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00863D"/>
    <a:srgbClr val="FF1F1F"/>
    <a:srgbClr val="0033CC"/>
    <a:srgbClr val="E1F4FF"/>
    <a:srgbClr val="CCECFF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18" autoAdjust="0"/>
    <p:restoredTop sz="94678" autoAdjust="0"/>
  </p:normalViewPr>
  <p:slideViewPr>
    <p:cSldViewPr>
      <p:cViewPr varScale="1">
        <p:scale>
          <a:sx n="103" d="100"/>
          <a:sy n="103" d="100"/>
        </p:scale>
        <p:origin x="-1050" y="-10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835CB02D-5B49-4318-B975-15F85E847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81E21F48-7B7D-4D17-963F-E4B54F8A6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1/10/2012</a:t>
            </a:r>
            <a:endParaRPr/>
          </a:p>
        </p:txBody>
      </p:sp>
      <p:pic>
        <p:nvPicPr>
          <p:cNvPr id="8" name="Picture 7" descr="larp_dipole_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885120" cy="1174645"/>
          </a:xfrm>
          <a:prstGeom prst="rect">
            <a:avLst/>
          </a:prstGeom>
        </p:spPr>
      </p:pic>
      <p:pic>
        <p:nvPicPr>
          <p:cNvPr id="9" name="Picture 8" descr="FNAL_logo_sm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" y="5963730"/>
            <a:ext cx="871913" cy="8942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50A0F-4EA5-435C-85F9-4E71F4F66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F2DA8D8-062D-44EF-8ABF-274CAC3DC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400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8229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786188"/>
            <a:ext cx="8229600" cy="249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877824"/>
            <a:ext cx="9144000" cy="14826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1010093" y="93476"/>
            <a:ext cx="7123814" cy="68048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  <a:gs pos="72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/>
          <a:lstStyle>
            <a:lvl1pPr>
              <a:defRPr sz="3200" b="1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0" y="1051560"/>
            <a:ext cx="8869680" cy="5212080"/>
          </a:xfrm>
          <a:prstGeom prst="rect">
            <a:avLst/>
          </a:prstGeom>
        </p:spPr>
        <p:txBody>
          <a:bodyPr/>
          <a:lstStyle>
            <a:lvl1pPr>
              <a:tabLst>
                <a:tab pos="693738" algn="l"/>
              </a:tabLst>
              <a:defRPr sz="28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B0A4-69D1-47F4-86CA-51B2BDF86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1/10/2012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87C5ED-258C-47A8-A226-2F0A9FBD1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371114" cy="507274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29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286" y="968829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AE464-6553-4A35-8200-5213FB041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EAE9-E2B3-4F1F-860B-35EF030A3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8490857" cy="463731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BFF18-A22C-40F5-A9EF-DA8A389C1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8EB70-9AF5-4CCB-BFBA-CAE7601D4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8E912-8B87-4388-A19B-CB2B0D13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1/10/2012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0333CB-9D89-4915-9BE2-B69F3ABCC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39738" y="152400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7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46088" y="800100"/>
            <a:ext cx="835501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ABBCAF62-CDDC-4729-80F6-80D232966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larp_dipole_logo.gif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" y="1"/>
            <a:ext cx="384462" cy="510220"/>
          </a:xfrm>
          <a:prstGeom prst="rect">
            <a:avLst/>
          </a:prstGeom>
        </p:spPr>
      </p:pic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6462250"/>
            <a:ext cx="385855" cy="3957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0" r:id="rId1"/>
    <p:sldLayoutId id="2147484853" r:id="rId2"/>
    <p:sldLayoutId id="2147484861" r:id="rId3"/>
    <p:sldLayoutId id="2147484854" r:id="rId4"/>
    <p:sldLayoutId id="2147484855" r:id="rId5"/>
    <p:sldLayoutId id="2147484856" r:id="rId6"/>
    <p:sldLayoutId id="2147484857" r:id="rId7"/>
    <p:sldLayoutId id="2147484858" r:id="rId8"/>
    <p:sldLayoutId id="2147484862" r:id="rId9"/>
    <p:sldLayoutId id="2147484859" r:id="rId10"/>
    <p:sldLayoutId id="2147484863" r:id="rId11"/>
    <p:sldLayoutId id="2147484864" r:id="rId12"/>
    <p:sldLayoutId id="2147484865" r:id="rId13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40" y="747665"/>
            <a:ext cx="6300568" cy="914400"/>
          </a:xfrm>
        </p:spPr>
        <p:txBody>
          <a:bodyPr/>
          <a:lstStyle/>
          <a:p>
            <a:pPr algn="l">
              <a:defRPr/>
            </a:pPr>
            <a:r>
              <a:rPr lang="en-US" dirty="0" smtClean="0"/>
              <a:t>LHC Status and Plans</a:t>
            </a:r>
            <a:endParaRPr lang="en-US" dirty="0"/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038740" y="1969610"/>
            <a:ext cx="7604190" cy="1101725"/>
          </a:xfrm>
        </p:spPr>
        <p:txBody>
          <a:bodyPr/>
          <a:lstStyle/>
          <a:p>
            <a:pPr algn="l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endParaRPr lang="en-US" dirty="0" smtClean="0"/>
          </a:p>
          <a:p>
            <a:pPr algn="l"/>
            <a:r>
              <a:rPr lang="en-US" dirty="0" smtClean="0"/>
              <a:t>Fermi National Accelerator Laboratory</a:t>
            </a:r>
          </a:p>
          <a:p>
            <a:pPr algn="l"/>
            <a:r>
              <a:rPr lang="en-US" dirty="0" smtClean="0"/>
              <a:t>Director, US LHC Accelerator Research Program (LARP)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Limits to LHC Luminosity*</a:t>
            </a:r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22790" y="3121760"/>
          <a:ext cx="6940550" cy="1866900"/>
        </p:xfrm>
        <a:graphic>
          <a:graphicData uri="http://schemas.openxmlformats.org/presentationml/2006/ole">
            <p:oleObj spid="_x0000_s499714" name="Equation" r:id="rId3" imgW="1866600" imgH="50796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3940565" y="3159860"/>
            <a:ext cx="1333500" cy="952500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extBox 8"/>
          <p:cNvSpPr txBox="1">
            <a:spLocks noChangeArrowheads="1"/>
          </p:cNvSpPr>
          <p:nvPr/>
        </p:nvSpPr>
        <p:spPr bwMode="auto">
          <a:xfrm>
            <a:off x="1576410" y="1124700"/>
            <a:ext cx="41477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33CC"/>
                </a:solidFill>
              </a:rPr>
              <a:t>Total beam current. Limited by:</a:t>
            </a:r>
          </a:p>
          <a:p>
            <a:pPr marL="463550" lvl="1" indent="-238125" algn="l">
              <a:buFont typeface="Arial" charset="0"/>
              <a:buChar char="•"/>
            </a:pPr>
            <a:r>
              <a:rPr lang="en-US" sz="2000" dirty="0">
                <a:solidFill>
                  <a:srgbClr val="0033CC"/>
                </a:solidFill>
              </a:rPr>
              <a:t>Uncontrolled beam loss</a:t>
            </a:r>
            <a:r>
              <a:rPr lang="en-US" sz="2000" dirty="0" smtClean="0">
                <a:solidFill>
                  <a:srgbClr val="0033CC"/>
                </a:solidFill>
              </a:rPr>
              <a:t>!</a:t>
            </a:r>
            <a:endParaRPr lang="en-US" sz="2000" dirty="0">
              <a:solidFill>
                <a:srgbClr val="0033CC"/>
              </a:solidFill>
            </a:endParaRPr>
          </a:p>
          <a:p>
            <a:pPr marL="463550" lvl="1" indent="-238125" algn="l">
              <a:buFont typeface="Arial" charset="0"/>
              <a:buChar char="•"/>
            </a:pPr>
            <a:r>
              <a:rPr lang="en-US" sz="2000" dirty="0">
                <a:solidFill>
                  <a:srgbClr val="0033CC"/>
                </a:solidFill>
              </a:rPr>
              <a:t>E-cloud and other instabilities</a:t>
            </a:r>
          </a:p>
        </p:txBody>
      </p:sp>
      <p:sp>
        <p:nvSpPr>
          <p:cNvPr id="10" name="Oval 9"/>
          <p:cNvSpPr/>
          <p:nvPr/>
        </p:nvSpPr>
        <p:spPr>
          <a:xfrm>
            <a:off x="4131065" y="4112360"/>
            <a:ext cx="9525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64565" y="3007460"/>
            <a:ext cx="1447800" cy="2057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39270" y="5058480"/>
            <a:ext cx="2892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 at IP, </a:t>
            </a:r>
            <a:r>
              <a:rPr lang="en-US" sz="2000" dirty="0">
                <a:solidFill>
                  <a:srgbClr val="FF0000"/>
                </a:solidFill>
              </a:rPr>
              <a:t>limited by</a:t>
            </a:r>
          </a:p>
          <a:p>
            <a:pPr marL="463550" lvl="1" indent="-238125" algn="l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magnet technology</a:t>
            </a:r>
          </a:p>
          <a:p>
            <a:pPr marL="463550" lvl="1" indent="-238125" algn="l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chromatic effects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6690" y="1578710"/>
            <a:ext cx="3006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00863D"/>
                </a:solidFill>
                <a:latin typeface="+mn-lt"/>
              </a:rPr>
              <a:t>Brightness, limited by	</a:t>
            </a:r>
          </a:p>
          <a:p>
            <a:pPr marL="463550" indent="-238125" algn="l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863D"/>
                </a:solidFill>
              </a:rPr>
              <a:t>Injector chain</a:t>
            </a:r>
          </a:p>
          <a:p>
            <a:pPr marL="463550" indent="-238125" algn="l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863D"/>
                </a:solidFill>
              </a:rPr>
              <a:t>Max. beam-beam</a:t>
            </a:r>
            <a:endParaRPr lang="en-US" sz="2000" dirty="0">
              <a:solidFill>
                <a:srgbClr val="00863D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908815" y="2540735"/>
            <a:ext cx="857250" cy="190500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185290" y="2721710"/>
            <a:ext cx="419100" cy="114300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96660" y="4789645"/>
            <a:ext cx="640380" cy="5596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855" y="6194160"/>
            <a:ext cx="85725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accent3"/>
                </a:solidFill>
              </a:rPr>
              <a:t>*see, </a:t>
            </a:r>
            <a:r>
              <a:rPr lang="en-US" sz="1600" dirty="0" err="1">
                <a:solidFill>
                  <a:schemeClr val="accent3"/>
                </a:solidFill>
              </a:rPr>
              <a:t>eg</a:t>
            </a:r>
            <a:r>
              <a:rPr lang="en-US" sz="1600" dirty="0">
                <a:solidFill>
                  <a:schemeClr val="accent3"/>
                </a:solidFill>
              </a:rPr>
              <a:t>, F. Zimmermann, “CERN Upgrade Plans”, EPS-HEP 09, </a:t>
            </a:r>
            <a:r>
              <a:rPr lang="en-US" sz="1600" dirty="0" smtClean="0">
                <a:solidFill>
                  <a:schemeClr val="accent3"/>
                </a:solidFill>
              </a:rPr>
              <a:t>Krakow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37390" y="3369410"/>
            <a:ext cx="647700" cy="6858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0290" y="2397860"/>
            <a:ext cx="28924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If </a:t>
            </a:r>
            <a:r>
              <a:rPr lang="en-US" sz="2000" i="1" dirty="0" err="1">
                <a:solidFill>
                  <a:schemeClr val="accent2"/>
                </a:solidFill>
                <a:latin typeface="+mn-lt"/>
              </a:rPr>
              <a:t>n</a:t>
            </a:r>
            <a:r>
              <a:rPr lang="en-US" sz="2000" i="1" baseline="-25000" dirty="0" err="1">
                <a:solidFill>
                  <a:schemeClr val="accent2"/>
                </a:solidFill>
                <a:latin typeface="+mn-lt"/>
              </a:rPr>
              <a:t>b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&gt;156, must turn on crossing 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angle…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442090" y="2969360"/>
            <a:ext cx="533400" cy="51435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4260" y="587030"/>
            <a:ext cx="334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Rearranging terms a bit…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1575" y="5464465"/>
            <a:ext cx="28924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…which reduces this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6843303" y="4740177"/>
            <a:ext cx="868230" cy="4267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29" grpId="0"/>
      <p:bldP spid="10" grpId="0" animBg="1"/>
      <p:bldP spid="11" grpId="0" animBg="1"/>
      <p:bldP spid="12" grpId="0"/>
      <p:bldP spid="13" grpId="0"/>
      <p:bldP spid="19" grpId="0" animBg="1"/>
      <p:bldP spid="25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6837637" cy="463731"/>
          </a:xfrm>
        </p:spPr>
        <p:txBody>
          <a:bodyPr/>
          <a:lstStyle/>
          <a:p>
            <a:r>
              <a:rPr lang="en-US" dirty="0" smtClean="0"/>
              <a:t>Important features of the focal region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" name="Group 34"/>
          <p:cNvGrpSpPr/>
          <p:nvPr/>
        </p:nvGrpSpPr>
        <p:grpSpPr>
          <a:xfrm>
            <a:off x="616286" y="817461"/>
            <a:ext cx="2688349" cy="4262955"/>
            <a:chOff x="1153956" y="894271"/>
            <a:chExt cx="2688349" cy="4262955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 flipH="1">
            <a:off x="3304635" y="817460"/>
            <a:ext cx="2688336" cy="4262955"/>
            <a:chOff x="1153956" y="894271"/>
            <a:chExt cx="2688349" cy="4262955"/>
          </a:xfrm>
        </p:grpSpPr>
        <p:cxnSp>
          <p:nvCxnSpPr>
            <p:cNvPr id="37" name="Straight Connector 36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307575" y="5426060"/>
          <a:ext cx="2027784" cy="806505"/>
        </p:xfrm>
        <a:graphic>
          <a:graphicData uri="http://schemas.openxmlformats.org/presentationml/2006/ole">
            <p:oleObj spid="_x0000_s500738" name="Equation" r:id="rId3" imgW="1117440" imgH="444240" progId="Equation.3">
              <p:embed/>
            </p:oleObj>
          </a:graphicData>
        </a:graphic>
      </p:graphicFrame>
      <p:grpSp>
        <p:nvGrpSpPr>
          <p:cNvPr id="9" name="Group 82"/>
          <p:cNvGrpSpPr/>
          <p:nvPr/>
        </p:nvGrpSpPr>
        <p:grpSpPr>
          <a:xfrm>
            <a:off x="2958992" y="894269"/>
            <a:ext cx="3033994" cy="4147745"/>
            <a:chOff x="2958992" y="894269"/>
            <a:chExt cx="3033994" cy="4147745"/>
          </a:xfrm>
        </p:grpSpPr>
        <p:cxnSp>
          <p:nvCxnSpPr>
            <p:cNvPr id="47" name="Straight Connector 46"/>
            <p:cNvCxnSpPr/>
            <p:nvPr/>
          </p:nvCxnSpPr>
          <p:spPr>
            <a:xfrm rot="16200000" flipH="1">
              <a:off x="1077145" y="2776116"/>
              <a:ext cx="4147743" cy="38404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576409" y="2968142"/>
              <a:ext cx="3878908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555739" y="2296053"/>
              <a:ext cx="2803565" cy="61448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207152" y="3678634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4303166" y="3851456"/>
              <a:ext cx="768100" cy="30724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783227" y="4024280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5109674" y="4005079"/>
              <a:ext cx="345643" cy="115212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5301696" y="3736244"/>
              <a:ext cx="499266" cy="268835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5474518" y="3870659"/>
              <a:ext cx="729697" cy="30723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2037270" y="5042010"/>
            <a:ext cx="1190556" cy="57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19850" y="5579680"/>
            <a:ext cx="334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ym typeface="Symbol"/>
              </a:rPr>
              <a:t> small </a:t>
            </a:r>
            <a:r>
              <a:rPr lang="en-US" sz="1600" dirty="0" smtClean="0">
                <a:latin typeface="Symbol" pitchFamily="18" charset="2"/>
                <a:sym typeface="Symbol"/>
              </a:rPr>
              <a:t>b</a:t>
            </a:r>
            <a:r>
              <a:rPr lang="en-US" sz="1600" dirty="0" smtClean="0">
                <a:sym typeface="Symbol"/>
              </a:rPr>
              <a:t>* means large </a:t>
            </a:r>
            <a:r>
              <a:rPr lang="en-US" sz="1600" dirty="0" smtClean="0">
                <a:latin typeface="Symbol" pitchFamily="18" charset="2"/>
                <a:sym typeface="Symbol"/>
              </a:rPr>
              <a:t>b</a:t>
            </a:r>
            <a:r>
              <a:rPr lang="en-US" sz="1600" dirty="0" smtClean="0">
                <a:sym typeface="Symbol"/>
              </a:rPr>
              <a:t> </a:t>
            </a:r>
            <a:br>
              <a:rPr lang="en-US" sz="1600" dirty="0" smtClean="0">
                <a:sym typeface="Symbol"/>
              </a:rPr>
            </a:br>
            <a:r>
              <a:rPr lang="en-US" sz="1600" dirty="0" smtClean="0">
                <a:sym typeface="Symbol"/>
              </a:rPr>
              <a:t>    (aperture) at focusing triplet</a:t>
            </a:r>
            <a:endParaRPr lang="en-US" sz="1600" dirty="0"/>
          </a:p>
        </p:txBody>
      </p:sp>
      <p:sp>
        <p:nvSpPr>
          <p:cNvPr id="71" name="Freeform 70"/>
          <p:cNvSpPr/>
          <p:nvPr/>
        </p:nvSpPr>
        <p:spPr>
          <a:xfrm>
            <a:off x="3713019" y="894271"/>
            <a:ext cx="4987520" cy="4915840"/>
          </a:xfrm>
          <a:custGeom>
            <a:avLst/>
            <a:gdLst>
              <a:gd name="connsiteX0" fmla="*/ 4590473 w 5138498"/>
              <a:gd name="connsiteY0" fmla="*/ 4405746 h 4405746"/>
              <a:gd name="connsiteX1" fmla="*/ 4867564 w 5138498"/>
              <a:gd name="connsiteY1" fmla="*/ 3722255 h 4405746"/>
              <a:gd name="connsiteX2" fmla="*/ 4738255 w 5138498"/>
              <a:gd name="connsiteY2" fmla="*/ 1958109 h 4405746"/>
              <a:gd name="connsiteX3" fmla="*/ 2466109 w 5138498"/>
              <a:gd name="connsiteY3" fmla="*/ 637309 h 4405746"/>
              <a:gd name="connsiteX4" fmla="*/ 0 w 5138498"/>
              <a:gd name="connsiteY4" fmla="*/ 0 h 4405746"/>
              <a:gd name="connsiteX0" fmla="*/ 4590473 w 5092316"/>
              <a:gd name="connsiteY0" fmla="*/ 4405746 h 4405746"/>
              <a:gd name="connsiteX1" fmla="*/ 4738255 w 5092316"/>
              <a:gd name="connsiteY1" fmla="*/ 1958109 h 4405746"/>
              <a:gd name="connsiteX2" fmla="*/ 2466109 w 5092316"/>
              <a:gd name="connsiteY2" fmla="*/ 637309 h 4405746"/>
              <a:gd name="connsiteX3" fmla="*/ 0 w 5092316"/>
              <a:gd name="connsiteY3" fmla="*/ 0 h 4405746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5027528"/>
              <a:gd name="connsiteY0" fmla="*/ 4819961 h 4819961"/>
              <a:gd name="connsiteX1" fmla="*/ 5012975 w 5027528"/>
              <a:gd name="connsiteY1" fmla="*/ 2598259 h 4819961"/>
              <a:gd name="connsiteX2" fmla="*/ 2466109 w 5027528"/>
              <a:gd name="connsiteY2" fmla="*/ 637309 h 4819961"/>
              <a:gd name="connsiteX3" fmla="*/ 0 w 5027528"/>
              <a:gd name="connsiteY3" fmla="*/ 0 h 4819961"/>
              <a:gd name="connsiteX0" fmla="*/ 2553426 w 5072480"/>
              <a:gd name="connsiteY0" fmla="*/ 4819961 h 4819961"/>
              <a:gd name="connsiteX1" fmla="*/ 5012975 w 5072480"/>
              <a:gd name="connsiteY1" fmla="*/ 2598259 h 4819961"/>
              <a:gd name="connsiteX2" fmla="*/ 2910457 w 5072480"/>
              <a:gd name="connsiteY2" fmla="*/ 753118 h 4819961"/>
              <a:gd name="connsiteX3" fmla="*/ 0 w 5072480"/>
              <a:gd name="connsiteY3" fmla="*/ 0 h 4819961"/>
              <a:gd name="connsiteX0" fmla="*/ 2553426 w 5151821"/>
              <a:gd name="connsiteY0" fmla="*/ 4819961 h 4819961"/>
              <a:gd name="connsiteX1" fmla="*/ 5092316 w 5151821"/>
              <a:gd name="connsiteY1" fmla="*/ 2861851 h 4819961"/>
              <a:gd name="connsiteX2" fmla="*/ 2910457 w 5151821"/>
              <a:gd name="connsiteY2" fmla="*/ 753118 h 4819961"/>
              <a:gd name="connsiteX3" fmla="*/ 0 w 5151821"/>
              <a:gd name="connsiteY3" fmla="*/ 0 h 481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821" h="4819961">
                <a:moveTo>
                  <a:pt x="2553426" y="4819961"/>
                </a:moveTo>
                <a:cubicBezTo>
                  <a:pt x="3408173" y="4619443"/>
                  <a:pt x="5032811" y="3539658"/>
                  <a:pt x="5092316" y="2861851"/>
                </a:cubicBezTo>
                <a:cubicBezTo>
                  <a:pt x="5151821" y="2184044"/>
                  <a:pt x="3759176" y="1230093"/>
                  <a:pt x="2910457" y="753118"/>
                </a:cubicBezTo>
                <a:cubicBezTo>
                  <a:pt x="2061738" y="276143"/>
                  <a:pt x="838200" y="155479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24260" y="5118820"/>
            <a:ext cx="683609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726420" y="3044950"/>
            <a:ext cx="445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37895" y="504201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7880" y="81746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b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9239" y="2315255"/>
            <a:ext cx="241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 distortion of off-momentum particles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  <a:sym typeface="Symbol"/>
              </a:rPr>
              <a:t> 1/</a:t>
            </a:r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b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* </a:t>
            </a:r>
            <a:br>
              <a:rPr lang="en-US" sz="1600" dirty="0" smtClean="0">
                <a:solidFill>
                  <a:srgbClr val="FF0000"/>
                </a:solidFill>
                <a:sym typeface="Symbol"/>
              </a:rPr>
            </a:b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ffects collimation)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4552798" y="3256177"/>
            <a:ext cx="345645" cy="230430"/>
          </a:xfrm>
          <a:prstGeom prst="straightConnector1">
            <a:avLst/>
          </a:prstGeom>
          <a:ln>
            <a:solidFill>
              <a:srgbClr val="FF1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2010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65" y="779055"/>
            <a:ext cx="8355012" cy="5676900"/>
          </a:xfrm>
        </p:spPr>
        <p:txBody>
          <a:bodyPr/>
          <a:lstStyle/>
          <a:p>
            <a:r>
              <a:rPr lang="en-US" dirty="0" smtClean="0"/>
              <a:t>Reached full bunch intensity</a:t>
            </a:r>
          </a:p>
          <a:p>
            <a:pPr lvl="1"/>
            <a:r>
              <a:rPr lang="en-US" dirty="0" smtClean="0"/>
              <a:t>1.1x10</a:t>
            </a:r>
            <a:r>
              <a:rPr lang="en-US" baseline="30000" dirty="0" smtClean="0"/>
              <a:t>11</a:t>
            </a:r>
            <a:r>
              <a:rPr lang="en-US" dirty="0" smtClean="0"/>
              <a:t>/bunch</a:t>
            </a:r>
          </a:p>
          <a:p>
            <a:pPr lvl="1"/>
            <a:r>
              <a:rPr lang="en-US" dirty="0" smtClean="0"/>
              <a:t>Can’t overstate how important this milestone is.</a:t>
            </a:r>
          </a:p>
          <a:p>
            <a:r>
              <a:rPr lang="en-US" dirty="0" smtClean="0"/>
              <a:t>Peak luminosity: ~2x10</a:t>
            </a:r>
            <a:r>
              <a:rPr lang="en-US" baseline="30000" dirty="0" smtClean="0"/>
              <a:t>32</a:t>
            </a:r>
            <a:r>
              <a:rPr lang="en-US" dirty="0" smtClean="0"/>
              <a:t> cm</a:t>
            </a:r>
            <a:r>
              <a:rPr lang="en-US" baseline="30000" dirty="0" smtClean="0"/>
              <a:t>-2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42690" name="Picture 2" descr="Lumi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10" y="2545685"/>
            <a:ext cx="3657600" cy="3657600"/>
          </a:xfrm>
          <a:prstGeom prst="rect">
            <a:avLst/>
          </a:prstGeom>
          <a:noFill/>
        </p:spPr>
      </p:pic>
      <p:pic>
        <p:nvPicPr>
          <p:cNvPr id="242692" name="Picture 4" descr="http://lpc-afs.web.cern.ch/lpc-afs/LHC/lui_days_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9240" y="2660900"/>
            <a:ext cx="3657600" cy="3657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112610" y="2008015"/>
            <a:ext cx="2112275" cy="460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9365" y="1931205"/>
            <a:ext cx="238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Enough to reach the 1 fb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 goal in 2011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rot="10800000" flipV="1">
            <a:off x="5224886" y="2161637"/>
            <a:ext cx="576075" cy="768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Surprises in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Crossing angle not an issue</a:t>
            </a:r>
          </a:p>
          <a:p>
            <a:pPr lvl="1"/>
            <a:r>
              <a:rPr lang="en-US" dirty="0" smtClean="0"/>
              <a:t>Able to commission bunch trains earlier than planned</a:t>
            </a:r>
          </a:p>
          <a:p>
            <a:r>
              <a:rPr lang="en-US" dirty="0" smtClean="0"/>
              <a:t>Discovered LHC can live with much higher beam-beam </a:t>
            </a:r>
            <a:r>
              <a:rPr lang="en-US" dirty="0" err="1" smtClean="0"/>
              <a:t>tuneshift</a:t>
            </a:r>
            <a:r>
              <a:rPr lang="en-US" dirty="0" smtClean="0"/>
              <a:t> than was thought</a:t>
            </a:r>
          </a:p>
          <a:p>
            <a:pPr lvl="1"/>
            <a:r>
              <a:rPr lang="en-US" dirty="0" smtClean="0"/>
              <a:t>-&gt; Can go to larger than nominal bunches!</a:t>
            </a:r>
          </a:p>
          <a:p>
            <a:r>
              <a:rPr lang="en-US" dirty="0" smtClean="0"/>
              <a:t>Emittances smaller than expected</a:t>
            </a:r>
          </a:p>
          <a:p>
            <a:pPr lvl="1"/>
            <a:r>
              <a:rPr lang="en-US" dirty="0" smtClean="0"/>
              <a:t>Good quality control on field quality</a:t>
            </a:r>
          </a:p>
          <a:p>
            <a:pPr lvl="1"/>
            <a:r>
              <a:rPr lang="en-US" dirty="0" smtClean="0"/>
              <a:t>Leads to larger effective aperture -&gt; smaller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Questions at the 2011 Chamonix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2012?</a:t>
            </a:r>
          </a:p>
          <a:p>
            <a:pPr lvl="1"/>
            <a:r>
              <a:rPr lang="en-US" dirty="0" smtClean="0"/>
              <a:t>Luminosity will likely still be increasing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Answer: Yes (no brainer)</a:t>
            </a:r>
          </a:p>
          <a:p>
            <a:r>
              <a:rPr lang="en-US" dirty="0" smtClean="0"/>
              <a:t>Increase Energy to 4 or 4.5?</a:t>
            </a:r>
          </a:p>
          <a:p>
            <a:pPr lvl="1"/>
            <a:r>
              <a:rPr lang="en-US" dirty="0" smtClean="0"/>
              <a:t>Can get same Higgs reach with ~20% less luminosity</a:t>
            </a:r>
          </a:p>
          <a:p>
            <a:pPr lvl="1"/>
            <a:r>
              <a:rPr lang="en-US" dirty="0" smtClean="0"/>
              <a:t>5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 discovery over entire allowed mass region with 10 fb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Answer: Raising the energy was considered too risky in 2011, so stay at 3.5 and revisit at 2012 Chamonix</a:t>
            </a:r>
          </a:p>
          <a:p>
            <a:r>
              <a:rPr lang="en-US" dirty="0" smtClean="0"/>
              <a:t>Is it worth pursuing the HL-LHC upgrade?</a:t>
            </a:r>
          </a:p>
          <a:p>
            <a:pPr lvl="1"/>
            <a:r>
              <a:rPr lang="en-US" dirty="0" smtClean="0"/>
              <a:t>Given the demonstrated performance of the LHC so far, it’s not unlikely that it could reach 2-3x10</a:t>
            </a:r>
            <a:r>
              <a:rPr lang="en-US" baseline="30000" dirty="0" smtClean="0"/>
              <a:t>34</a:t>
            </a:r>
            <a:r>
              <a:rPr lang="en-US" dirty="0" smtClean="0"/>
              <a:t> cm</a:t>
            </a:r>
            <a:r>
              <a:rPr lang="en-US" baseline="30000" dirty="0" smtClean="0"/>
              <a:t>-2</a:t>
            </a:r>
            <a:r>
              <a:rPr lang="en-US" dirty="0" smtClean="0"/>
              <a:t>-s</a:t>
            </a:r>
            <a:r>
              <a:rPr lang="en-US" baseline="30000" dirty="0" smtClean="0"/>
              <a:t>-1</a:t>
            </a:r>
            <a:r>
              <a:rPr lang="en-US" dirty="0" smtClean="0"/>
              <a:t> in more or less it’s current configuration (once final collimation system is in place).</a:t>
            </a:r>
          </a:p>
          <a:p>
            <a:pPr lvl="1"/>
            <a:r>
              <a:rPr lang="en-US" dirty="0" smtClean="0"/>
              <a:t>It’s unlikely the experiments can live with much more that 5x10</a:t>
            </a:r>
            <a:r>
              <a:rPr lang="en-US" baseline="30000" dirty="0" smtClean="0"/>
              <a:t>34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Answer: Still need to pursue upgrades to reach desired integrated luminosity by 2030.  Goal is 5x10</a:t>
            </a:r>
            <a:r>
              <a:rPr lang="en-US" baseline="30000" dirty="0" smtClean="0">
                <a:solidFill>
                  <a:srgbClr val="FF0000"/>
                </a:solidFill>
              </a:rPr>
              <a:t>34 </a:t>
            </a:r>
            <a:r>
              <a:rPr lang="en-US" i="1" dirty="0" smtClean="0">
                <a:solidFill>
                  <a:srgbClr val="FF0000"/>
                </a:solidFill>
              </a:rPr>
              <a:t>leveled</a:t>
            </a:r>
            <a:r>
              <a:rPr lang="en-US" dirty="0" smtClean="0">
                <a:solidFill>
                  <a:srgbClr val="FF0000"/>
                </a:solidFill>
              </a:rPr>
              <a:t> luminosity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Energy Decision*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90" y="702245"/>
            <a:ext cx="7642595" cy="561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16910" y="6386185"/>
            <a:ext cx="295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*S. Myers, Chamonix 2011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Plan for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3397000"/>
          </a:xfrm>
        </p:spPr>
        <p:txBody>
          <a:bodyPr/>
          <a:lstStyle/>
          <a:p>
            <a:r>
              <a:rPr lang="en-US" dirty="0" smtClean="0"/>
              <a:t>Push bunch intensity</a:t>
            </a:r>
          </a:p>
          <a:p>
            <a:pPr lvl="1"/>
            <a:r>
              <a:rPr lang="en-US" dirty="0" smtClean="0"/>
              <a:t>Achieved nominal bunch intensity of &gt;1.1x10</a:t>
            </a:r>
            <a:r>
              <a:rPr lang="en-US" baseline="30000" dirty="0" smtClean="0"/>
              <a:t>11 </a:t>
            </a:r>
            <a:r>
              <a:rPr lang="en-US" dirty="0" smtClean="0"/>
              <a:t>much faster than anticipated.</a:t>
            </a:r>
          </a:p>
          <a:p>
            <a:pPr lvl="2"/>
            <a:r>
              <a:rPr lang="en-US" dirty="0" smtClean="0"/>
              <a:t>Remember: L</a:t>
            </a:r>
            <a:r>
              <a:rPr lang="en-US" dirty="0" smtClean="0">
                <a:sym typeface="Symbol"/>
              </a:rPr>
              <a:t>N</a:t>
            </a:r>
            <a:r>
              <a:rPr lang="en-US" baseline="-25000" dirty="0" smtClean="0">
                <a:sym typeface="Symbol"/>
              </a:rPr>
              <a:t>b</a:t>
            </a:r>
            <a:r>
              <a:rPr lang="en-US" baseline="30000" dirty="0" smtClean="0">
                <a:sym typeface="Symbol"/>
              </a:rPr>
              <a:t>2</a:t>
            </a:r>
          </a:p>
          <a:p>
            <a:pPr lvl="2"/>
            <a:r>
              <a:rPr lang="en-US" dirty="0" smtClean="0">
                <a:sym typeface="Symbol"/>
              </a:rPr>
              <a:t>Rules out </a:t>
            </a:r>
            <a:r>
              <a:rPr lang="en-US" i="1" dirty="0" smtClean="0">
                <a:sym typeface="Symbol"/>
              </a:rPr>
              <a:t>many</a:t>
            </a:r>
            <a:r>
              <a:rPr lang="en-US" dirty="0" smtClean="0">
                <a:sym typeface="Symbol"/>
              </a:rPr>
              <a:t> potential accelerator problems</a:t>
            </a:r>
            <a:endParaRPr lang="en-US" dirty="0" smtClean="0"/>
          </a:p>
          <a:p>
            <a:r>
              <a:rPr lang="en-US" dirty="0" smtClean="0"/>
              <a:t>Increase number of bunches</a:t>
            </a:r>
          </a:p>
          <a:p>
            <a:pPr lvl="1"/>
            <a:r>
              <a:rPr lang="en-US" dirty="0" smtClean="0"/>
              <a:t>Gone to nominal number (at 50 ns)</a:t>
            </a:r>
          </a:p>
          <a:p>
            <a:r>
              <a:rPr lang="en-US" dirty="0" smtClean="0"/>
              <a:t>Lower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* as far as possible</a:t>
            </a:r>
          </a:p>
          <a:p>
            <a:r>
              <a:rPr lang="en-US" dirty="0" smtClean="0"/>
              <a:t>At all points, must carefully verify</a:t>
            </a:r>
          </a:p>
          <a:p>
            <a:pPr lvl="1"/>
            <a:r>
              <a:rPr lang="en-US" dirty="0" smtClean="0"/>
              <a:t>Beam collimation</a:t>
            </a:r>
          </a:p>
          <a:p>
            <a:pPr lvl="1"/>
            <a:r>
              <a:rPr lang="en-US" dirty="0" smtClean="0"/>
              <a:t>Beam protection</a:t>
            </a:r>
          </a:p>
          <a:p>
            <a:pPr lvl="1"/>
            <a:r>
              <a:rPr lang="en-US" dirty="0" smtClean="0"/>
              <a:t>Beam abort</a:t>
            </a:r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err="1" smtClean="0"/>
              <a:t>TeV</a:t>
            </a:r>
            <a:r>
              <a:rPr lang="en-US" dirty="0" smtClean="0"/>
              <a:t>=1 week for cold repair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LHC=3 months for cold repair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 descr="Dump-11b.b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810" y="3582620"/>
            <a:ext cx="3917310" cy="238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25620" y="5925325"/>
            <a:ext cx="39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Example: beam sweeping over abort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The Plan for 2011*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69" y="779055"/>
            <a:ext cx="8457651" cy="545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47340" y="6232565"/>
            <a:ext cx="295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*S. Myers, Chamonix 2011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The Goal for 2011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65" y="779055"/>
            <a:ext cx="84677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54580" y="6117350"/>
            <a:ext cx="295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*S. Myers, Chamonix 2011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4" name="Picture 4" descr="Lumi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255" y="279790"/>
            <a:ext cx="4542745" cy="4542745"/>
          </a:xfrm>
          <a:prstGeom prst="rect">
            <a:avLst/>
          </a:prstGeom>
          <a:noFill/>
        </p:spPr>
      </p:pic>
      <p:pic>
        <p:nvPicPr>
          <p:cNvPr id="322562" name="Picture 2" descr="Lumi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50" y="817460"/>
            <a:ext cx="3955715" cy="39557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2011 Performance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693094" y="4811580"/>
            <a:ext cx="7258545" cy="1574784"/>
          </a:xfrm>
        </p:spPr>
        <p:txBody>
          <a:bodyPr/>
          <a:lstStyle/>
          <a:p>
            <a:r>
              <a:rPr lang="en-US" sz="2400" dirty="0" smtClean="0"/>
              <a:t>Peak Luminosity:</a:t>
            </a:r>
          </a:p>
          <a:p>
            <a:pPr lvl="1"/>
            <a:r>
              <a:rPr lang="en-US" sz="2000" dirty="0" smtClean="0"/>
              <a:t>~3.6x10</a:t>
            </a:r>
            <a:r>
              <a:rPr lang="en-US" sz="2000" baseline="30000" dirty="0" smtClean="0"/>
              <a:t>33</a:t>
            </a:r>
            <a:r>
              <a:rPr lang="en-US" sz="2000" dirty="0" smtClean="0"/>
              <a:t> cm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s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(36% of nominal)</a:t>
            </a:r>
          </a:p>
          <a:p>
            <a:r>
              <a:rPr lang="en-US" sz="2400" dirty="0" smtClean="0"/>
              <a:t>Integrated Luminosity:</a:t>
            </a:r>
          </a:p>
          <a:p>
            <a:pPr lvl="1"/>
            <a:r>
              <a:rPr lang="en-US" sz="2000" dirty="0" smtClean="0"/>
              <a:t>~6.7 fb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/experiment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4260" y="3928265"/>
            <a:ext cx="422455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260" y="3889860"/>
            <a:ext cx="176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Tevatron 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Record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02430" y="3621025"/>
            <a:ext cx="399412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100" y="3313785"/>
            <a:ext cx="176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2011 Goal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3435405"/>
          </a:xfrm>
        </p:spPr>
        <p:txBody>
          <a:bodyPr/>
          <a:lstStyle/>
          <a:p>
            <a:r>
              <a:rPr lang="en-US" dirty="0" smtClean="0"/>
              <a:t>Background and overview</a:t>
            </a:r>
          </a:p>
          <a:p>
            <a:r>
              <a:rPr lang="en-US" dirty="0" smtClean="0"/>
              <a:t>Current status</a:t>
            </a:r>
          </a:p>
          <a:p>
            <a:r>
              <a:rPr lang="en-US" dirty="0" smtClean="0"/>
              <a:t>Near term plans</a:t>
            </a:r>
          </a:p>
          <a:p>
            <a:r>
              <a:rPr lang="en-US" dirty="0" smtClean="0"/>
              <a:t>Long term plans</a:t>
            </a:r>
          </a:p>
          <a:p>
            <a:r>
              <a:rPr lang="en-US" dirty="0" smtClean="0"/>
              <a:t>US role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as usual, this workshop takes place just before the annual LHC Performance Workshop (Chamonix, Feb 6-10, 2012), so some things will be a lot more concrete in a few weeks.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</a:t>
            </a:r>
            <a:r>
              <a:rPr lang="en-US" dirty="0" err="1" smtClean="0"/>
              <a:t>Pb</a:t>
            </a:r>
            <a:r>
              <a:rPr lang="en-US" dirty="0" smtClean="0"/>
              <a:t>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30"/>
            <a:ext cx="4060371" cy="1807286"/>
          </a:xfrm>
        </p:spPr>
        <p:txBody>
          <a:bodyPr/>
          <a:lstStyle/>
          <a:p>
            <a:r>
              <a:rPr lang="en-US" sz="1800" dirty="0" smtClean="0"/>
              <a:t>Challenge: Common RF frequency </a:t>
            </a:r>
          </a:p>
          <a:p>
            <a:pPr lvl="1"/>
            <a:r>
              <a:rPr lang="en-US" sz="1400" i="1" dirty="0" smtClean="0"/>
              <a:t>Velocities</a:t>
            </a:r>
            <a:r>
              <a:rPr lang="en-US" sz="1400" dirty="0" smtClean="0"/>
              <a:t> of two beams are the same</a:t>
            </a:r>
          </a:p>
          <a:p>
            <a:pPr lvl="1"/>
            <a:r>
              <a:rPr lang="en-US" sz="1400" dirty="0" smtClean="0"/>
              <a:t>-&gt; </a:t>
            </a:r>
            <a:r>
              <a:rPr lang="en-US" sz="1400" i="1" dirty="0" err="1" smtClean="0"/>
              <a:t>momenta</a:t>
            </a:r>
            <a:r>
              <a:rPr lang="en-US" sz="1400" dirty="0" smtClean="0"/>
              <a:t> are slightly different</a:t>
            </a:r>
          </a:p>
          <a:p>
            <a:pPr lvl="1"/>
            <a:r>
              <a:rPr lang="en-US" sz="1400" dirty="0" smtClean="0"/>
              <a:t>Sit at slightly different equilibrium orbits in the two rings</a:t>
            </a:r>
          </a:p>
          <a:p>
            <a:r>
              <a:rPr lang="en-US" sz="1800" dirty="0" smtClean="0"/>
              <a:t>Nevertheless, it worked perfectly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AE464-6553-4A35-8200-5213FB0419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65" y="2852925"/>
            <a:ext cx="4076724" cy="30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2" name="Picture 4" descr="Lumi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3720" y="3160165"/>
            <a:ext cx="3381444" cy="3381444"/>
          </a:xfrm>
          <a:prstGeom prst="rect">
            <a:avLst/>
          </a:prstGeom>
          <a:noFill/>
        </p:spPr>
      </p:pic>
      <p:pic>
        <p:nvPicPr>
          <p:cNvPr id="473094" name="Picture 6" descr="Lumich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1695" y="0"/>
            <a:ext cx="3496660" cy="349666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</a:t>
            </a:r>
            <a:r>
              <a:rPr lang="en-US" dirty="0" err="1" smtClean="0"/>
              <a:t>Achievments</a:t>
            </a:r>
            <a:r>
              <a:rPr lang="en-US" dirty="0" smtClean="0"/>
              <a:t> in 2011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-&gt;nominal bunch intensity</a:t>
            </a:r>
          </a:p>
          <a:p>
            <a:r>
              <a:rPr lang="en-US" dirty="0" smtClean="0"/>
              <a:t>Achieved standard 1380 bunch operation (limit at 50 ns)</a:t>
            </a:r>
          </a:p>
          <a:p>
            <a:r>
              <a:rPr lang="en-US" dirty="0" smtClean="0"/>
              <a:t>Achieved operational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*=1m</a:t>
            </a:r>
          </a:p>
          <a:p>
            <a:pPr lvl="1"/>
            <a:r>
              <a:rPr lang="en-US" dirty="0" smtClean="0"/>
              <a:t>Probably the limit at this energy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AE464-6553-4A35-8200-5213FB0419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L:\Data\Analysis\LHC\UFOs\cases and plots\2010.08.23 135038 - dump 22R3\2010.08.23 135038 - spatial profi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59" y="1052273"/>
            <a:ext cx="4754879" cy="181375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75" y="0"/>
            <a:ext cx="7123814" cy="680483"/>
          </a:xfrm>
        </p:spPr>
        <p:txBody>
          <a:bodyPr/>
          <a:lstStyle/>
          <a:p>
            <a:r>
              <a:rPr lang="en-US" dirty="0" smtClean="0"/>
              <a:t>Lingering Issue: UFO’s*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7160" y="1051560"/>
            <a:ext cx="4114800" cy="5212080"/>
          </a:xfrm>
        </p:spPr>
        <p:txBody>
          <a:bodyPr anchor="ctr"/>
          <a:lstStyle/>
          <a:p>
            <a: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63550" algn="l"/>
                <a:tab pos="682625" algn="l"/>
              </a:tabLst>
            </a:pPr>
            <a:r>
              <a:rPr lang="en-US" sz="2400" dirty="0" smtClean="0"/>
              <a:t>Since July 2010, </a:t>
            </a:r>
            <a:r>
              <a:rPr lang="en-US" sz="2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 fast loss events led to a beam dump.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chemeClr val="tx2"/>
                </a:solidFill>
              </a:rPr>
              <a:t>18 </a:t>
            </a:r>
            <a:r>
              <a:rPr lang="en-US" sz="2000" i="1" dirty="0">
                <a:solidFill>
                  <a:schemeClr val="tx2"/>
                </a:solidFill>
              </a:rPr>
              <a:t>in 2010, 17 in </a:t>
            </a:r>
            <a:r>
              <a:rPr lang="en-US" sz="2000" i="1" dirty="0" smtClean="0">
                <a:solidFill>
                  <a:schemeClr val="tx2"/>
                </a:solidFill>
              </a:rPr>
              <a:t>2011.</a:t>
            </a:r>
            <a:r>
              <a:rPr lang="en-US" sz="2000" i="1" dirty="0">
                <a:solidFill>
                  <a:schemeClr val="tx2"/>
                </a:solidFill>
              </a:rPr>
              <a:t/>
            </a:r>
            <a:br>
              <a:rPr lang="en-US" sz="2000" i="1" dirty="0">
                <a:solidFill>
                  <a:schemeClr val="tx2"/>
                </a:solidFill>
              </a:rPr>
            </a:br>
            <a:r>
              <a:rPr lang="en-US" sz="2000" i="1" dirty="0">
                <a:solidFill>
                  <a:schemeClr val="tx2"/>
                </a:solidFill>
              </a:rPr>
              <a:t>	</a:t>
            </a:r>
            <a:r>
              <a:rPr lang="en-US" sz="2000" i="1" dirty="0" smtClean="0">
                <a:solidFill>
                  <a:schemeClr val="tx2"/>
                </a:solidFill>
              </a:rPr>
              <a:t>Over the two years:</a:t>
            </a:r>
            <a:br>
              <a:rPr lang="en-US" sz="2000" i="1" dirty="0" smtClean="0">
                <a:solidFill>
                  <a:schemeClr val="tx2"/>
                </a:solidFill>
              </a:rPr>
            </a:br>
            <a:r>
              <a:rPr lang="en-US" sz="2000" i="1" dirty="0" smtClean="0">
                <a:solidFill>
                  <a:schemeClr val="tx2"/>
                </a:solidFill>
              </a:rPr>
              <a:t>		13 </a:t>
            </a:r>
            <a:r>
              <a:rPr lang="en-US" sz="2000" i="1" dirty="0">
                <a:solidFill>
                  <a:schemeClr val="tx2"/>
                </a:solidFill>
              </a:rPr>
              <a:t>around </a:t>
            </a:r>
            <a:r>
              <a:rPr lang="en-US" sz="2000" i="1" dirty="0" smtClean="0">
                <a:solidFill>
                  <a:schemeClr val="tx2"/>
                </a:solidFill>
              </a:rPr>
              <a:t>MKIs.</a:t>
            </a:r>
            <a:br>
              <a:rPr lang="en-US" sz="2000" i="1" dirty="0" smtClean="0">
                <a:solidFill>
                  <a:schemeClr val="tx2"/>
                </a:solidFill>
              </a:rPr>
            </a:br>
            <a:r>
              <a:rPr lang="en-US" sz="2000" i="1" dirty="0" smtClean="0">
                <a:solidFill>
                  <a:schemeClr val="tx2"/>
                </a:solidFill>
              </a:rPr>
              <a:t>		6 dumps by experiments.</a:t>
            </a:r>
            <a:r>
              <a:rPr lang="en-US" sz="2000" i="1" dirty="0">
                <a:solidFill>
                  <a:schemeClr val="tx2"/>
                </a:solidFill>
              </a:rPr>
              <a:t/>
            </a:r>
            <a:br>
              <a:rPr lang="en-US" sz="2000" i="1" dirty="0">
                <a:solidFill>
                  <a:schemeClr val="tx2"/>
                </a:solidFill>
              </a:rPr>
            </a:br>
            <a:r>
              <a:rPr lang="en-US" sz="2000" i="1" dirty="0">
                <a:solidFill>
                  <a:schemeClr val="tx2"/>
                </a:solidFill>
              </a:rPr>
              <a:t>	</a:t>
            </a:r>
            <a:r>
              <a:rPr lang="en-US" sz="2000" i="1" dirty="0" smtClean="0">
                <a:solidFill>
                  <a:schemeClr val="tx2"/>
                </a:solidFill>
              </a:rPr>
              <a:t>	1 </a:t>
            </a:r>
            <a:r>
              <a:rPr lang="en-US" sz="2000" i="1" dirty="0">
                <a:solidFill>
                  <a:schemeClr val="tx2"/>
                </a:solidFill>
              </a:rPr>
              <a:t>at 450 </a:t>
            </a:r>
            <a:r>
              <a:rPr lang="en-US" sz="2000" i="1" dirty="0" err="1" smtClean="0">
                <a:solidFill>
                  <a:schemeClr val="tx2"/>
                </a:solidFill>
              </a:rPr>
              <a:t>GeV</a:t>
            </a:r>
            <a:r>
              <a:rPr lang="en-US" sz="2000" i="1" dirty="0" smtClean="0">
                <a:solidFill>
                  <a:schemeClr val="tx2"/>
                </a:solidFill>
              </a:rPr>
              <a:t>.</a:t>
            </a:r>
            <a:endParaRPr lang="en-US" sz="2000" i="1" dirty="0">
              <a:solidFill>
                <a:schemeClr val="tx2"/>
              </a:solidFill>
            </a:endParaRPr>
          </a:p>
          <a:p>
            <a: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/>
              <a:t>Typical characteristics: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Loss duration: about 10 turns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de-DE" dirty="0" err="1"/>
              <a:t>O</a:t>
            </a:r>
            <a:r>
              <a:rPr lang="de-DE" dirty="0" err="1" smtClean="0"/>
              <a:t>ften</a:t>
            </a:r>
            <a:r>
              <a:rPr lang="de-DE" dirty="0" smtClean="0"/>
              <a:t> </a:t>
            </a:r>
            <a:r>
              <a:rPr lang="de-DE" dirty="0" err="1" smtClean="0"/>
              <a:t>unconventional</a:t>
            </a:r>
            <a:r>
              <a:rPr lang="de-DE" dirty="0" smtClean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(e.g.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</a:t>
            </a:r>
            <a:r>
              <a:rPr lang="de-DE" dirty="0" smtClean="0"/>
              <a:t>)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/>
              <a:t>The events are </a:t>
            </a:r>
            <a:r>
              <a:rPr lang="en-US" sz="2400" dirty="0"/>
              <a:t>believed to be due to </a:t>
            </a:r>
            <a:r>
              <a:rPr lang="en-US" sz="2400" dirty="0" smtClean="0"/>
              <a:t>(</a:t>
            </a:r>
            <a:r>
              <a:rPr lang="en-US" sz="24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2400" dirty="0" smtClean="0"/>
              <a:t>nidentified) </a:t>
            </a:r>
            <a:r>
              <a:rPr lang="en-US" sz="24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400" dirty="0" smtClean="0"/>
              <a:t>alling </a:t>
            </a:r>
            <a:r>
              <a:rPr lang="en-US" sz="24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400" dirty="0" smtClean="0"/>
              <a:t>bjects (UFOs)</a:t>
            </a:r>
            <a:endParaRPr lang="de-DE" sz="2400" dirty="0"/>
          </a:p>
        </p:txBody>
      </p:sp>
      <p:pic>
        <p:nvPicPr>
          <p:cNvPr id="9218" name="Picture 2" descr="L:\Data\Analysis\LHC\UFOs\cases and plots\2010.08.23 135038 - dump 22R3\2010.08.23 135038 - losspro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0" y="2970784"/>
            <a:ext cx="4754879" cy="2815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251959" y="5786652"/>
            <a:ext cx="475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tx2"/>
                </a:solidFill>
              </a:rPr>
              <a:t>Spatial</a:t>
            </a:r>
            <a:r>
              <a:rPr lang="de-DE" sz="1600" i="1" dirty="0" smtClean="0">
                <a:solidFill>
                  <a:schemeClr val="tx2"/>
                </a:solidFill>
              </a:rPr>
              <a:t> </a:t>
            </a:r>
            <a:r>
              <a:rPr lang="de-DE" sz="1600" i="1" dirty="0" err="1" smtClean="0">
                <a:solidFill>
                  <a:schemeClr val="tx2"/>
                </a:solidFill>
              </a:rPr>
              <a:t>and</a:t>
            </a:r>
            <a:r>
              <a:rPr lang="de-DE" sz="1600" i="1" dirty="0" smtClean="0">
                <a:solidFill>
                  <a:schemeClr val="tx2"/>
                </a:solidFill>
              </a:rPr>
              <a:t> temporal </a:t>
            </a:r>
            <a:r>
              <a:rPr lang="de-DE" sz="1600" i="1" dirty="0" err="1" smtClean="0">
                <a:solidFill>
                  <a:schemeClr val="tx2"/>
                </a:solidFill>
              </a:rPr>
              <a:t>loss</a:t>
            </a:r>
            <a:r>
              <a:rPr lang="de-DE" sz="1600" i="1" dirty="0" smtClean="0">
                <a:solidFill>
                  <a:schemeClr val="tx2"/>
                </a:solidFill>
              </a:rPr>
              <a:t> </a:t>
            </a:r>
            <a:r>
              <a:rPr lang="de-DE" sz="1600" i="1" dirty="0" err="1" smtClean="0">
                <a:solidFill>
                  <a:schemeClr val="tx2"/>
                </a:solidFill>
              </a:rPr>
              <a:t>profile</a:t>
            </a:r>
            <a:r>
              <a:rPr lang="de-DE" sz="1600" i="1" dirty="0" smtClean="0">
                <a:solidFill>
                  <a:schemeClr val="tx2"/>
                </a:solidFill>
              </a:rPr>
              <a:t> </a:t>
            </a:r>
            <a:r>
              <a:rPr lang="de-DE" sz="1600" i="1" dirty="0" err="1" smtClean="0">
                <a:solidFill>
                  <a:schemeClr val="tx2"/>
                </a:solidFill>
              </a:rPr>
              <a:t>of</a:t>
            </a:r>
            <a:r>
              <a:rPr lang="de-DE" sz="1600" i="1" dirty="0" smtClean="0">
                <a:solidFill>
                  <a:schemeClr val="tx2"/>
                </a:solidFill>
              </a:rPr>
              <a:t> UFO on 23.08.2010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4025" y="6347780"/>
            <a:ext cx="410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*T. Baer, Evian Operations Workshop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3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4568" y="1051561"/>
            <a:ext cx="4612336" cy="2560319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37160" y="1051560"/>
                <a:ext cx="4217408" cy="5212080"/>
              </a:xfrm>
            </p:spPr>
            <p:txBody>
              <a:bodyPr anchor="ctr"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In 2011: </a:t>
                </a:r>
                <a:r>
                  <a:rPr lang="en-US" sz="2400" b="1" dirty="0" smtClean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16,000 candidate UFOs</a:t>
                </a:r>
                <a:r>
                  <a:rPr lang="en-US" sz="2400" dirty="0" smtClean="0"/>
                  <a:t> below dump threshold found.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Measured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distribution </a:t>
                </a:r>
                <a:r>
                  <a:rPr lang="en-US" sz="2400" dirty="0" smtClean="0"/>
                  <a:t>of BLM signal is consistent </a:t>
                </a:r>
                <a:r>
                  <a:rPr lang="en-US" sz="2400" dirty="0"/>
                  <a:t>with </a:t>
                </a:r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measured dust distribution </a:t>
                </a:r>
                <a:r>
                  <a:rPr lang="en-US" sz="2400" dirty="0"/>
                  <a:t>in </a:t>
                </a:r>
                <a:r>
                  <a:rPr lang="en-US" sz="2400" dirty="0" smtClean="0"/>
                  <a:t>SM12/Bat113</a:t>
                </a:r>
                <a:r>
                  <a:rPr lang="en-US" sz="2400" dirty="0" smtClean="0"/>
                  <a:t>.</a:t>
                </a:r>
                <a:r>
                  <a:rPr lang="en-US" sz="2400" smtClean="0"/>
                  <a:t/>
                </a:r>
                <a:br>
                  <a:rPr lang="en-US" sz="2400" smtClean="0"/>
                </a:br>
                <a:r>
                  <a:rPr lang="en-US" sz="2400" smtClean="0"/>
                  <a:t/>
                </a:r>
                <a:br>
                  <a:rPr lang="en-US" sz="2400" smtClean="0"/>
                </a:br>
                <a:r>
                  <a:rPr lang="en-US" sz="2000" i="1" dirty="0" smtClean="0">
                    <a:solidFill>
                      <a:schemeClr val="tx2"/>
                    </a:solidFill>
                  </a:rPr>
                  <a:t>L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inear dependenc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y of UFO signal on particle volume shown by N. Fuster et al., IPAC’11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, 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MOPS017.</a:t>
                </a:r>
                <a:endParaRPr lang="en-US" sz="1400" i="1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37160" y="1051560"/>
                <a:ext cx="4217408" cy="5212080"/>
              </a:xfrm>
              <a:blipFill rotWithShape="1">
                <a:blip r:embed="rId3" cstate="print"/>
                <a:stretch>
                  <a:fillRect l="-2026" r="-26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Threshold UFOs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6808178" y="1921401"/>
                <a:ext cx="136011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𝟗𝟐</m:t>
                          </m:r>
                        </m:sup>
                      </m:sSup>
                    </m:oMath>
                  </m:oMathPara>
                </a14:m>
                <a:endParaRPr lang="de-DE" sz="2400" b="1" dirty="0" err="1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178" y="1921401"/>
                <a:ext cx="1360116" cy="4700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bgerundetes Rechteck 4"/>
          <p:cNvSpPr/>
          <p:nvPr/>
        </p:nvSpPr>
        <p:spPr bwMode="auto">
          <a:xfrm>
            <a:off x="7281511" y="1207766"/>
            <a:ext cx="1773567" cy="612934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4513 arc UFOs (≥cell 12) at 3.5 </a:t>
            </a:r>
            <a:r>
              <a:rPr lang="en-US" sz="1000" i="1" dirty="0" err="1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TeV</a:t>
            </a:r>
            <a:r>
              <a:rPr lang="en-US" sz="1000" i="1" dirty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with signal RS01 </a:t>
            </a:r>
            <a:r>
              <a:rPr lang="en-US" sz="1000" i="1" dirty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&gt; </a:t>
            </a: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1∙10</a:t>
            </a:r>
            <a:r>
              <a:rPr lang="en-US" sz="1000" i="1" baseline="30000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-3</a:t>
            </a: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000" i="1" dirty="0" err="1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Gy</a:t>
            </a: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/s.</a:t>
            </a:r>
            <a:endParaRPr kumimoji="0" lang="en-US" sz="100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354569" y="3745239"/>
            <a:ext cx="4612336" cy="2560320"/>
            <a:chOff x="4354569" y="3745239"/>
            <a:chExt cx="4612336" cy="2560320"/>
          </a:xfrm>
        </p:grpSpPr>
        <p:pic>
          <p:nvPicPr>
            <p:cNvPr id="8197" name="Picture 5" descr="L:\Data\Analysis\LHC\UFOs\cases and plots\2011.12.06 - dust particle contamination size distribu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569" y="3745239"/>
              <a:ext cx="4612336" cy="25603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bgerundetes Rechteck 10"/>
            <p:cNvSpPr/>
            <p:nvPr/>
          </p:nvSpPr>
          <p:spPr bwMode="auto">
            <a:xfrm>
              <a:off x="6047891" y="5314170"/>
              <a:ext cx="1520573" cy="510778"/>
            </a:xfrm>
            <a:prstGeom prst="roundRect">
              <a:avLst/>
            </a:prstGeom>
            <a:solidFill>
              <a:schemeClr val="accent4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tx2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ourtesy of </a:t>
              </a:r>
              <a:r>
                <a:rPr lang="en-US" sz="1200" b="1" dirty="0" smtClean="0">
                  <a:solidFill>
                    <a:schemeClr val="tx2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/>
              </a:r>
              <a:br>
                <a:rPr lang="en-US" sz="1200" b="1" dirty="0" smtClean="0">
                  <a:solidFill>
                    <a:schemeClr val="tx2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</a:br>
              <a:r>
                <a:rPr lang="en-US" sz="1200" b="1" dirty="0" smtClean="0">
                  <a:solidFill>
                    <a:schemeClr val="tx2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J. M. Jimenez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7606788" y="4499183"/>
                  <a:ext cx="1360116" cy="47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∝</m:t>
                        </m:r>
                        <m:sSup>
                          <m:sSupPr>
                            <m:ctrlP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𝟗𝟕</m:t>
                            </m:r>
                          </m:sup>
                        </m:sSup>
                      </m:oMath>
                    </m:oMathPara>
                  </a14:m>
                  <a:endParaRPr lang="de-DE" sz="2400" b="1" dirty="0" err="1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788" y="4499183"/>
                  <a:ext cx="1360116" cy="47000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11138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59" y="1051561"/>
            <a:ext cx="8869680" cy="4152497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2665" y="5272440"/>
            <a:ext cx="8026645" cy="956455"/>
          </a:xfrm>
        </p:spPr>
        <p:txBody>
          <a:bodyPr/>
          <a:lstStyle/>
          <a:p>
            <a:pPr>
              <a:buNone/>
            </a:pPr>
            <a:endParaRPr lang="de-DE" sz="14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of UFO rate from ≈10 UFOs/hour to ≈2 UFOs/hour.</a:t>
            </a:r>
          </a:p>
          <a:p>
            <a:r>
              <a:rPr lang="de-DE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Looks OK for 2012 and Beyond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UFO rate 2011</a:t>
            </a:r>
            <a:endParaRPr lang="en-US" dirty="0"/>
          </a:p>
        </p:txBody>
      </p:sp>
      <p:sp>
        <p:nvSpPr>
          <p:cNvPr id="12" name="Abgerundetes Rechteck 4"/>
          <p:cNvSpPr/>
          <p:nvPr/>
        </p:nvSpPr>
        <p:spPr bwMode="auto">
          <a:xfrm>
            <a:off x="6485935" y="1594202"/>
            <a:ext cx="2457823" cy="953453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5242 candidate arc UFOs (≥ cell 12) during stable beams between 14.04. and 31.10.2011. Fills with at least 1 hour stable beams are considered. Signal RS04 </a:t>
            </a:r>
            <a:r>
              <a:rPr lang="en-US" sz="1000" i="1" dirty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&gt; 2∙10</a:t>
            </a:r>
            <a:r>
              <a:rPr lang="en-US" sz="1000" i="1" baseline="30000" dirty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-4</a:t>
            </a:r>
            <a:r>
              <a:rPr lang="en-US" sz="1000" i="1" dirty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000" i="1" dirty="0" err="1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Gy</a:t>
            </a:r>
            <a:r>
              <a:rPr lang="en-US" sz="1000" i="1" dirty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/s</a:t>
            </a:r>
            <a:r>
              <a:rPr lang="en-US" sz="1000" i="1" dirty="0" smtClean="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.</a:t>
            </a:r>
            <a:endParaRPr lang="en-US" sz="1000" i="1" dirty="0">
              <a:solidFill>
                <a:schemeClr val="tx2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748820" y="1261123"/>
            <a:ext cx="1781299" cy="3254272"/>
            <a:chOff x="748820" y="1261123"/>
            <a:chExt cx="1781299" cy="3254272"/>
          </a:xfrm>
        </p:grpSpPr>
        <p:cxnSp>
          <p:nvCxnSpPr>
            <p:cNvPr id="10" name="Straight Connector 15"/>
            <p:cNvCxnSpPr/>
            <p:nvPr/>
          </p:nvCxnSpPr>
          <p:spPr bwMode="auto">
            <a:xfrm rot="16200000" flipV="1">
              <a:off x="231061" y="3115144"/>
              <a:ext cx="280050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6"/>
            <p:cNvSpPr txBox="1"/>
            <p:nvPr/>
          </p:nvSpPr>
          <p:spPr>
            <a:xfrm>
              <a:off x="748820" y="1261123"/>
              <a:ext cx="17812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de-DE" b="1" dirty="0" smtClean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TS #2</a:t>
              </a:r>
            </a:p>
            <a:p>
              <a:pPr algn="ctr">
                <a:lnSpc>
                  <a:spcPts val="1500"/>
                </a:lnSpc>
              </a:pPr>
              <a:r>
                <a:rPr lang="de-DE" sz="1200" dirty="0" smtClean="0">
                  <a:solidFill>
                    <a:schemeClr val="tx2"/>
                  </a:solidFill>
                </a:rPr>
                <a:t>(09. – 13.05.2011)</a:t>
              </a:r>
              <a:endParaRPr lang="en-US" sz="1200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uppieren 20"/>
          <p:cNvGrpSpPr/>
          <p:nvPr/>
        </p:nvGrpSpPr>
        <p:grpSpPr>
          <a:xfrm>
            <a:off x="2920090" y="1261123"/>
            <a:ext cx="1781299" cy="3254272"/>
            <a:chOff x="748820" y="1261123"/>
            <a:chExt cx="1781299" cy="3254272"/>
          </a:xfrm>
        </p:grpSpPr>
        <p:cxnSp>
          <p:nvCxnSpPr>
            <p:cNvPr id="22" name="Straight Connector 15"/>
            <p:cNvCxnSpPr/>
            <p:nvPr/>
          </p:nvCxnSpPr>
          <p:spPr bwMode="auto">
            <a:xfrm rot="16200000" flipV="1">
              <a:off x="231061" y="3115144"/>
              <a:ext cx="280050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16"/>
            <p:cNvSpPr txBox="1"/>
            <p:nvPr/>
          </p:nvSpPr>
          <p:spPr>
            <a:xfrm>
              <a:off x="748820" y="1261123"/>
              <a:ext cx="17812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de-DE" b="1" dirty="0" smtClean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TS #3</a:t>
              </a:r>
            </a:p>
            <a:p>
              <a:pPr algn="ctr">
                <a:lnSpc>
                  <a:spcPts val="1500"/>
                </a:lnSpc>
              </a:pPr>
              <a:r>
                <a:rPr lang="de-DE" sz="1200" dirty="0" smtClean="0">
                  <a:solidFill>
                    <a:schemeClr val="tx2"/>
                  </a:solidFill>
                </a:rPr>
                <a:t>(04. – 08.07.2011)</a:t>
              </a:r>
              <a:endParaRPr lang="en-US" sz="1200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5" name="Pfeil nach rechts 4"/>
          <p:cNvSpPr/>
          <p:nvPr/>
        </p:nvSpPr>
        <p:spPr bwMode="auto">
          <a:xfrm>
            <a:off x="4142386" y="1851371"/>
            <a:ext cx="1639207" cy="730987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1380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bunches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4086212" y="1828800"/>
            <a:ext cx="0" cy="26865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uppieren 27"/>
          <p:cNvGrpSpPr/>
          <p:nvPr/>
        </p:nvGrpSpPr>
        <p:grpSpPr>
          <a:xfrm>
            <a:off x="4970246" y="2743224"/>
            <a:ext cx="1781299" cy="1772171"/>
            <a:chOff x="740662" y="2743224"/>
            <a:chExt cx="1781299" cy="1772171"/>
          </a:xfrm>
        </p:grpSpPr>
        <p:cxnSp>
          <p:nvCxnSpPr>
            <p:cNvPr id="29" name="Straight Connector 15"/>
            <p:cNvCxnSpPr/>
            <p:nvPr/>
          </p:nvCxnSpPr>
          <p:spPr bwMode="auto">
            <a:xfrm flipV="1">
              <a:off x="1631312" y="3220278"/>
              <a:ext cx="0" cy="12951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16"/>
            <p:cNvSpPr txBox="1"/>
            <p:nvPr/>
          </p:nvSpPr>
          <p:spPr>
            <a:xfrm>
              <a:off x="740662" y="2743224"/>
              <a:ext cx="17812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de-DE" b="1" dirty="0" smtClean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TS #4</a:t>
              </a:r>
            </a:p>
            <a:p>
              <a:pPr algn="ctr">
                <a:lnSpc>
                  <a:spcPts val="1500"/>
                </a:lnSpc>
              </a:pPr>
              <a:r>
                <a:rPr lang="de-DE" sz="1200" dirty="0" smtClean="0">
                  <a:solidFill>
                    <a:schemeClr val="tx2"/>
                  </a:solidFill>
                </a:rPr>
                <a:t>(29.08 – 02.09.2011)</a:t>
              </a:r>
              <a:endParaRPr lang="en-US" sz="1200" dirty="0" err="1" smtClean="0">
                <a:solidFill>
                  <a:schemeClr val="tx2"/>
                </a:solidFill>
              </a:endParaRPr>
            </a:p>
          </p:txBody>
        </p:sp>
      </p:grpSp>
      <p:cxnSp>
        <p:nvCxnSpPr>
          <p:cNvPr id="32" name="Gerade Verbindung mit Pfeil 31"/>
          <p:cNvCxnSpPr/>
          <p:nvPr/>
        </p:nvCxnSpPr>
        <p:spPr bwMode="auto">
          <a:xfrm flipH="1">
            <a:off x="7671916" y="3458494"/>
            <a:ext cx="119534" cy="49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16"/>
          <p:cNvSpPr txBox="1"/>
          <p:nvPr/>
        </p:nvSpPr>
        <p:spPr>
          <a:xfrm>
            <a:off x="7371760" y="3173801"/>
            <a:ext cx="108644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600" dirty="0" smtClean="0">
                <a:solidFill>
                  <a:schemeClr val="tx2"/>
                </a:solidFill>
              </a:rPr>
              <a:t>25ns, 60b</a:t>
            </a:r>
            <a:endParaRPr lang="en-US" sz="1100" dirty="0" err="1" smtClean="0">
              <a:solidFill>
                <a:schemeClr val="tx2"/>
              </a:solidFill>
            </a:endParaRPr>
          </a:p>
        </p:txBody>
      </p:sp>
      <p:sp>
        <p:nvSpPr>
          <p:cNvPr id="44" name="Freihandform 43"/>
          <p:cNvSpPr/>
          <p:nvPr/>
        </p:nvSpPr>
        <p:spPr bwMode="auto">
          <a:xfrm>
            <a:off x="893135" y="2434857"/>
            <a:ext cx="7751135" cy="1733106"/>
          </a:xfrm>
          <a:custGeom>
            <a:avLst/>
            <a:gdLst>
              <a:gd name="connsiteX0" fmla="*/ 0 w 7814930"/>
              <a:gd name="connsiteY0" fmla="*/ 0 h 2094614"/>
              <a:gd name="connsiteX1" fmla="*/ 3242930 w 7814930"/>
              <a:gd name="connsiteY1" fmla="*/ 1658679 h 2094614"/>
              <a:gd name="connsiteX2" fmla="*/ 7814930 w 7814930"/>
              <a:gd name="connsiteY2" fmla="*/ 2094614 h 2094614"/>
              <a:gd name="connsiteX3" fmla="*/ 7814930 w 7814930"/>
              <a:gd name="connsiteY3" fmla="*/ 2094614 h 2094614"/>
              <a:gd name="connsiteX0" fmla="*/ 0 w 7793665"/>
              <a:gd name="connsiteY0" fmla="*/ 0 h 1913860"/>
              <a:gd name="connsiteX1" fmla="*/ 3221665 w 7793665"/>
              <a:gd name="connsiteY1" fmla="*/ 1477925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93665"/>
              <a:gd name="connsiteY0" fmla="*/ 0 h 1913860"/>
              <a:gd name="connsiteX1" fmla="*/ 3221665 w 7793665"/>
              <a:gd name="connsiteY1" fmla="*/ 1477925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93665"/>
              <a:gd name="connsiteY0" fmla="*/ 0 h 1913860"/>
              <a:gd name="connsiteX1" fmla="*/ 3349255 w 7793665"/>
              <a:gd name="connsiteY1" fmla="*/ 1488557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93665"/>
              <a:gd name="connsiteY0" fmla="*/ 0 h 1913860"/>
              <a:gd name="connsiteX1" fmla="*/ 3349255 w 7793665"/>
              <a:gd name="connsiteY1" fmla="*/ 1488557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93665"/>
              <a:gd name="connsiteY0" fmla="*/ 0 h 1913860"/>
              <a:gd name="connsiteX1" fmla="*/ 3349255 w 7793665"/>
              <a:gd name="connsiteY1" fmla="*/ 1488557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93665"/>
              <a:gd name="connsiteY0" fmla="*/ 0 h 1913860"/>
              <a:gd name="connsiteX1" fmla="*/ 3349255 w 7793665"/>
              <a:gd name="connsiteY1" fmla="*/ 1488557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93665"/>
              <a:gd name="connsiteY0" fmla="*/ 0 h 1913860"/>
              <a:gd name="connsiteX1" fmla="*/ 3349255 w 7793665"/>
              <a:gd name="connsiteY1" fmla="*/ 1488557 h 1913860"/>
              <a:gd name="connsiteX2" fmla="*/ 7793665 w 7793665"/>
              <a:gd name="connsiteY2" fmla="*/ 1913860 h 1913860"/>
              <a:gd name="connsiteX3" fmla="*/ 7793665 w 7793665"/>
              <a:gd name="connsiteY3" fmla="*/ 1913860 h 1913860"/>
              <a:gd name="connsiteX0" fmla="*/ 0 w 7751135"/>
              <a:gd name="connsiteY0" fmla="*/ 0 h 1733106"/>
              <a:gd name="connsiteX1" fmla="*/ 3306725 w 7751135"/>
              <a:gd name="connsiteY1" fmla="*/ 1307803 h 1733106"/>
              <a:gd name="connsiteX2" fmla="*/ 7751135 w 7751135"/>
              <a:gd name="connsiteY2" fmla="*/ 1733106 h 1733106"/>
              <a:gd name="connsiteX3" fmla="*/ 7751135 w 7751135"/>
              <a:gd name="connsiteY3" fmla="*/ 1733106 h 173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1135" h="1733106">
                <a:moveTo>
                  <a:pt x="0" y="0"/>
                </a:moveTo>
                <a:cubicBezTo>
                  <a:pt x="1108444" y="537829"/>
                  <a:pt x="2014869" y="1018952"/>
                  <a:pt x="3306725" y="1307803"/>
                </a:cubicBezTo>
                <a:cubicBezTo>
                  <a:pt x="4598581" y="1596654"/>
                  <a:pt x="7010400" y="1662222"/>
                  <a:pt x="7751135" y="1733106"/>
                </a:cubicBezTo>
                <a:lnTo>
                  <a:pt x="7751135" y="1733106"/>
                </a:lnTo>
              </a:path>
            </a:pathLst>
          </a:custGeom>
          <a:noFill/>
          <a:ln w="635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31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Chamonix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Are we confident enough to go to 4 TeV?</a:t>
            </a:r>
          </a:p>
          <a:p>
            <a:r>
              <a:rPr lang="en-US" dirty="0" smtClean="0"/>
              <a:t>Bunch spacing</a:t>
            </a:r>
          </a:p>
          <a:p>
            <a:pPr lvl="1"/>
            <a:r>
              <a:rPr lang="en-US" dirty="0" smtClean="0"/>
              <a:t>25 or 50 ns?</a:t>
            </a:r>
          </a:p>
          <a:p>
            <a:r>
              <a:rPr lang="en-US" dirty="0" smtClean="0"/>
              <a:t>Luminosity goals for 2012?</a:t>
            </a:r>
          </a:p>
          <a:p>
            <a:pPr lvl="1"/>
            <a:r>
              <a:rPr lang="en-US" dirty="0" smtClean="0"/>
              <a:t>There’s a limit to how much higher they can go.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AE464-6553-4A35-8200-5213FB04190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0"/>
            <a:ext cx="8262937" cy="441325"/>
          </a:xfrm>
        </p:spPr>
        <p:txBody>
          <a:bodyPr/>
          <a:lstStyle/>
          <a:p>
            <a:r>
              <a:rPr lang="en-US" dirty="0" smtClean="0"/>
              <a:t>General plan for next few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471815"/>
            <a:ext cx="8355012" cy="5676900"/>
          </a:xfrm>
        </p:spPr>
        <p:txBody>
          <a:bodyPr/>
          <a:lstStyle/>
          <a:p>
            <a:r>
              <a:rPr lang="en-US" dirty="0" smtClean="0"/>
              <a:t>Now:</a:t>
            </a:r>
          </a:p>
          <a:p>
            <a:pPr lvl="1"/>
            <a:r>
              <a:rPr lang="en-US" dirty="0" smtClean="0"/>
              <a:t>Run at 3.5 or 4.0 TeV</a:t>
            </a:r>
          </a:p>
          <a:p>
            <a:pPr lvl="1"/>
            <a:r>
              <a:rPr lang="en-US" dirty="0" smtClean="0"/>
              <a:t>Push luminosity as high as possible</a:t>
            </a:r>
            <a:endParaRPr lang="en-US" baseline="30000" dirty="0" smtClean="0"/>
          </a:p>
          <a:p>
            <a:r>
              <a:rPr lang="en-US" dirty="0" smtClean="0"/>
              <a:t>First Long Shutdown (LS1): ~2013</a:t>
            </a:r>
          </a:p>
          <a:p>
            <a:pPr lvl="1"/>
            <a:r>
              <a:rPr lang="en-US" dirty="0" smtClean="0"/>
              <a:t>Fix all </a:t>
            </a:r>
            <a:r>
              <a:rPr lang="en-US" dirty="0" err="1" smtClean="0"/>
              <a:t>all</a:t>
            </a:r>
            <a:r>
              <a:rPr lang="en-US" dirty="0" smtClean="0"/>
              <a:t> joints</a:t>
            </a:r>
          </a:p>
          <a:p>
            <a:pPr lvl="1"/>
            <a:r>
              <a:rPr lang="en-US" dirty="0" smtClean="0"/>
              <a:t>Add dispersion collimation around IR3?</a:t>
            </a:r>
            <a:endParaRPr lang="en-US" baseline="30000" dirty="0" smtClean="0"/>
          </a:p>
          <a:p>
            <a:r>
              <a:rPr lang="en-US" dirty="0" smtClean="0"/>
              <a:t>Second Long Shutdown (LS2): ~2017</a:t>
            </a:r>
          </a:p>
          <a:p>
            <a:pPr lvl="1"/>
            <a:r>
              <a:rPr lang="en-US" dirty="0" smtClean="0"/>
              <a:t>Complete collimation system</a:t>
            </a:r>
          </a:p>
          <a:p>
            <a:pPr lvl="2"/>
            <a:r>
              <a:rPr lang="en-US" dirty="0" smtClean="0"/>
              <a:t>Involves 11 T dipoles to make room for dispersion collimators at several IR’s</a:t>
            </a:r>
          </a:p>
          <a:p>
            <a:pPr lvl="1"/>
            <a:r>
              <a:rPr lang="en-US" dirty="0" smtClean="0"/>
              <a:t>Reach (at least) nominal luminosity after that</a:t>
            </a:r>
          </a:p>
          <a:p>
            <a:pPr lvl="1"/>
            <a:r>
              <a:rPr lang="en-US" i="1" dirty="0" smtClean="0"/>
              <a:t>Collimation</a:t>
            </a:r>
            <a:r>
              <a:rPr lang="en-US" dirty="0" smtClean="0"/>
              <a:t> limit &gt;5x10</a:t>
            </a:r>
            <a:r>
              <a:rPr lang="en-US" baseline="30000" dirty="0" smtClean="0"/>
              <a:t>34</a:t>
            </a:r>
            <a:r>
              <a:rPr lang="en-US" dirty="0" smtClean="0"/>
              <a:t> cm</a:t>
            </a:r>
            <a:r>
              <a:rPr lang="en-US" baseline="30000" dirty="0" smtClean="0"/>
              <a:t>-2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Hi Luminosity Shutdown: ~2021</a:t>
            </a:r>
          </a:p>
          <a:p>
            <a:pPr lvl="1"/>
            <a:r>
              <a:rPr lang="en-US" dirty="0" smtClean="0"/>
              <a:t>Install large aperture, high field Nb</a:t>
            </a:r>
            <a:r>
              <a:rPr lang="en-US" baseline="-25000" dirty="0" smtClean="0"/>
              <a:t>3</a:t>
            </a:r>
            <a:r>
              <a:rPr lang="en-US" dirty="0" smtClean="0"/>
              <a:t>Sn quads</a:t>
            </a:r>
          </a:p>
          <a:p>
            <a:pPr lvl="1"/>
            <a:r>
              <a:rPr lang="en-US" dirty="0" smtClean="0"/>
              <a:t>Crab cavities?</a:t>
            </a:r>
          </a:p>
          <a:p>
            <a:pPr lvl="1"/>
            <a:r>
              <a:rPr lang="en-US" dirty="0" smtClean="0"/>
              <a:t>Enable leveled 5x10</a:t>
            </a:r>
            <a:r>
              <a:rPr lang="en-US" baseline="30000" dirty="0" smtClean="0"/>
              <a:t>34</a:t>
            </a:r>
            <a:r>
              <a:rPr lang="en-US" dirty="0" smtClean="0"/>
              <a:t> cm</a:t>
            </a:r>
            <a:r>
              <a:rPr lang="en-US" baseline="30000" dirty="0" smtClean="0"/>
              <a:t>-2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LARP and </a:t>
            </a:r>
            <a:r>
              <a:rPr lang="en-US" dirty="0" err="1" smtClean="0"/>
              <a:t>HiLumi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65" y="587030"/>
            <a:ext cx="8355012" cy="3012950"/>
          </a:xfrm>
        </p:spPr>
        <p:txBody>
          <a:bodyPr/>
          <a:lstStyle/>
          <a:p>
            <a:r>
              <a:rPr lang="en-US" sz="2000" dirty="0" smtClean="0"/>
              <a:t>The upgrades of the LHC have been organized under the HL-LHC project.</a:t>
            </a:r>
          </a:p>
          <a:p>
            <a:r>
              <a:rPr lang="en-US" sz="2000" dirty="0" smtClean="0"/>
              <a:t>A subset of those activities has been captured in the </a:t>
            </a:r>
            <a:r>
              <a:rPr lang="en-US" sz="2000" dirty="0" err="1" smtClean="0"/>
              <a:t>HiLumi</a:t>
            </a:r>
            <a:r>
              <a:rPr lang="en-US" sz="2000" dirty="0" smtClean="0"/>
              <a:t>-LHC effort, partially funded by the European Union.</a:t>
            </a:r>
          </a:p>
          <a:p>
            <a:r>
              <a:rPr lang="en-US" sz="2000" dirty="0" smtClean="0"/>
              <a:t>It has been agreed that LARP should be coordinated with this project</a:t>
            </a:r>
          </a:p>
          <a:p>
            <a:r>
              <a:rPr lang="en-US" sz="2000" dirty="0" err="1" smtClean="0"/>
              <a:t>HiLumi</a:t>
            </a:r>
            <a:r>
              <a:rPr lang="en-US" sz="2000" dirty="0" smtClean="0"/>
              <a:t> Work Packages:</a:t>
            </a:r>
          </a:p>
          <a:p>
            <a:pPr lvl="1"/>
            <a:r>
              <a:rPr lang="en-US" sz="1800" dirty="0" smtClean="0"/>
              <a:t>WP1: Management</a:t>
            </a:r>
          </a:p>
          <a:p>
            <a:pPr lvl="1"/>
            <a:r>
              <a:rPr lang="en-US" sz="1800" dirty="0" smtClean="0"/>
              <a:t>WP2: Beam Physics and Layout</a:t>
            </a:r>
          </a:p>
          <a:p>
            <a:pPr lvl="1"/>
            <a:r>
              <a:rPr lang="en-US" sz="1800" dirty="0" smtClean="0"/>
              <a:t>WP3: Magnet Design</a:t>
            </a:r>
          </a:p>
          <a:p>
            <a:pPr lvl="1"/>
            <a:r>
              <a:rPr lang="en-US" sz="1800" dirty="0" smtClean="0"/>
              <a:t>WP4: Crab Cavity Design</a:t>
            </a:r>
          </a:p>
          <a:p>
            <a:pPr lvl="1"/>
            <a:r>
              <a:rPr lang="en-US" sz="1800" dirty="0" smtClean="0"/>
              <a:t>WP5: Collimation and Beam Losses</a:t>
            </a:r>
          </a:p>
          <a:p>
            <a:pPr lvl="1"/>
            <a:r>
              <a:rPr lang="en-US" sz="1800" dirty="0" smtClean="0"/>
              <a:t>WP6: Machine Protection</a:t>
            </a:r>
          </a:p>
          <a:p>
            <a:pPr lvl="1"/>
            <a:r>
              <a:rPr lang="en-US" sz="1800" dirty="0" smtClean="0"/>
              <a:t>WP7: Machine/Experiment Interface</a:t>
            </a:r>
          </a:p>
          <a:p>
            <a:pPr lvl="1"/>
            <a:r>
              <a:rPr lang="en-US" sz="1800" dirty="0" smtClean="0"/>
              <a:t>WP8: Environment &amp; Safety</a:t>
            </a:r>
          </a:p>
          <a:p>
            <a:r>
              <a:rPr lang="en-US" sz="2200" dirty="0" smtClean="0"/>
              <a:t>To facilitate this, we have begun to hold joint collaboration meetings</a:t>
            </a:r>
          </a:p>
          <a:p>
            <a:pPr lvl="1"/>
            <a:r>
              <a:rPr lang="en-US" sz="1800" dirty="0" smtClean="0"/>
              <a:t>Fall: Europe, Spring: 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096" y="2737710"/>
            <a:ext cx="3840500" cy="138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2737710"/>
            <a:ext cx="276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Significant LARP and other US Involvement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725621" y="4120289"/>
            <a:ext cx="422454" cy="11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6480" y="3889860"/>
            <a:ext cx="276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LARP will be involved if crystal or e-beam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2665" y="0"/>
            <a:ext cx="8490857" cy="463731"/>
          </a:xfrm>
        </p:spPr>
        <p:txBody>
          <a:bodyPr/>
          <a:lstStyle/>
          <a:p>
            <a:r>
              <a:rPr lang="en-US" dirty="0" smtClean="0"/>
              <a:t>Relevance of LARP to CERN Upgrade*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980" y="817460"/>
            <a:ext cx="5657879" cy="48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8005" y="6002135"/>
            <a:ext cx="5437702" cy="53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882180" y="2660900"/>
            <a:ext cx="3994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2790" y="2891330"/>
            <a:ext cx="54151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00" y="5656490"/>
            <a:ext cx="345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22790" y="5618085"/>
            <a:ext cx="18050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7950" y="5387655"/>
            <a:ext cx="2688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81445" y="548625"/>
            <a:ext cx="460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Letter to Dennis </a:t>
            </a:r>
            <a:r>
              <a:rPr lang="en-US" sz="1600" dirty="0" err="1" smtClean="0">
                <a:solidFill>
                  <a:srgbClr val="FF0000"/>
                </a:solidFill>
              </a:rPr>
              <a:t>Kovar</a:t>
            </a:r>
            <a:r>
              <a:rPr lang="en-US" sz="1600" dirty="0" smtClean="0">
                <a:solidFill>
                  <a:srgbClr val="FF0000"/>
                </a:solidFill>
              </a:rPr>
              <a:t>, Head, DOE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Office of High Energy Physics, 17-August-2010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2421320" y="855864"/>
            <a:ext cx="921720" cy="192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529" y="6539805"/>
            <a:ext cx="311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*letter suggested at review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FE6BC-2217-483D-BF38-6584628A4C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0" y="126170"/>
            <a:ext cx="8490857" cy="463731"/>
          </a:xfrm>
        </p:spPr>
        <p:txBody>
          <a:bodyPr/>
          <a:lstStyle/>
          <a:p>
            <a:r>
              <a:rPr lang="en-US" dirty="0" smtClean="0"/>
              <a:t>Overall US Plan for LHC Upgrades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7208"/>
          <a:stretch>
            <a:fillRect/>
          </a:stretch>
        </p:blipFill>
        <p:spPr bwMode="auto">
          <a:xfrm>
            <a:off x="2229295" y="587030"/>
            <a:ext cx="5001881" cy="587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44510" y="3505810"/>
            <a:ext cx="4839030" cy="18818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60350" y="3813050"/>
            <a:ext cx="11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LARP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8754" y="5349250"/>
            <a:ext cx="13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non-LARP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4510" y="5387655"/>
            <a:ext cx="4839030" cy="3840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FE6BC-2217-483D-BF38-6584628A4C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LARP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64" y="663840"/>
            <a:ext cx="8681335" cy="1382580"/>
          </a:xfrm>
        </p:spPr>
        <p:txBody>
          <a:bodyPr/>
          <a:lstStyle/>
          <a:p>
            <a:r>
              <a:rPr lang="en-US" sz="2000" dirty="0" smtClean="0"/>
              <a:t>The US LHC Accelerator Research Program (LARP) coordinates US R&amp;D related to the LHC accelerator and injector chain at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, Brookhaven,  SLAC,  and Berkeley (with a little at J-Lab and UT Austin)</a:t>
            </a:r>
          </a:p>
          <a:p>
            <a:r>
              <a:rPr lang="en-US" sz="2000" dirty="0" smtClean="0"/>
              <a:t>LARP has contributed to the initial </a:t>
            </a:r>
            <a:br>
              <a:rPr lang="en-US" sz="2000" dirty="0" smtClean="0"/>
            </a:br>
            <a:r>
              <a:rPr lang="en-US" sz="2000" dirty="0" smtClean="0"/>
              <a:t>operation of the LHC, but much of </a:t>
            </a:r>
            <a:br>
              <a:rPr lang="en-US" sz="2000" dirty="0" smtClean="0"/>
            </a:br>
            <a:r>
              <a:rPr lang="en-US" sz="2000" dirty="0" smtClean="0"/>
              <a:t>the program is focused on future </a:t>
            </a:r>
            <a:br>
              <a:rPr lang="en-US" sz="2000" dirty="0" smtClean="0"/>
            </a:br>
            <a:r>
              <a:rPr lang="en-US" sz="2000" dirty="0" smtClean="0"/>
              <a:t>upgrades.</a:t>
            </a:r>
          </a:p>
          <a:p>
            <a:r>
              <a:rPr lang="en-US" sz="2000" dirty="0" smtClean="0"/>
              <a:t>The program is currently funded at</a:t>
            </a:r>
            <a:br>
              <a:rPr lang="en-US" sz="2000" dirty="0" smtClean="0"/>
            </a:br>
            <a:r>
              <a:rPr lang="en-US" sz="2000" dirty="0" smtClean="0"/>
              <a:t>a level of about $12-13M/year, divided</a:t>
            </a:r>
            <a:br>
              <a:rPr lang="en-US" sz="2000" dirty="0" smtClean="0"/>
            </a:br>
            <a:r>
              <a:rPr lang="en-US" sz="2000" dirty="0" smtClean="0"/>
              <a:t>among:</a:t>
            </a:r>
          </a:p>
          <a:p>
            <a:pPr lvl="1"/>
            <a:r>
              <a:rPr lang="en-US" sz="1600" dirty="0" smtClean="0"/>
              <a:t>Accelerator research</a:t>
            </a:r>
          </a:p>
          <a:p>
            <a:pPr lvl="1"/>
            <a:r>
              <a:rPr lang="en-US" sz="1600" dirty="0" smtClean="0"/>
              <a:t>Magnet research</a:t>
            </a:r>
          </a:p>
          <a:p>
            <a:pPr lvl="1"/>
            <a:r>
              <a:rPr lang="en-US" sz="1600" dirty="0" smtClean="0"/>
              <a:t>Programmatic activities, including support</a:t>
            </a:r>
            <a:br>
              <a:rPr lang="en-US" sz="1600" dirty="0" smtClean="0"/>
            </a:br>
            <a:r>
              <a:rPr lang="en-US" sz="1600" dirty="0" smtClean="0"/>
              <a:t>for personnel at CERN</a:t>
            </a:r>
          </a:p>
          <a:p>
            <a:pPr lvl="2"/>
            <a:r>
              <a:rPr lang="en-US" sz="1600" dirty="0" smtClean="0"/>
              <a:t>Ask me about the Toohig Fellowship!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i="1" dirty="0" smtClean="0"/>
              <a:t>(I’m not going to say much specifically about LARP in this talk)</a:t>
            </a:r>
          </a:p>
        </p:txBody>
      </p:sp>
      <p:pic>
        <p:nvPicPr>
          <p:cNvPr id="7" name="Picture 2" descr="LARP'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892800"/>
            <a:ext cx="3810000" cy="24963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01695" y="4389125"/>
            <a:ext cx="353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NOT to be confused with this “LARP” (Live-Action Role Play), which has led to some interesting emails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golum-charac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830" y="5042010"/>
            <a:ext cx="974453" cy="1625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85745" y="5618085"/>
            <a:ext cx="20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C00CC"/>
                </a:solidFill>
              </a:rPr>
              <a:t>“Dark Raven”</a:t>
            </a:r>
            <a:endParaRPr lang="en-US" dirty="0">
              <a:solidFill>
                <a:srgbClr val="CC00CC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82805" y="5656490"/>
            <a:ext cx="422455" cy="10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Limits of LARP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“R” in LARP is for “Research”</a:t>
            </a:r>
          </a:p>
          <a:p>
            <a:pPr lvl="1"/>
            <a:r>
              <a:rPr lang="en-US" dirty="0" smtClean="0"/>
              <a:t>LARP is an R&amp;D organization</a:t>
            </a:r>
          </a:p>
          <a:p>
            <a:pPr lvl="1"/>
            <a:r>
              <a:rPr lang="en-US" dirty="0" smtClean="0"/>
              <a:t>~Fixed budget </a:t>
            </a:r>
            <a:r>
              <a:rPr lang="en-US" dirty="0" smtClean="0">
                <a:sym typeface="Symbol"/>
              </a:rPr>
              <a:t> scope and schedule contingency</a:t>
            </a:r>
          </a:p>
          <a:p>
            <a:pPr lvl="1"/>
            <a:r>
              <a:rPr lang="en-US" dirty="0" smtClean="0">
                <a:sym typeface="Symbol"/>
              </a:rPr>
              <a:t>Not really set up for major hard deliverables</a:t>
            </a:r>
          </a:p>
          <a:p>
            <a:pPr lvl="2"/>
            <a:r>
              <a:rPr lang="en-US" dirty="0" err="1" smtClean="0">
                <a:sym typeface="Symbol"/>
              </a:rPr>
              <a:t>Lumi</a:t>
            </a:r>
            <a:r>
              <a:rPr lang="en-US" dirty="0" smtClean="0">
                <a:sym typeface="Symbol"/>
              </a:rPr>
              <a:t> monitor, although ultimately very successful, was a cautionary tale</a:t>
            </a:r>
          </a:p>
          <a:p>
            <a:r>
              <a:rPr lang="en-US" dirty="0" smtClean="0">
                <a:sym typeface="Symbol"/>
              </a:rPr>
              <a:t>Model: Promising LARP R&amp;D will be used to motivate separately funded and monitored projects</a:t>
            </a:r>
          </a:p>
          <a:p>
            <a:pPr lvl="1"/>
            <a:r>
              <a:rPr lang="en-US" dirty="0" smtClean="0">
                <a:sym typeface="Symbol"/>
              </a:rPr>
              <a:t>Primary candidates:</a:t>
            </a:r>
          </a:p>
          <a:p>
            <a:pPr lvl="2"/>
            <a:r>
              <a:rPr lang="en-US" dirty="0" smtClean="0">
                <a:sym typeface="Symbol"/>
              </a:rPr>
              <a:t>Final focus triplets</a:t>
            </a:r>
          </a:p>
          <a:p>
            <a:pPr lvl="2"/>
            <a:r>
              <a:rPr lang="en-US" dirty="0" smtClean="0">
                <a:sym typeface="Symbol"/>
              </a:rPr>
              <a:t>Crab Cavities</a:t>
            </a:r>
          </a:p>
          <a:p>
            <a:pPr lvl="1"/>
            <a:r>
              <a:rPr lang="en-US" dirty="0" smtClean="0">
                <a:sym typeface="Symbol"/>
              </a:rPr>
              <a:t>Other possibilities</a:t>
            </a:r>
          </a:p>
          <a:p>
            <a:pPr lvl="2"/>
            <a:r>
              <a:rPr lang="en-US" dirty="0" smtClean="0">
                <a:sym typeface="Symbol"/>
              </a:rPr>
              <a:t>SPS feedback?</a:t>
            </a:r>
          </a:p>
          <a:p>
            <a:pPr lvl="2"/>
            <a:r>
              <a:rPr lang="en-US" dirty="0" smtClean="0">
                <a:sym typeface="Symbol"/>
              </a:rPr>
              <a:t>Hollow electron beam collimation?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startup of the LHC has been a phenomenal success (for the most part)</a:t>
            </a:r>
          </a:p>
          <a:p>
            <a:r>
              <a:rPr lang="en-US" dirty="0" smtClean="0"/>
              <a:t>Nevertheless, achieving the physics goals mean that serious planning for the future has already begun.</a:t>
            </a:r>
          </a:p>
          <a:p>
            <a:r>
              <a:rPr lang="en-US" dirty="0" smtClean="0"/>
              <a:t>Further reading</a:t>
            </a:r>
          </a:p>
          <a:p>
            <a:pPr lvl="1"/>
            <a:r>
              <a:rPr lang="en-US" dirty="0" smtClean="0"/>
              <a:t>The LHC Coordination Page is a good place to start</a:t>
            </a:r>
          </a:p>
          <a:p>
            <a:pPr lvl="2"/>
            <a:r>
              <a:rPr lang="en-US" dirty="0" smtClean="0"/>
              <a:t>http://lpc.web.cern.ch/lpc/ </a:t>
            </a:r>
          </a:p>
          <a:p>
            <a:pPr lvl="2"/>
            <a:r>
              <a:rPr lang="en-US" dirty="0" smtClean="0"/>
              <a:t>In addition to accelerator information, it has links to other things.</a:t>
            </a:r>
            <a:endParaRPr lang="en-US" dirty="0"/>
          </a:p>
          <a:p>
            <a:pPr lvl="1"/>
            <a:r>
              <a:rPr lang="en-US" dirty="0" smtClean="0"/>
              <a:t>Evian Operations Workshop (December 12-14, 2011)</a:t>
            </a:r>
          </a:p>
          <a:p>
            <a:pPr lvl="2"/>
            <a:r>
              <a:rPr lang="en-US" dirty="0" smtClean="0"/>
              <a:t>https://indico.cern.ch/conferenceDisplay.py?confId=155520</a:t>
            </a:r>
          </a:p>
          <a:p>
            <a:pPr lvl="1"/>
            <a:r>
              <a:rPr lang="en-US" dirty="0" smtClean="0"/>
              <a:t>LHC Performance Workshop (will take place Feb 6-10, 2012)</a:t>
            </a:r>
          </a:p>
          <a:p>
            <a:pPr lvl="2"/>
            <a:r>
              <a:rPr lang="en-US" dirty="0" smtClean="0"/>
              <a:t>https://indico.cern.ch/conferenceDisplay.py?confId=164089</a:t>
            </a:r>
          </a:p>
          <a:p>
            <a:r>
              <a:rPr lang="en-US" dirty="0" smtClean="0"/>
              <a:t>Special thanks to all the people I stole slides from!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0" y="0"/>
            <a:ext cx="8371114" cy="507274"/>
          </a:xfrm>
        </p:spPr>
        <p:txBody>
          <a:bodyPr/>
          <a:lstStyle/>
          <a:p>
            <a:r>
              <a:rPr lang="en-US" dirty="0" smtClean="0"/>
              <a:t>Evolution of the Energy Frontier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98755" y="2353660"/>
            <a:ext cx="16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~a factor of 10 every 15 years</a:t>
            </a:r>
            <a:endParaRPr lang="en-US" dirty="0"/>
          </a:p>
        </p:txBody>
      </p:sp>
      <p:pic>
        <p:nvPicPr>
          <p:cNvPr id="1853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55" y="548625"/>
            <a:ext cx="6644065" cy="602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AE464-6553-4A35-8200-5213FB0419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304800"/>
            <a:ext cx="7543800" cy="518160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531" y="152400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LHC Layout</a:t>
            </a:r>
            <a:endParaRPr lang="en-US" dirty="0"/>
          </a:p>
        </p:txBody>
      </p:sp>
      <p:sp>
        <p:nvSpPr>
          <p:cNvPr id="33796" name="Content Placeholder 6"/>
          <p:cNvSpPr>
            <a:spLocks noGrp="1"/>
          </p:cNvSpPr>
          <p:nvPr>
            <p:ph idx="1"/>
          </p:nvPr>
        </p:nvSpPr>
        <p:spPr>
          <a:xfrm>
            <a:off x="685800" y="5257800"/>
            <a:ext cx="8251825" cy="1008063"/>
          </a:xfrm>
        </p:spPr>
        <p:txBody>
          <a:bodyPr/>
          <a:lstStyle/>
          <a:p>
            <a:r>
              <a:rPr lang="en-US" sz="2000" smtClean="0"/>
              <a:t>8 crossing interaction points (IP’s)</a:t>
            </a:r>
          </a:p>
          <a:p>
            <a:r>
              <a:rPr lang="en-US" sz="2000" smtClean="0"/>
              <a:t>Accelerator sectors labeled by which points they go between</a:t>
            </a:r>
          </a:p>
          <a:p>
            <a:pPr lvl="1"/>
            <a:r>
              <a:rPr lang="en-US" sz="1800" smtClean="0"/>
              <a:t>ie, sector 3-4 goes from point 3 to point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152400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Nominal LHC Parameters Compared to Tevatron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2665" y="702245"/>
          <a:ext cx="5568726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490"/>
                <a:gridCol w="1689820"/>
                <a:gridCol w="1651416"/>
              </a:tblGrid>
              <a:tr h="5879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Parameter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Tevatron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“nominal” LHC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Circumference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6.28 km (2*PI)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 km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Beam Energy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980 </a:t>
                      </a:r>
                      <a:r>
                        <a:rPr lang="en-US" sz="1600" dirty="0" err="1" smtClean="0"/>
                        <a:t>GeV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7 </a:t>
                      </a:r>
                      <a:r>
                        <a:rPr lang="en-US" sz="1600" dirty="0" err="1" smtClean="0"/>
                        <a:t>TeV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bunches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Protons/bunch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275x10</a:t>
                      </a:r>
                      <a:r>
                        <a:rPr lang="en-US" sz="1600" baseline="30000" dirty="0" smtClean="0"/>
                        <a:t>9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115x10</a:t>
                      </a:r>
                      <a:r>
                        <a:rPr lang="en-US" sz="1600" baseline="30000" dirty="0" smtClean="0"/>
                        <a:t>9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pBar</a:t>
                      </a:r>
                      <a:r>
                        <a:rPr lang="en-US" sz="1600" dirty="0" smtClean="0"/>
                        <a:t>/bunch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80x10</a:t>
                      </a:r>
                      <a:r>
                        <a:rPr lang="en-US" sz="1600" baseline="30000" dirty="0" smtClean="0"/>
                        <a:t>9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Stored</a:t>
                      </a:r>
                      <a:r>
                        <a:rPr lang="en-US" sz="1600" baseline="0" dirty="0" smtClean="0"/>
                        <a:t> beam energy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 + .5 MJ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366+366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MJ*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Magnet stored energy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400 MJ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10 GJ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luminosity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3.3x10</a:t>
                      </a:r>
                      <a:r>
                        <a:rPr lang="en-US" sz="1600" baseline="30000" dirty="0" smtClean="0"/>
                        <a:t>32</a:t>
                      </a:r>
                      <a:r>
                        <a:rPr lang="en-US" sz="1600" baseline="0" dirty="0" smtClean="0"/>
                        <a:t>  cm</a:t>
                      </a:r>
                      <a:r>
                        <a:rPr lang="en-US" sz="1600" baseline="30000" dirty="0" smtClean="0"/>
                        <a:t>-2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30000" dirty="0" smtClean="0"/>
                        <a:t>-1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1.0x10</a:t>
                      </a:r>
                      <a:r>
                        <a:rPr lang="en-US" sz="1600" baseline="30000" dirty="0" smtClean="0"/>
                        <a:t>34</a:t>
                      </a:r>
                      <a:r>
                        <a:rPr lang="en-US" sz="1600" baseline="0" dirty="0" smtClean="0"/>
                        <a:t> cm</a:t>
                      </a:r>
                      <a:r>
                        <a:rPr lang="en-US" sz="1600" baseline="30000" dirty="0" smtClean="0"/>
                        <a:t>-2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30000" dirty="0" smtClean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Dipoles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780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1232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Bend Field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4.2 T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8.3 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</a:t>
                      </a:r>
                      <a:r>
                        <a:rPr lang="en-US" sz="1600" dirty="0" err="1" smtClean="0"/>
                        <a:t>Quadrupoles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~200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~600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8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Operating temperature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4.2 K (liquid He)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1.9K (</a:t>
                      </a:r>
                      <a:r>
                        <a:rPr lang="en-US" sz="1600" baseline="0" dirty="0" err="1" smtClean="0"/>
                        <a:t>superfluid</a:t>
                      </a:r>
                      <a:r>
                        <a:rPr lang="en-US" sz="1600" baseline="0" dirty="0" smtClean="0"/>
                        <a:t> 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73" name="TextBox 4"/>
          <p:cNvSpPr txBox="1">
            <a:spLocks noChangeArrowheads="1"/>
          </p:cNvSpPr>
          <p:nvPr/>
        </p:nvSpPr>
        <p:spPr bwMode="auto">
          <a:xfrm>
            <a:off x="501070" y="5733300"/>
            <a:ext cx="617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*Each beam = TVG@150 km/hr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very scary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874" name="TextBox 7"/>
          <p:cNvSpPr txBox="1">
            <a:spLocks noChangeArrowheads="1"/>
          </p:cNvSpPr>
          <p:nvPr/>
        </p:nvSpPr>
        <p:spPr bwMode="auto">
          <a:xfrm>
            <a:off x="693095" y="6117350"/>
            <a:ext cx="8065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1.0x10</a:t>
            </a:r>
            <a:r>
              <a:rPr lang="en-US" sz="2400" baseline="30000" dirty="0"/>
              <a:t>34</a:t>
            </a:r>
            <a:r>
              <a:rPr lang="en-US" sz="2400" dirty="0"/>
              <a:t> cm</a:t>
            </a:r>
            <a:r>
              <a:rPr lang="en-US" sz="2400" baseline="30000" dirty="0"/>
              <a:t>-2</a:t>
            </a:r>
            <a:r>
              <a:rPr lang="en-US" sz="2400" dirty="0"/>
              <a:t>s</a:t>
            </a:r>
            <a:r>
              <a:rPr lang="en-US" sz="2400" baseline="30000" dirty="0"/>
              <a:t>-1</a:t>
            </a:r>
            <a:r>
              <a:rPr lang="en-US" sz="2400" dirty="0"/>
              <a:t> ~ 50 </a:t>
            </a:r>
            <a:r>
              <a:rPr lang="en-US" sz="2400" dirty="0" smtClean="0"/>
              <a:t>fb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/yr= ~5 x total TeV data</a:t>
            </a:r>
            <a:endParaRPr lang="en-US" sz="2400" baseline="30000" dirty="0"/>
          </a:p>
        </p:txBody>
      </p:sp>
      <p:pic>
        <p:nvPicPr>
          <p:cNvPr id="6" name="Picture 5" descr="reach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69794" y="625434"/>
            <a:ext cx="3074205" cy="3785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630" y="4504340"/>
            <a:ext cx="2534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Increase in cross section of up to 5 orders of magnitude for some physics processes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79975" y="3083355"/>
            <a:ext cx="1651415" cy="691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3" grpId="0"/>
      <p:bldP spid="34874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0"/>
            <a:ext cx="8490857" cy="463731"/>
          </a:xfrm>
        </p:spPr>
        <p:txBody>
          <a:bodyPr/>
          <a:lstStyle/>
          <a:p>
            <a:r>
              <a:rPr lang="en-US" dirty="0" smtClean="0"/>
              <a:t>Reminder: “The Incident”</a:t>
            </a:r>
            <a:endParaRPr lang="en-US" dirty="0"/>
          </a:p>
        </p:txBody>
      </p:sp>
      <p:pic>
        <p:nvPicPr>
          <p:cNvPr id="4" name="Picture 7" descr="Trsp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55" y="2200040"/>
            <a:ext cx="3456450" cy="20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7880" y="548625"/>
            <a:ext cx="5453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Nine days after the 2008 startup, a quench developed into an arc, causing a great deal of Helium to boil</a:t>
            </a:r>
          </a:p>
          <a:p>
            <a:pPr algn="l"/>
            <a:r>
              <a:rPr lang="en-US" dirty="0" smtClean="0"/>
              <a:t>The resulting pressure did a great deal of damage, and kept the machine off for more than a year.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4350720"/>
            <a:ext cx="4058553" cy="228428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0655" y="0"/>
            <a:ext cx="2613345" cy="348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QQB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6175" y="3979111"/>
            <a:ext cx="3227825" cy="242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87950" y="2315255"/>
            <a:ext cx="2655731" cy="199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BFF18-A22C-40F5-A9EF-DA8A389C13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93720" y="5963730"/>
            <a:ext cx="192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Secondary arcs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524" y="4043480"/>
            <a:ext cx="32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Debris in beam vacuum pipe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525" y="6155755"/>
            <a:ext cx="1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1320" y="6155755"/>
            <a:ext cx="1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9115" y="6155755"/>
            <a:ext cx="12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Soot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0"/>
            <a:ext cx="8262937" cy="441325"/>
          </a:xfrm>
        </p:spPr>
        <p:txBody>
          <a:bodyPr/>
          <a:lstStyle/>
          <a:p>
            <a:r>
              <a:rPr lang="en-US" dirty="0" smtClean="0"/>
              <a:t>Issues related to “The Incident”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4260" y="587030"/>
            <a:ext cx="8355012" cy="5676900"/>
          </a:xfrm>
        </p:spPr>
        <p:txBody>
          <a:bodyPr/>
          <a:lstStyle/>
          <a:p>
            <a:r>
              <a:rPr lang="en-US" sz="2000" dirty="0" smtClean="0"/>
              <a:t>Bad joints</a:t>
            </a:r>
          </a:p>
          <a:p>
            <a:pPr lvl="1"/>
            <a:r>
              <a:rPr lang="en-US" sz="1800" dirty="0" smtClean="0"/>
              <a:t>Test for high resistance and look for signatures of heat loss in joints</a:t>
            </a:r>
          </a:p>
          <a:p>
            <a:pPr lvl="1"/>
            <a:r>
              <a:rPr lang="en-US" sz="1800" dirty="0" smtClean="0"/>
              <a:t>Warm up to repair any with signs of problems (additional three sectors)</a:t>
            </a:r>
          </a:p>
          <a:p>
            <a:r>
              <a:rPr lang="en-US" sz="2000" dirty="0" smtClean="0"/>
              <a:t>Quench protection</a:t>
            </a:r>
          </a:p>
          <a:p>
            <a:pPr lvl="1"/>
            <a:r>
              <a:rPr lang="en-US" sz="1800" dirty="0" smtClean="0"/>
              <a:t>Old system sensitive to 1V</a:t>
            </a:r>
          </a:p>
          <a:p>
            <a:pPr lvl="1"/>
            <a:r>
              <a:rPr lang="en-US" sz="1800" dirty="0" smtClean="0"/>
              <a:t>New system sensitive to .3 mV (factor &gt;3000)</a:t>
            </a:r>
          </a:p>
          <a:p>
            <a:r>
              <a:rPr lang="en-US" sz="2000" dirty="0" smtClean="0"/>
              <a:t>Pressure relief</a:t>
            </a:r>
          </a:p>
          <a:p>
            <a:pPr lvl="1"/>
            <a:r>
              <a:rPr lang="en-US" sz="1800" dirty="0" smtClean="0"/>
              <a:t>Warm sectors (4 out of 8)</a:t>
            </a:r>
          </a:p>
          <a:p>
            <a:pPr lvl="2"/>
            <a:r>
              <a:rPr lang="en-US" sz="1800" dirty="0" smtClean="0"/>
              <a:t>Install 200mm relief flanges</a:t>
            </a:r>
          </a:p>
          <a:p>
            <a:pPr lvl="2"/>
            <a:r>
              <a:rPr lang="en-US" sz="1800" dirty="0" smtClean="0"/>
              <a:t>Enough capacity to handle even the maximum credible incident (MCI)</a:t>
            </a:r>
          </a:p>
          <a:p>
            <a:pPr lvl="1"/>
            <a:r>
              <a:rPr lang="en-US" sz="1800" dirty="0" smtClean="0"/>
              <a:t>Cold sectors</a:t>
            </a:r>
          </a:p>
          <a:p>
            <a:pPr lvl="2"/>
            <a:r>
              <a:rPr lang="en-US" sz="1800" dirty="0" smtClean="0"/>
              <a:t>Reconfigure service flanges as relief flanges</a:t>
            </a:r>
          </a:p>
          <a:p>
            <a:pPr lvl="2"/>
            <a:r>
              <a:rPr lang="en-US" sz="1800" dirty="0" smtClean="0"/>
              <a:t>Reinforce floor mounts</a:t>
            </a:r>
          </a:p>
          <a:p>
            <a:pPr lvl="2"/>
            <a:r>
              <a:rPr lang="en-US" sz="1800" dirty="0" smtClean="0"/>
              <a:t>Enough to handle what happened, but not worst case</a:t>
            </a:r>
          </a:p>
          <a:p>
            <a:r>
              <a:rPr lang="en-US" sz="2200" dirty="0" smtClean="0"/>
              <a:t>Beam re-started on November 20, 2009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Still limited to 3.5 TeV/beam until joints fully repaired/rebuilt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Making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702245"/>
            <a:ext cx="8355012" cy="977485"/>
          </a:xfrm>
        </p:spPr>
        <p:txBody>
          <a:bodyPr/>
          <a:lstStyle/>
          <a:p>
            <a:r>
              <a:rPr lang="en-US" dirty="0" smtClean="0"/>
              <a:t>For identical, Gaussian colliding beams, luminosity is given by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 - CMS Data Analysis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67938" name="Object 4"/>
          <p:cNvGraphicFramePr>
            <a:graphicFrameLocks noChangeAspect="1"/>
          </p:cNvGraphicFramePr>
          <p:nvPr/>
        </p:nvGraphicFramePr>
        <p:xfrm>
          <a:off x="577880" y="2737710"/>
          <a:ext cx="8065050" cy="1529380"/>
        </p:xfrm>
        <a:graphic>
          <a:graphicData uri="http://schemas.openxmlformats.org/presentationml/2006/ole">
            <p:oleObj spid="_x0000_s498690" name="Equation" r:id="rId3" imgW="2514600" imgH="482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2484" y="4350720"/>
            <a:ext cx="31108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Geometric factor, related to crossing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angle.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112611" y="4043481"/>
            <a:ext cx="537668" cy="768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07575" y="2545684"/>
            <a:ext cx="422455" cy="1920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070" y="1662370"/>
            <a:ext cx="25527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Revolution frequency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5675" y="1623965"/>
            <a:ext cx="25527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Number of bunches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979663" y="2296054"/>
            <a:ext cx="960126" cy="30723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728563" y="2584092"/>
            <a:ext cx="422453" cy="1920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8990" y="2008015"/>
            <a:ext cx="25527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Bunch size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475" y="4389125"/>
            <a:ext cx="14773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Transverse beam size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018066" y="4101089"/>
            <a:ext cx="307240" cy="2688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03900" y="2584090"/>
            <a:ext cx="5146270" cy="1766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17645" y="4465935"/>
            <a:ext cx="19766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Betatron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function at collision point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6607465" y="4273912"/>
            <a:ext cx="384050" cy="1536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23750" y="4773175"/>
            <a:ext cx="19202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Normalized beam emittance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7221946" y="4350721"/>
            <a:ext cx="614479" cy="2304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4"/>
          <p:cNvGrpSpPr/>
          <p:nvPr/>
        </p:nvGrpSpPr>
        <p:grpSpPr>
          <a:xfrm>
            <a:off x="885120" y="5387655"/>
            <a:ext cx="3323047" cy="1113745"/>
            <a:chOff x="885120" y="5387655"/>
            <a:chExt cx="3323047" cy="1113745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2229294" y="5387655"/>
            <a:ext cx="1978873" cy="1045975"/>
          </p:xfrm>
          <a:graphic>
            <a:graphicData uri="http://schemas.openxmlformats.org/presentationml/2006/ole">
              <p:oleObj spid="_x0000_s498691" name="Equation" r:id="rId4" imgW="888840" imgH="469800" progId="Equation.3">
                <p:embed/>
              </p:oleObj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885120" y="5733300"/>
              <a:ext cx="1305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Recall:</a:t>
              </a:r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7144" y="5387656"/>
              <a:ext cx="3110805" cy="1113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19488</TotalTime>
  <Words>1936</Words>
  <Application>Microsoft Office PowerPoint</Application>
  <PresentationFormat>On-screen Show (4:3)</PresentationFormat>
  <Paragraphs>377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Trebuchet MS</vt:lpstr>
      <vt:lpstr>Wingdings 2</vt:lpstr>
      <vt:lpstr>Wingdings</vt:lpstr>
      <vt:lpstr>Symbol</vt:lpstr>
      <vt:lpstr>Cambria</vt:lpstr>
      <vt:lpstr>ＭＳ Ｐゴシック</vt:lpstr>
      <vt:lpstr>Opulent</vt:lpstr>
      <vt:lpstr>Equation</vt:lpstr>
      <vt:lpstr>LHC Status and Plans</vt:lpstr>
      <vt:lpstr>Outline</vt:lpstr>
      <vt:lpstr>A Word about LARP</vt:lpstr>
      <vt:lpstr>Evolution of the Energy Frontier</vt:lpstr>
      <vt:lpstr>LHC Layout</vt:lpstr>
      <vt:lpstr>Nominal LHC Parameters Compared to Tevatron</vt:lpstr>
      <vt:lpstr>Reminder: “The Incident”</vt:lpstr>
      <vt:lpstr>Issues related to “The Incident”</vt:lpstr>
      <vt:lpstr>Digression: Making Luminosity</vt:lpstr>
      <vt:lpstr>Limits to LHC Luminosity*</vt:lpstr>
      <vt:lpstr>Important features of the focal region</vt:lpstr>
      <vt:lpstr>Reminder: 2010 Performance</vt:lpstr>
      <vt:lpstr>Happy Surprises in 2010</vt:lpstr>
      <vt:lpstr>Major Questions at the 2011 Chamonix</vt:lpstr>
      <vt:lpstr>The Energy Decision*</vt:lpstr>
      <vt:lpstr>General Plan for 2011</vt:lpstr>
      <vt:lpstr>Reminder: The Plan for 2011*</vt:lpstr>
      <vt:lpstr>Reminder: The Goal for 2011</vt:lpstr>
      <vt:lpstr>Actual 2011 Performance</vt:lpstr>
      <vt:lpstr>p-Pb Running</vt:lpstr>
      <vt:lpstr>Significant Achievments in 2011</vt:lpstr>
      <vt:lpstr>Lingering Issue: UFO’s*</vt:lpstr>
      <vt:lpstr>Below Threshold UFOs</vt:lpstr>
      <vt:lpstr>UFO rate 2011</vt:lpstr>
      <vt:lpstr>Questions for Chamonix</vt:lpstr>
      <vt:lpstr>General plan for next few years</vt:lpstr>
      <vt:lpstr>LARP and HiLumi</vt:lpstr>
      <vt:lpstr>Relevance of LARP to CERN Upgrade*</vt:lpstr>
      <vt:lpstr>Overall US Plan for LHC Upgrades</vt:lpstr>
      <vt:lpstr>Scope and Limits of LARP</vt:lpstr>
      <vt:lpstr>Summary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Slides</dc:title>
  <dc:creator>Pushpa Bhat</dc:creator>
  <cp:lastModifiedBy>Eric Prebys</cp:lastModifiedBy>
  <cp:revision>1146</cp:revision>
  <dcterms:created xsi:type="dcterms:W3CDTF">2003-09-15T21:58:19Z</dcterms:created>
  <dcterms:modified xsi:type="dcterms:W3CDTF">2012-01-10T15:27:06Z</dcterms:modified>
</cp:coreProperties>
</file>