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4"/>
  </p:notesMasterIdLst>
  <p:sldIdLst>
    <p:sldId id="271" r:id="rId2"/>
    <p:sldId id="273" r:id="rId3"/>
    <p:sldId id="270" r:id="rId4"/>
    <p:sldId id="275" r:id="rId5"/>
    <p:sldId id="276" r:id="rId6"/>
    <p:sldId id="256" r:id="rId7"/>
    <p:sldId id="274" r:id="rId8"/>
    <p:sldId id="278" r:id="rId9"/>
    <p:sldId id="277" r:id="rId10"/>
    <p:sldId id="257" r:id="rId11"/>
    <p:sldId id="258" r:id="rId12"/>
    <p:sldId id="259" r:id="rId13"/>
    <p:sldId id="260" r:id="rId14"/>
    <p:sldId id="279" r:id="rId15"/>
    <p:sldId id="261" r:id="rId16"/>
    <p:sldId id="262" r:id="rId17"/>
    <p:sldId id="263" r:id="rId18"/>
    <p:sldId id="264" r:id="rId19"/>
    <p:sldId id="265" r:id="rId20"/>
    <p:sldId id="266" r:id="rId21"/>
    <p:sldId id="267" r:id="rId22"/>
    <p:sldId id="272" r:id="rId23"/>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CC3399"/>
    <a:srgbClr val="FF9933"/>
    <a:srgbClr val="FF99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288" y="-112"/>
      </p:cViewPr>
      <p:guideLst>
        <p:guide orient="horz" pos="2160"/>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210981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0" y="0"/>
            <a:ext cx="9144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r>
              <a:rPr lang="en-US" smtClean="0"/>
              <a:t>4/15/2008</a:t>
            </a:r>
            <a:endParaRP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4/15/2008</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t>Grad School Talk, Fermilab, July 6, 2011  – E. Prebys</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0767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r>
              <a:rPr lang="en-US" smtClean="0"/>
              <a:t>4/15/2008</a:t>
            </a: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Grad School Talk, Fermilab, July 6, 2011  – E. Prebys</a:t>
            </a:r>
            <a:endParaRPr lang="en-US">
              <a:latin typeface="+mn-lt"/>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BA33168C-16D6-42A2-AF6D-3D5C06C9F0F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152400"/>
            <a:ext cx="7772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10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810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248400"/>
            <a:ext cx="1905000" cy="457200"/>
          </a:xfrm>
        </p:spPr>
        <p:txBody>
          <a:bodyPr/>
          <a:lstStyle>
            <a:lvl1pPr>
              <a:defRPr/>
            </a:lvl1pPr>
          </a:lstStyle>
          <a:p>
            <a:pPr>
              <a:defRPr/>
            </a:pPr>
            <a:r>
              <a:rPr lang="en-US" smtClean="0"/>
              <a:t>4/15/2008</a:t>
            </a:r>
            <a:endParaRPr 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r>
              <a:rPr lang="en-US" smtClean="0"/>
              <a:t>Grad School Talk, Fermilab, July 6, 2011  – E. Prebys</a:t>
            </a:r>
            <a:endParaRPr lang="en-US">
              <a:latin typeface="+mn-lt"/>
            </a:endParaRPr>
          </a:p>
        </p:txBody>
      </p:sp>
      <p:sp>
        <p:nvSpPr>
          <p:cNvPr id="9" name="Slide Number Placeholder 8"/>
          <p:cNvSpPr>
            <a:spLocks noGrp="1"/>
          </p:cNvSpPr>
          <p:nvPr>
            <p:ph type="sldNum" sz="quarter" idx="12"/>
          </p:nvPr>
        </p:nvSpPr>
        <p:spPr>
          <a:xfrm>
            <a:off x="6553200" y="6248400"/>
            <a:ext cx="1905000" cy="457200"/>
          </a:xfrm>
        </p:spPr>
        <p:txBody>
          <a:bodyPr/>
          <a:lstStyle>
            <a:lvl1pPr>
              <a:defRPr/>
            </a:lvl1pPr>
          </a:lstStyle>
          <a:p>
            <a:pPr>
              <a:defRPr/>
            </a:pPr>
            <a:fld id="{125D4A05-E32D-4D88-8AA0-A78E909285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mj-lt"/>
              </a:defRPr>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4/15/2008</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t>Grad School Talk, Fermilab, July 6, 2011  – E. Prebys</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4286" y="330925"/>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55172" y="968829"/>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5286" y="968829"/>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320040"/>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Grad School Talk, Fermilab, July 6, 2011  – E. Prebys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4/15/2008</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Grad School Talk, Fermilab, July 6, 2011  – E. Prebys</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5"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674688" y="320675"/>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663575" y="903288"/>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latin typeface="Arial" charset="0"/>
              </a:defRPr>
            </a:lvl1pPr>
            <a:extLst/>
          </a:lstStyle>
          <a:p>
            <a:pPr>
              <a:defRPr/>
            </a:pPr>
            <a:r>
              <a:rPr lang="en-US" smtClean="0"/>
              <a:t>4/15/2008</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Grad School Talk, Fermilab, July 6, 2011  – E. Prebys</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 id="2147483768" r:id="rId12"/>
    <p:sldLayoutId id="2147483769" r:id="rId13"/>
  </p:sldLayoutIdLst>
  <p:transition xmlns:p14="http://schemas.microsoft.com/office/powerpoint/2010/main">
    <p:fade thruBlk="1"/>
  </p:transitio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The Art of Applying to (physics) Graduate School</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smtClean="0"/>
              <a:t>Eric Prebys, FNAL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6737" y="166255"/>
            <a:ext cx="8577263" cy="339436"/>
          </a:xfrm>
        </p:spPr>
        <p:txBody>
          <a:bodyPr/>
          <a:lstStyle/>
          <a:p>
            <a:pPr eaLnBrk="1" hangingPunct="1">
              <a:defRPr/>
            </a:pPr>
            <a:r>
              <a:rPr lang="en-US" sz="2400" dirty="0" smtClean="0"/>
              <a:t>Admissions Process Example (Rochester and Princeton)</a:t>
            </a:r>
            <a:endParaRPr lang="en-US" sz="2400" dirty="0"/>
          </a:p>
        </p:txBody>
      </p:sp>
      <p:sp>
        <p:nvSpPr>
          <p:cNvPr id="15363" name="Rectangle 3"/>
          <p:cNvSpPr>
            <a:spLocks noGrp="1" noChangeArrowheads="1"/>
          </p:cNvSpPr>
          <p:nvPr>
            <p:ph idx="1"/>
          </p:nvPr>
        </p:nvSpPr>
        <p:spPr>
          <a:xfrm>
            <a:off x="580448" y="529215"/>
            <a:ext cx="8251825" cy="4516437"/>
          </a:xfrm>
        </p:spPr>
        <p:txBody>
          <a:bodyPr/>
          <a:lstStyle/>
          <a:p>
            <a:pPr eaLnBrk="1" hangingPunct="1">
              <a:lnSpc>
                <a:spcPct val="90000"/>
              </a:lnSpc>
            </a:pPr>
            <a:r>
              <a:rPr lang="en-US" dirty="0" smtClean="0"/>
              <a:t>An admissions committee is formed out of regular faculty</a:t>
            </a:r>
          </a:p>
          <a:p>
            <a:pPr eaLnBrk="1" hangingPunct="1">
              <a:lnSpc>
                <a:spcPct val="90000"/>
              </a:lnSpc>
            </a:pPr>
            <a:r>
              <a:rPr lang="en-US" dirty="0" smtClean="0"/>
              <a:t>(~350) Applications are divided out amongst (3 or 4) groups of two.</a:t>
            </a:r>
          </a:p>
          <a:p>
            <a:pPr eaLnBrk="1" hangingPunct="1">
              <a:lnSpc>
                <a:spcPct val="90000"/>
              </a:lnSpc>
            </a:pPr>
            <a:r>
              <a:rPr lang="en-US" dirty="0" smtClean="0"/>
              <a:t>Each pair meets to divide their applications into three groups: </a:t>
            </a:r>
            <a:r>
              <a:rPr lang="en-US" b="1" dirty="0" smtClean="0"/>
              <a:t>A</a:t>
            </a:r>
            <a:r>
              <a:rPr lang="en-US" dirty="0" smtClean="0"/>
              <a:t>, </a:t>
            </a:r>
            <a:r>
              <a:rPr lang="en-US" b="1" dirty="0" smtClean="0"/>
              <a:t>B</a:t>
            </a:r>
            <a:r>
              <a:rPr lang="en-US" dirty="0" smtClean="0"/>
              <a:t>, and </a:t>
            </a:r>
            <a:r>
              <a:rPr lang="en-US" b="1" dirty="0" smtClean="0"/>
              <a:t>C</a:t>
            </a:r>
            <a:r>
              <a:rPr lang="en-US" dirty="0" smtClean="0"/>
              <a:t>, </a:t>
            </a:r>
            <a:r>
              <a:rPr lang="en-US" b="1" dirty="0" smtClean="0"/>
              <a:t>A</a:t>
            </a:r>
            <a:r>
              <a:rPr lang="en-US" dirty="0" smtClean="0"/>
              <a:t> being the best.</a:t>
            </a:r>
          </a:p>
          <a:p>
            <a:pPr eaLnBrk="1" hangingPunct="1">
              <a:lnSpc>
                <a:spcPct val="90000"/>
              </a:lnSpc>
            </a:pPr>
            <a:r>
              <a:rPr lang="en-US" i="1" dirty="0" smtClean="0"/>
              <a:t>Each</a:t>
            </a:r>
            <a:r>
              <a:rPr lang="en-US" dirty="0" smtClean="0"/>
              <a:t> member of the committee reads </a:t>
            </a:r>
            <a:r>
              <a:rPr lang="en-US" i="1" dirty="0" smtClean="0"/>
              <a:t>all</a:t>
            </a:r>
            <a:r>
              <a:rPr lang="en-US" dirty="0" smtClean="0"/>
              <a:t> the A applications and assigns each a numerical score. These are combined to rank order them.</a:t>
            </a:r>
          </a:p>
          <a:p>
            <a:pPr eaLnBrk="1" hangingPunct="1">
              <a:lnSpc>
                <a:spcPct val="90000"/>
              </a:lnSpc>
            </a:pPr>
            <a:r>
              <a:rPr lang="en-US" dirty="0" smtClean="0"/>
              <a:t>The committee meets to decide on and rank the top (60) candidates, to whom offers are made.</a:t>
            </a:r>
          </a:p>
          <a:p>
            <a:pPr eaLnBrk="1" hangingPunct="1">
              <a:lnSpc>
                <a:spcPct val="90000"/>
              </a:lnSpc>
            </a:pPr>
            <a:r>
              <a:rPr lang="en-US" b="1" dirty="0" smtClean="0"/>
              <a:t>B</a:t>
            </a:r>
            <a:r>
              <a:rPr lang="en-US" dirty="0" smtClean="0"/>
              <a:t> applications are kept on hand so the rest of the department can consider making a case for them, or if specific subfields are found lacking.</a:t>
            </a:r>
          </a:p>
          <a:p>
            <a:pPr eaLnBrk="1" hangingPunct="1">
              <a:lnSpc>
                <a:spcPct val="90000"/>
              </a:lnSpc>
            </a:pPr>
            <a:r>
              <a:rPr lang="en-US" b="1" dirty="0" smtClean="0"/>
              <a:t>C</a:t>
            </a:r>
            <a:r>
              <a:rPr lang="en-US" dirty="0" smtClean="0"/>
              <a:t> applications are thrown away.</a:t>
            </a:r>
          </a:p>
        </p:txBody>
      </p:sp>
      <p:sp>
        <p:nvSpPr>
          <p:cNvPr id="1536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536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9ED7105-12CE-491E-AEB2-833C0D213DFA}" type="slidenum">
              <a:rPr lang="en-US" smtClean="0"/>
              <a:pPr/>
              <a:t>10</a:t>
            </a:fld>
            <a:endParaRPr lang="en-US" smtClean="0"/>
          </a:p>
        </p:txBody>
      </p:sp>
      <p:sp>
        <p:nvSpPr>
          <p:cNvPr id="15366" name="TextBox 6"/>
          <p:cNvSpPr txBox="1">
            <a:spLocks noChangeArrowheads="1"/>
          </p:cNvSpPr>
          <p:nvPr/>
        </p:nvSpPr>
        <p:spPr bwMode="auto">
          <a:xfrm>
            <a:off x="1394979" y="5981845"/>
            <a:ext cx="6440488" cy="585787"/>
          </a:xfrm>
          <a:prstGeom prst="rect">
            <a:avLst/>
          </a:prstGeom>
          <a:noFill/>
          <a:ln w="9525">
            <a:noFill/>
            <a:miter lim="800000"/>
            <a:headEnd/>
            <a:tailEnd/>
          </a:ln>
        </p:spPr>
        <p:txBody>
          <a:bodyPr>
            <a:spAutoFit/>
          </a:bodyPr>
          <a:lstStyle/>
          <a:p>
            <a:pPr algn="ctr"/>
            <a:r>
              <a:rPr lang="en-US" dirty="0">
                <a:solidFill>
                  <a:srgbClr val="008000"/>
                </a:solidFill>
                <a:latin typeface="Trebuchet MS" pitchFamily="34" charset="0"/>
              </a:rPr>
              <a:t>Details may vary, but not much</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4579" y="209838"/>
            <a:ext cx="8262937" cy="441325"/>
          </a:xfrm>
        </p:spPr>
        <p:txBody>
          <a:bodyPr/>
          <a:lstStyle/>
          <a:p>
            <a:pPr eaLnBrk="1" hangingPunct="1">
              <a:defRPr/>
            </a:pPr>
            <a:r>
              <a:rPr lang="en-US" dirty="0" smtClean="0"/>
              <a:t>Comments on the Process</a:t>
            </a:r>
            <a:endParaRPr lang="en-US" dirty="0"/>
          </a:p>
        </p:txBody>
      </p:sp>
      <p:sp>
        <p:nvSpPr>
          <p:cNvPr id="16387" name="Rectangle 3"/>
          <p:cNvSpPr>
            <a:spLocks noGrp="1" noChangeArrowheads="1"/>
          </p:cNvSpPr>
          <p:nvPr>
            <p:ph idx="1"/>
          </p:nvPr>
        </p:nvSpPr>
        <p:spPr>
          <a:xfrm>
            <a:off x="525030" y="723178"/>
            <a:ext cx="8251825" cy="5553075"/>
          </a:xfrm>
        </p:spPr>
        <p:txBody>
          <a:bodyPr/>
          <a:lstStyle/>
          <a:p>
            <a:pPr eaLnBrk="1" hangingPunct="1"/>
            <a:r>
              <a:rPr lang="en-US" dirty="0" smtClean="0"/>
              <a:t>No hard and fast rules or formulae.  Chairman of the committee gives guidelines, but it’s up to each member how they rank applications.</a:t>
            </a:r>
          </a:p>
          <a:p>
            <a:pPr eaLnBrk="1" hangingPunct="1"/>
            <a:r>
              <a:rPr lang="en-US" i="1" dirty="0" smtClean="0">
                <a:solidFill>
                  <a:srgbClr val="CC0000"/>
                </a:solidFill>
              </a:rPr>
              <a:t>Can be quite subjective</a:t>
            </a:r>
            <a:r>
              <a:rPr lang="en-US" dirty="0" smtClean="0"/>
              <a:t>.  Ultimately, it’s the overall impression of the application.  Very small factors can influence this.</a:t>
            </a:r>
          </a:p>
          <a:p>
            <a:pPr eaLnBrk="1" hangingPunct="1"/>
            <a:r>
              <a:rPr lang="en-US" dirty="0" smtClean="0"/>
              <a:t>A single member’s opinion, </a:t>
            </a:r>
            <a:r>
              <a:rPr lang="en-US" i="1" dirty="0" smtClean="0"/>
              <a:t>one way or the other</a:t>
            </a:r>
            <a:r>
              <a:rPr lang="en-US" dirty="0" smtClean="0"/>
              <a:t>, can strongly influence, or even determine, the outcome on a particular application.  This might involve factors beyond your control.</a:t>
            </a:r>
          </a:p>
          <a:p>
            <a:pPr eaLnBrk="1" hangingPunct="1"/>
            <a:r>
              <a:rPr lang="en-US" dirty="0" smtClean="0"/>
              <a:t>A significant fraction of the committee has never done it before.</a:t>
            </a:r>
          </a:p>
        </p:txBody>
      </p:sp>
      <p:sp>
        <p:nvSpPr>
          <p:cNvPr id="1638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638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3B3938E-102D-43E2-94C1-DDB1D1184A08}" type="slidenum">
              <a:rPr lang="en-US" smtClean="0"/>
              <a:pPr/>
              <a:t>11</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Some </a:t>
            </a:r>
            <a:r>
              <a:rPr lang="en-US" dirty="0" smtClean="0"/>
              <a:t>general guidelines for applying</a:t>
            </a:r>
            <a:endParaRPr lang="en-US" dirty="0"/>
          </a:p>
        </p:txBody>
      </p:sp>
      <p:sp>
        <p:nvSpPr>
          <p:cNvPr id="17411" name="Rectangle 3"/>
          <p:cNvSpPr>
            <a:spLocks noGrp="1" noChangeArrowheads="1"/>
          </p:cNvSpPr>
          <p:nvPr>
            <p:ph idx="1"/>
          </p:nvPr>
        </p:nvSpPr>
        <p:spPr/>
        <p:txBody>
          <a:bodyPr/>
          <a:lstStyle/>
          <a:p>
            <a:pPr eaLnBrk="1" hangingPunct="1"/>
            <a:r>
              <a:rPr lang="en-US" dirty="0" smtClean="0"/>
              <a:t>It’s very hard to make yourself look better than you are.</a:t>
            </a:r>
          </a:p>
          <a:p>
            <a:pPr eaLnBrk="1" hangingPunct="1"/>
            <a:r>
              <a:rPr lang="en-US" dirty="0" smtClean="0"/>
              <a:t>It’s very easy to make yourself look worse than you are.</a:t>
            </a:r>
          </a:p>
          <a:p>
            <a:pPr lvl="1" eaLnBrk="1" hangingPunct="1"/>
            <a:r>
              <a:rPr lang="en-US" dirty="0" smtClean="0"/>
              <a:t>Portraying yourself accurately will make you look good relative to those who don’t.</a:t>
            </a:r>
          </a:p>
          <a:p>
            <a:pPr eaLnBrk="1" hangingPunct="1"/>
            <a:r>
              <a:rPr lang="en-US" dirty="0" smtClean="0"/>
              <a:t>Always keep in mind:</a:t>
            </a:r>
          </a:p>
          <a:p>
            <a:pPr lvl="1" eaLnBrk="1" hangingPunct="1"/>
            <a:r>
              <a:rPr lang="en-US" b="1" dirty="0" smtClean="0">
                <a:solidFill>
                  <a:srgbClr val="CC0000"/>
                </a:solidFill>
              </a:rPr>
              <a:t>Your application is being read by smart people who are knowledgeable about physics, </a:t>
            </a:r>
            <a:r>
              <a:rPr lang="en-US" b="1" i="1" dirty="0" smtClean="0">
                <a:solidFill>
                  <a:srgbClr val="CC0000"/>
                </a:solidFill>
              </a:rPr>
              <a:t>so you are unlikely to successfully bullshit them.</a:t>
            </a:r>
          </a:p>
          <a:p>
            <a:pPr lvl="1" eaLnBrk="1" hangingPunct="1"/>
            <a:r>
              <a:rPr lang="en-US" dirty="0" smtClean="0"/>
              <a:t>They were all once where you are now, and are generally sympathetic.</a:t>
            </a:r>
          </a:p>
          <a:p>
            <a:pPr eaLnBrk="1" hangingPunct="1"/>
            <a:r>
              <a:rPr lang="en-US" b="1" dirty="0" smtClean="0">
                <a:solidFill>
                  <a:srgbClr val="CC0000"/>
                </a:solidFill>
              </a:rPr>
              <a:t>Be honest!</a:t>
            </a:r>
          </a:p>
        </p:txBody>
      </p:sp>
      <p:sp>
        <p:nvSpPr>
          <p:cNvPr id="1741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741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1850FA-3FC7-4816-B21A-A2A3D209D054}" type="slidenum">
              <a:rPr lang="en-US" smtClean="0"/>
              <a:pPr/>
              <a:t>12</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67810" y="427553"/>
            <a:ext cx="8262937" cy="441325"/>
          </a:xfrm>
        </p:spPr>
        <p:txBody>
          <a:bodyPr/>
          <a:lstStyle/>
          <a:p>
            <a:pPr eaLnBrk="1" hangingPunct="1">
              <a:defRPr/>
            </a:pPr>
            <a:r>
              <a:rPr lang="en-US" sz="2400" dirty="0" smtClean="0"/>
              <a:t>What the committee looks at </a:t>
            </a:r>
            <a:r>
              <a:rPr lang="en-US" sz="2400" dirty="0"/>
              <a:t>(actually, what </a:t>
            </a:r>
            <a:r>
              <a:rPr lang="en-US" sz="2400" i="1" dirty="0"/>
              <a:t>I</a:t>
            </a:r>
            <a:r>
              <a:rPr lang="en-US" sz="2400" dirty="0"/>
              <a:t> looked at), in </a:t>
            </a:r>
            <a:r>
              <a:rPr lang="en-US" sz="2400" dirty="0" smtClean="0"/>
              <a:t>order </a:t>
            </a:r>
            <a:r>
              <a:rPr lang="en-US" sz="2400" dirty="0"/>
              <a:t>of </a:t>
            </a:r>
            <a:r>
              <a:rPr lang="en-US" sz="2400" dirty="0" smtClean="0"/>
              <a:t>importance</a:t>
            </a:r>
            <a:r>
              <a:rPr lang="en-US" sz="2400" dirty="0"/>
              <a:t>.</a:t>
            </a:r>
          </a:p>
        </p:txBody>
      </p:sp>
      <p:sp>
        <p:nvSpPr>
          <p:cNvPr id="18435" name="Rectangle 3"/>
          <p:cNvSpPr>
            <a:spLocks noGrp="1" noChangeArrowheads="1"/>
          </p:cNvSpPr>
          <p:nvPr>
            <p:ph idx="1"/>
          </p:nvPr>
        </p:nvSpPr>
        <p:spPr>
          <a:xfrm>
            <a:off x="663575" y="903288"/>
            <a:ext cx="8251825" cy="2909295"/>
          </a:xfrm>
        </p:spPr>
        <p:txBody>
          <a:bodyPr/>
          <a:lstStyle/>
          <a:p>
            <a:pPr eaLnBrk="1" hangingPunct="1">
              <a:lnSpc>
                <a:spcPct val="90000"/>
              </a:lnSpc>
            </a:pPr>
            <a:r>
              <a:rPr lang="en-US" dirty="0" smtClean="0"/>
              <a:t>Letters of recommendation.</a:t>
            </a:r>
          </a:p>
          <a:p>
            <a:pPr eaLnBrk="1" hangingPunct="1">
              <a:lnSpc>
                <a:spcPct val="90000"/>
              </a:lnSpc>
            </a:pPr>
            <a:r>
              <a:rPr lang="en-US" dirty="0" smtClean="0"/>
              <a:t>GRE scores</a:t>
            </a:r>
          </a:p>
          <a:p>
            <a:pPr lvl="1" eaLnBrk="1" hangingPunct="1">
              <a:lnSpc>
                <a:spcPct val="90000"/>
              </a:lnSpc>
            </a:pPr>
            <a:r>
              <a:rPr lang="en-US" dirty="0" smtClean="0"/>
              <a:t>Have their flaws, but…</a:t>
            </a:r>
          </a:p>
          <a:p>
            <a:pPr lvl="1" eaLnBrk="1" hangingPunct="1">
              <a:lnSpc>
                <a:spcPct val="90000"/>
              </a:lnSpc>
            </a:pPr>
            <a:r>
              <a:rPr lang="en-US" dirty="0" smtClean="0"/>
              <a:t>the only standard metric</a:t>
            </a:r>
          </a:p>
          <a:p>
            <a:pPr eaLnBrk="1" hangingPunct="1">
              <a:lnSpc>
                <a:spcPct val="90000"/>
              </a:lnSpc>
            </a:pPr>
            <a:r>
              <a:rPr lang="en-US" dirty="0" smtClean="0"/>
              <a:t>Grades</a:t>
            </a:r>
          </a:p>
          <a:p>
            <a:pPr lvl="1" eaLnBrk="1" hangingPunct="1">
              <a:lnSpc>
                <a:spcPct val="90000"/>
              </a:lnSpc>
            </a:pPr>
            <a:r>
              <a:rPr lang="en-US" dirty="0" smtClean="0"/>
              <a:t>Pretty good (A’s and B’s)?</a:t>
            </a:r>
          </a:p>
          <a:p>
            <a:pPr lvl="1" eaLnBrk="1" hangingPunct="1">
              <a:lnSpc>
                <a:spcPct val="90000"/>
              </a:lnSpc>
            </a:pPr>
            <a:r>
              <a:rPr lang="en-US" dirty="0" smtClean="0"/>
              <a:t>Consistent with what is said in letters?</a:t>
            </a:r>
          </a:p>
          <a:p>
            <a:pPr lvl="1" eaLnBrk="1" hangingPunct="1">
              <a:lnSpc>
                <a:spcPct val="90000"/>
              </a:lnSpc>
            </a:pPr>
            <a:r>
              <a:rPr lang="en-US" dirty="0" smtClean="0"/>
              <a:t>Beyond that, can’t really compare from one school to another so not very useful in detail.</a:t>
            </a:r>
          </a:p>
          <a:p>
            <a:pPr eaLnBrk="1" hangingPunct="1">
              <a:lnSpc>
                <a:spcPct val="90000"/>
              </a:lnSpc>
            </a:pPr>
            <a:r>
              <a:rPr lang="en-US" dirty="0" smtClean="0"/>
              <a:t>Personal statement</a:t>
            </a:r>
          </a:p>
          <a:p>
            <a:pPr lvl="1" eaLnBrk="1" hangingPunct="1">
              <a:lnSpc>
                <a:spcPct val="90000"/>
              </a:lnSpc>
            </a:pPr>
            <a:r>
              <a:rPr lang="en-US" dirty="0" smtClean="0"/>
              <a:t>Not as important as the others, BUT</a:t>
            </a:r>
          </a:p>
          <a:p>
            <a:pPr lvl="1" eaLnBrk="1" hangingPunct="1">
              <a:lnSpc>
                <a:spcPct val="90000"/>
              </a:lnSpc>
            </a:pPr>
            <a:r>
              <a:rPr lang="en-US" dirty="0" smtClean="0"/>
              <a:t>The only thing over which you have total control!</a:t>
            </a:r>
          </a:p>
          <a:p>
            <a:pPr eaLnBrk="1" hangingPunct="1">
              <a:lnSpc>
                <a:spcPct val="90000"/>
              </a:lnSpc>
            </a:pPr>
            <a:r>
              <a:rPr lang="en-US" dirty="0" smtClean="0"/>
              <a:t>Diversity considerations</a:t>
            </a:r>
          </a:p>
          <a:p>
            <a:pPr eaLnBrk="1" hangingPunct="1">
              <a:lnSpc>
                <a:spcPct val="90000"/>
              </a:lnSpc>
            </a:pPr>
            <a:endParaRPr lang="en-US" sz="1100" dirty="0" smtClean="0"/>
          </a:p>
          <a:p>
            <a:pPr eaLnBrk="1" hangingPunct="1">
              <a:lnSpc>
                <a:spcPct val="90000"/>
              </a:lnSpc>
              <a:buFont typeface="Wingdings" pitchFamily="2" charset="2"/>
              <a:buNone/>
            </a:pPr>
            <a:r>
              <a:rPr lang="en-US" i="1" dirty="0" smtClean="0">
                <a:solidFill>
                  <a:srgbClr val="CC0000"/>
                </a:solidFill>
              </a:rPr>
              <a:t>Note! Always on the lookout for anything odd or inconsistent in the application.</a:t>
            </a:r>
            <a:endParaRPr lang="en-US" dirty="0" smtClean="0">
              <a:solidFill>
                <a:srgbClr val="CC0000"/>
              </a:solidFill>
            </a:endParaRPr>
          </a:p>
        </p:txBody>
      </p:sp>
      <p:sp>
        <p:nvSpPr>
          <p:cNvPr id="1843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843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BA4AEFF-1323-4BCD-A3F6-6403B409D43B}" type="slidenum">
              <a:rPr lang="en-US" smtClean="0"/>
              <a:pPr/>
              <a:t>13</a:t>
            </a:fld>
            <a:endParaRPr lang="en-US" smtClean="0"/>
          </a:p>
        </p:txBody>
      </p:sp>
      <p:sp>
        <p:nvSpPr>
          <p:cNvPr id="6" name="Rectangle 5"/>
          <p:cNvSpPr/>
          <p:nvPr/>
        </p:nvSpPr>
        <p:spPr>
          <a:xfrm>
            <a:off x="681925" y="4076054"/>
            <a:ext cx="6338807" cy="105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36231" y="4060556"/>
            <a:ext cx="2107769" cy="1015663"/>
          </a:xfrm>
          <a:prstGeom prst="rect">
            <a:avLst/>
          </a:prstGeom>
          <a:noFill/>
        </p:spPr>
        <p:txBody>
          <a:bodyPr wrap="square" rtlCol="0">
            <a:spAutoFit/>
          </a:bodyPr>
          <a:lstStyle/>
          <a:p>
            <a:r>
              <a:rPr lang="en-US" sz="2000" dirty="0" smtClean="0">
                <a:solidFill>
                  <a:srgbClr val="CC0000"/>
                </a:solidFill>
              </a:rPr>
              <a:t>I would probably move this above grades now!</a:t>
            </a:r>
            <a:endParaRPr lang="en-US" sz="2000" dirty="0">
              <a:solidFill>
                <a:srgbClr val="CC0000"/>
              </a:solidFill>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90857" cy="463731"/>
          </a:xfrm>
        </p:spPr>
        <p:txBody>
          <a:bodyPr/>
          <a:lstStyle/>
          <a:p>
            <a:r>
              <a:rPr lang="en-US" dirty="0" smtClean="0"/>
              <a:t>General Considerations in the Selection Process</a:t>
            </a:r>
            <a:endParaRPr lang="en-US" dirty="0"/>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14</a:t>
            </a:fld>
            <a:endParaRPr lang="en-US"/>
          </a:p>
        </p:txBody>
      </p:sp>
      <p:cxnSp>
        <p:nvCxnSpPr>
          <p:cNvPr id="7" name="Straight Arrow Connector 6"/>
          <p:cNvCxnSpPr/>
          <p:nvPr/>
        </p:nvCxnSpPr>
        <p:spPr>
          <a:xfrm>
            <a:off x="1524000" y="5410200"/>
            <a:ext cx="6096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990600"/>
            <a:ext cx="0" cy="441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4800" y="5486400"/>
            <a:ext cx="4114800" cy="830997"/>
          </a:xfrm>
          <a:prstGeom prst="rect">
            <a:avLst/>
          </a:prstGeom>
          <a:noFill/>
        </p:spPr>
        <p:txBody>
          <a:bodyPr wrap="square" rtlCol="0">
            <a:spAutoFit/>
          </a:bodyPr>
          <a:lstStyle/>
          <a:p>
            <a:pPr algn="r"/>
            <a:r>
              <a:rPr lang="en-US" sz="2400" dirty="0" smtClean="0"/>
              <a:t>Intelligent, creative, diligent, motivated, effective, etc</a:t>
            </a:r>
            <a:endParaRPr lang="en-US" sz="2400" dirty="0"/>
          </a:p>
        </p:txBody>
      </p:sp>
      <p:sp>
        <p:nvSpPr>
          <p:cNvPr id="13" name="TextBox 12"/>
          <p:cNvSpPr txBox="1"/>
          <p:nvPr/>
        </p:nvSpPr>
        <p:spPr>
          <a:xfrm rot="16200000">
            <a:off x="-422700" y="2022901"/>
            <a:ext cx="2895600" cy="830997"/>
          </a:xfrm>
          <a:prstGeom prst="rect">
            <a:avLst/>
          </a:prstGeom>
          <a:noFill/>
        </p:spPr>
        <p:txBody>
          <a:bodyPr wrap="square" rtlCol="0">
            <a:spAutoFit/>
          </a:bodyPr>
          <a:lstStyle/>
          <a:p>
            <a:pPr algn="r"/>
            <a:r>
              <a:rPr lang="en-US" sz="2400" dirty="0" smtClean="0"/>
              <a:t>Arrogant, annoying, affected, weird, etc</a:t>
            </a:r>
            <a:endParaRPr lang="en-US" sz="2400" dirty="0"/>
          </a:p>
        </p:txBody>
      </p:sp>
      <p:cxnSp>
        <p:nvCxnSpPr>
          <p:cNvPr id="15" name="Straight Connector 14"/>
          <p:cNvCxnSpPr/>
          <p:nvPr/>
        </p:nvCxnSpPr>
        <p:spPr>
          <a:xfrm flipV="1">
            <a:off x="1524000" y="1600200"/>
            <a:ext cx="5257800" cy="381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38800" y="14478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19600" y="838200"/>
            <a:ext cx="1371600" cy="584775"/>
          </a:xfrm>
          <a:prstGeom prst="rect">
            <a:avLst/>
          </a:prstGeom>
          <a:noFill/>
        </p:spPr>
        <p:txBody>
          <a:bodyPr wrap="square" rtlCol="0">
            <a:spAutoFit/>
          </a:bodyPr>
          <a:lstStyle/>
          <a:p>
            <a:pPr algn="r"/>
            <a:r>
              <a:rPr lang="en-US" dirty="0" smtClean="0">
                <a:solidFill>
                  <a:srgbClr val="CC0000"/>
                </a:solidFill>
              </a:rPr>
              <a:t>Cuts</a:t>
            </a:r>
            <a:endParaRPr lang="en-US" dirty="0">
              <a:solidFill>
                <a:srgbClr val="CC0000"/>
              </a:solidFill>
            </a:endParaRPr>
          </a:p>
        </p:txBody>
      </p:sp>
      <p:cxnSp>
        <p:nvCxnSpPr>
          <p:cNvPr id="21" name="Straight Connector 20"/>
          <p:cNvCxnSpPr/>
          <p:nvPr/>
        </p:nvCxnSpPr>
        <p:spPr>
          <a:xfrm flipV="1">
            <a:off x="4495800" y="1600200"/>
            <a:ext cx="0" cy="381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72000" y="14478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572000" y="1752600"/>
            <a:ext cx="3151195" cy="3454831"/>
          </a:xfrm>
          <a:custGeom>
            <a:avLst/>
            <a:gdLst>
              <a:gd name="connsiteX0" fmla="*/ 2686 w 3959793"/>
              <a:gd name="connsiteY0" fmla="*/ 2282874 h 3135281"/>
              <a:gd name="connsiteX1" fmla="*/ 2686 w 3959793"/>
              <a:gd name="connsiteY1" fmla="*/ 2282874 h 3135281"/>
              <a:gd name="connsiteX2" fmla="*/ 33683 w 3959793"/>
              <a:gd name="connsiteY2" fmla="*/ 2422358 h 3135281"/>
              <a:gd name="connsiteX3" fmla="*/ 80178 w 3959793"/>
              <a:gd name="connsiteY3" fmla="*/ 2437857 h 3135281"/>
              <a:gd name="connsiteX4" fmla="*/ 95676 w 3959793"/>
              <a:gd name="connsiteY4" fmla="*/ 2484352 h 3135281"/>
              <a:gd name="connsiteX5" fmla="*/ 126673 w 3959793"/>
              <a:gd name="connsiteY5" fmla="*/ 2670331 h 3135281"/>
              <a:gd name="connsiteX6" fmla="*/ 188666 w 3959793"/>
              <a:gd name="connsiteY6" fmla="*/ 2840813 h 3135281"/>
              <a:gd name="connsiteX7" fmla="*/ 235161 w 3959793"/>
              <a:gd name="connsiteY7" fmla="*/ 2856311 h 3135281"/>
              <a:gd name="connsiteX8" fmla="*/ 312652 w 3959793"/>
              <a:gd name="connsiteY8" fmla="*/ 2902806 h 3135281"/>
              <a:gd name="connsiteX9" fmla="*/ 390144 w 3959793"/>
              <a:gd name="connsiteY9" fmla="*/ 2918304 h 3135281"/>
              <a:gd name="connsiteX10" fmla="*/ 467635 w 3959793"/>
              <a:gd name="connsiteY10" fmla="*/ 2964799 h 3135281"/>
              <a:gd name="connsiteX11" fmla="*/ 529629 w 3959793"/>
              <a:gd name="connsiteY11" fmla="*/ 2980297 h 3135281"/>
              <a:gd name="connsiteX12" fmla="*/ 576123 w 3959793"/>
              <a:gd name="connsiteY12" fmla="*/ 2995796 h 3135281"/>
              <a:gd name="connsiteX13" fmla="*/ 700110 w 3959793"/>
              <a:gd name="connsiteY13" fmla="*/ 3026792 h 3135281"/>
              <a:gd name="connsiteX14" fmla="*/ 762103 w 3959793"/>
              <a:gd name="connsiteY14" fmla="*/ 3042291 h 3135281"/>
              <a:gd name="connsiteX15" fmla="*/ 901588 w 3959793"/>
              <a:gd name="connsiteY15" fmla="*/ 3073287 h 3135281"/>
              <a:gd name="connsiteX16" fmla="*/ 1087567 w 3959793"/>
              <a:gd name="connsiteY16" fmla="*/ 3119782 h 3135281"/>
              <a:gd name="connsiteX17" fmla="*/ 1877981 w 3959793"/>
              <a:gd name="connsiteY17" fmla="*/ 3135281 h 3135281"/>
              <a:gd name="connsiteX18" fmla="*/ 2885371 w 3959793"/>
              <a:gd name="connsiteY18" fmla="*/ 3119782 h 3135281"/>
              <a:gd name="connsiteX19" fmla="*/ 2947364 w 3959793"/>
              <a:gd name="connsiteY19" fmla="*/ 3104284 h 3135281"/>
              <a:gd name="connsiteX20" fmla="*/ 3040354 w 3959793"/>
              <a:gd name="connsiteY20" fmla="*/ 3057789 h 3135281"/>
              <a:gd name="connsiteX21" fmla="*/ 3086849 w 3959793"/>
              <a:gd name="connsiteY21" fmla="*/ 3011294 h 3135281"/>
              <a:gd name="connsiteX22" fmla="*/ 3148842 w 3959793"/>
              <a:gd name="connsiteY22" fmla="*/ 2980297 h 3135281"/>
              <a:gd name="connsiteX23" fmla="*/ 3195337 w 3959793"/>
              <a:gd name="connsiteY23" fmla="*/ 2949301 h 3135281"/>
              <a:gd name="connsiteX24" fmla="*/ 3257330 w 3959793"/>
              <a:gd name="connsiteY24" fmla="*/ 2918304 h 3135281"/>
              <a:gd name="connsiteX25" fmla="*/ 3350320 w 3959793"/>
              <a:gd name="connsiteY25" fmla="*/ 2871809 h 3135281"/>
              <a:gd name="connsiteX26" fmla="*/ 3567296 w 3959793"/>
              <a:gd name="connsiteY26" fmla="*/ 2716826 h 3135281"/>
              <a:gd name="connsiteX27" fmla="*/ 3613791 w 3959793"/>
              <a:gd name="connsiteY27" fmla="*/ 2685830 h 3135281"/>
              <a:gd name="connsiteX28" fmla="*/ 3675784 w 3959793"/>
              <a:gd name="connsiteY28" fmla="*/ 2592840 h 3135281"/>
              <a:gd name="connsiteX29" fmla="*/ 3691283 w 3959793"/>
              <a:gd name="connsiteY29" fmla="*/ 2546345 h 3135281"/>
              <a:gd name="connsiteX30" fmla="*/ 3799771 w 3959793"/>
              <a:gd name="connsiteY30" fmla="*/ 2437857 h 3135281"/>
              <a:gd name="connsiteX31" fmla="*/ 3877262 w 3959793"/>
              <a:gd name="connsiteY31" fmla="*/ 2267375 h 3135281"/>
              <a:gd name="connsiteX32" fmla="*/ 3892761 w 3959793"/>
              <a:gd name="connsiteY32" fmla="*/ 2220881 h 3135281"/>
              <a:gd name="connsiteX33" fmla="*/ 3939256 w 3959793"/>
              <a:gd name="connsiteY33" fmla="*/ 2096894 h 3135281"/>
              <a:gd name="connsiteX34" fmla="*/ 3954754 w 3959793"/>
              <a:gd name="connsiteY34" fmla="*/ 1941911 h 3135281"/>
              <a:gd name="connsiteX35" fmla="*/ 3892761 w 3959793"/>
              <a:gd name="connsiteY35" fmla="*/ 1383972 h 3135281"/>
              <a:gd name="connsiteX36" fmla="*/ 3877262 w 3959793"/>
              <a:gd name="connsiteY36" fmla="*/ 1135999 h 3135281"/>
              <a:gd name="connsiteX37" fmla="*/ 3846266 w 3959793"/>
              <a:gd name="connsiteY37" fmla="*/ 1089504 h 3135281"/>
              <a:gd name="connsiteX38" fmla="*/ 3830767 w 3959793"/>
              <a:gd name="connsiteY38" fmla="*/ 1043009 h 3135281"/>
              <a:gd name="connsiteX39" fmla="*/ 3799771 w 3959793"/>
              <a:gd name="connsiteY39" fmla="*/ 965518 h 3135281"/>
              <a:gd name="connsiteX40" fmla="*/ 3753276 w 3959793"/>
              <a:gd name="connsiteY40" fmla="*/ 795036 h 3135281"/>
              <a:gd name="connsiteX41" fmla="*/ 3722279 w 3959793"/>
              <a:gd name="connsiteY41" fmla="*/ 748542 h 3135281"/>
              <a:gd name="connsiteX42" fmla="*/ 3644788 w 3959793"/>
              <a:gd name="connsiteY42" fmla="*/ 593558 h 3135281"/>
              <a:gd name="connsiteX43" fmla="*/ 3551798 w 3959793"/>
              <a:gd name="connsiteY43" fmla="*/ 438575 h 3135281"/>
              <a:gd name="connsiteX44" fmla="*/ 3505303 w 3959793"/>
              <a:gd name="connsiteY44" fmla="*/ 392081 h 3135281"/>
              <a:gd name="connsiteX45" fmla="*/ 3427812 w 3959793"/>
              <a:gd name="connsiteY45" fmla="*/ 314589 h 3135281"/>
              <a:gd name="connsiteX46" fmla="*/ 3396815 w 3959793"/>
              <a:gd name="connsiteY46" fmla="*/ 268094 h 3135281"/>
              <a:gd name="connsiteX47" fmla="*/ 3303825 w 3959793"/>
              <a:gd name="connsiteY47" fmla="*/ 237097 h 3135281"/>
              <a:gd name="connsiteX48" fmla="*/ 3257330 w 3959793"/>
              <a:gd name="connsiteY48" fmla="*/ 190603 h 3135281"/>
              <a:gd name="connsiteX49" fmla="*/ 3195337 w 3959793"/>
              <a:gd name="connsiteY49" fmla="*/ 144108 h 3135281"/>
              <a:gd name="connsiteX50" fmla="*/ 3117845 w 3959793"/>
              <a:gd name="connsiteY50" fmla="*/ 82114 h 3135281"/>
              <a:gd name="connsiteX51" fmla="*/ 3071351 w 3959793"/>
              <a:gd name="connsiteY51" fmla="*/ 35619 h 3135281"/>
              <a:gd name="connsiteX52" fmla="*/ 2962862 w 3959793"/>
              <a:gd name="connsiteY52" fmla="*/ 4623 h 3135281"/>
              <a:gd name="connsiteX53" fmla="*/ 2807879 w 3959793"/>
              <a:gd name="connsiteY53" fmla="*/ 35619 h 3135281"/>
              <a:gd name="connsiteX54" fmla="*/ 2714890 w 3959793"/>
              <a:gd name="connsiteY54" fmla="*/ 82114 h 3135281"/>
              <a:gd name="connsiteX55" fmla="*/ 2606401 w 3959793"/>
              <a:gd name="connsiteY55" fmla="*/ 97613 h 3135281"/>
              <a:gd name="connsiteX56" fmla="*/ 2559906 w 3959793"/>
              <a:gd name="connsiteY56" fmla="*/ 144108 h 3135281"/>
              <a:gd name="connsiteX57" fmla="*/ 2482415 w 3959793"/>
              <a:gd name="connsiteY57" fmla="*/ 159606 h 3135281"/>
              <a:gd name="connsiteX58" fmla="*/ 2420422 w 3959793"/>
              <a:gd name="connsiteY58" fmla="*/ 190603 h 3135281"/>
              <a:gd name="connsiteX59" fmla="*/ 2327432 w 3959793"/>
              <a:gd name="connsiteY59" fmla="*/ 283592 h 3135281"/>
              <a:gd name="connsiteX60" fmla="*/ 2280937 w 3959793"/>
              <a:gd name="connsiteY60" fmla="*/ 345586 h 3135281"/>
              <a:gd name="connsiteX61" fmla="*/ 2218944 w 3959793"/>
              <a:gd name="connsiteY61" fmla="*/ 407579 h 3135281"/>
              <a:gd name="connsiteX62" fmla="*/ 2203445 w 3959793"/>
              <a:gd name="connsiteY62" fmla="*/ 454074 h 3135281"/>
              <a:gd name="connsiteX63" fmla="*/ 2032964 w 3959793"/>
              <a:gd name="connsiteY63" fmla="*/ 593558 h 3135281"/>
              <a:gd name="connsiteX64" fmla="*/ 1939974 w 3959793"/>
              <a:gd name="connsiteY64" fmla="*/ 702047 h 3135281"/>
              <a:gd name="connsiteX65" fmla="*/ 1846984 w 3959793"/>
              <a:gd name="connsiteY65" fmla="*/ 764040 h 3135281"/>
              <a:gd name="connsiteX66" fmla="*/ 1753995 w 3959793"/>
              <a:gd name="connsiteY66" fmla="*/ 841531 h 3135281"/>
              <a:gd name="connsiteX67" fmla="*/ 1645506 w 3959793"/>
              <a:gd name="connsiteY67" fmla="*/ 934521 h 3135281"/>
              <a:gd name="connsiteX68" fmla="*/ 1583513 w 3959793"/>
              <a:gd name="connsiteY68" fmla="*/ 965518 h 3135281"/>
              <a:gd name="connsiteX69" fmla="*/ 1537018 w 3959793"/>
              <a:gd name="connsiteY69" fmla="*/ 1012013 h 3135281"/>
              <a:gd name="connsiteX70" fmla="*/ 1413032 w 3959793"/>
              <a:gd name="connsiteY70" fmla="*/ 1074006 h 3135281"/>
              <a:gd name="connsiteX71" fmla="*/ 1366537 w 3959793"/>
              <a:gd name="connsiteY71" fmla="*/ 1105003 h 3135281"/>
              <a:gd name="connsiteX72" fmla="*/ 1242551 w 3959793"/>
              <a:gd name="connsiteY72" fmla="*/ 1151497 h 3135281"/>
              <a:gd name="connsiteX73" fmla="*/ 1149561 w 3959793"/>
              <a:gd name="connsiteY73" fmla="*/ 1213491 h 3135281"/>
              <a:gd name="connsiteX74" fmla="*/ 1025574 w 3959793"/>
              <a:gd name="connsiteY74" fmla="*/ 1244487 h 3135281"/>
              <a:gd name="connsiteX75" fmla="*/ 963581 w 3959793"/>
              <a:gd name="connsiteY75" fmla="*/ 1259986 h 3135281"/>
              <a:gd name="connsiteX76" fmla="*/ 855093 w 3959793"/>
              <a:gd name="connsiteY76" fmla="*/ 1337477 h 3135281"/>
              <a:gd name="connsiteX77" fmla="*/ 808598 w 3959793"/>
              <a:gd name="connsiteY77" fmla="*/ 1352975 h 3135281"/>
              <a:gd name="connsiteX78" fmla="*/ 731106 w 3959793"/>
              <a:gd name="connsiteY78" fmla="*/ 1430467 h 3135281"/>
              <a:gd name="connsiteX79" fmla="*/ 638117 w 3959793"/>
              <a:gd name="connsiteY79" fmla="*/ 1507958 h 3135281"/>
              <a:gd name="connsiteX80" fmla="*/ 607120 w 3959793"/>
              <a:gd name="connsiteY80" fmla="*/ 1554453 h 3135281"/>
              <a:gd name="connsiteX81" fmla="*/ 514130 w 3959793"/>
              <a:gd name="connsiteY81" fmla="*/ 1631945 h 3135281"/>
              <a:gd name="connsiteX82" fmla="*/ 436639 w 3959793"/>
              <a:gd name="connsiteY82" fmla="*/ 1740433 h 3135281"/>
              <a:gd name="connsiteX83" fmla="*/ 390144 w 3959793"/>
              <a:gd name="connsiteY83" fmla="*/ 1771430 h 3135281"/>
              <a:gd name="connsiteX84" fmla="*/ 281656 w 3959793"/>
              <a:gd name="connsiteY84" fmla="*/ 1879918 h 3135281"/>
              <a:gd name="connsiteX85" fmla="*/ 188666 w 3959793"/>
              <a:gd name="connsiteY85" fmla="*/ 1988406 h 3135281"/>
              <a:gd name="connsiteX86" fmla="*/ 142171 w 3959793"/>
              <a:gd name="connsiteY86" fmla="*/ 2034901 h 3135281"/>
              <a:gd name="connsiteX87" fmla="*/ 33683 w 3959793"/>
              <a:gd name="connsiteY87" fmla="*/ 2158887 h 3135281"/>
              <a:gd name="connsiteX88" fmla="*/ 2686 w 3959793"/>
              <a:gd name="connsiteY88" fmla="*/ 2205382 h 3135281"/>
              <a:gd name="connsiteX89" fmla="*/ 18184 w 3959793"/>
              <a:gd name="connsiteY89" fmla="*/ 2251877 h 3135281"/>
              <a:gd name="connsiteX90" fmla="*/ 2686 w 3959793"/>
              <a:gd name="connsiteY90" fmla="*/ 2282874 h 313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959793" h="3135281">
                <a:moveTo>
                  <a:pt x="2686" y="2282874"/>
                </a:moveTo>
                <a:lnTo>
                  <a:pt x="2686" y="2282874"/>
                </a:lnTo>
                <a:cubicBezTo>
                  <a:pt x="13018" y="2329369"/>
                  <a:pt x="12383" y="2379757"/>
                  <a:pt x="33683" y="2422358"/>
                </a:cubicBezTo>
                <a:cubicBezTo>
                  <a:pt x="40989" y="2436970"/>
                  <a:pt x="68626" y="2426305"/>
                  <a:pt x="80178" y="2437857"/>
                </a:cubicBezTo>
                <a:cubicBezTo>
                  <a:pt x="91730" y="2449409"/>
                  <a:pt x="91188" y="2468644"/>
                  <a:pt x="95676" y="2484352"/>
                </a:cubicBezTo>
                <a:cubicBezTo>
                  <a:pt x="127787" y="2596742"/>
                  <a:pt x="95800" y="2505675"/>
                  <a:pt x="126673" y="2670331"/>
                </a:cubicBezTo>
                <a:cubicBezTo>
                  <a:pt x="132450" y="2701144"/>
                  <a:pt x="147040" y="2807512"/>
                  <a:pt x="188666" y="2840813"/>
                </a:cubicBezTo>
                <a:cubicBezTo>
                  <a:pt x="201423" y="2851018"/>
                  <a:pt x="220549" y="2849005"/>
                  <a:pt x="235161" y="2856311"/>
                </a:cubicBezTo>
                <a:cubicBezTo>
                  <a:pt x="262104" y="2869782"/>
                  <a:pt x="284683" y="2891619"/>
                  <a:pt x="312652" y="2902806"/>
                </a:cubicBezTo>
                <a:cubicBezTo>
                  <a:pt x="337110" y="2912589"/>
                  <a:pt x="364313" y="2913138"/>
                  <a:pt x="390144" y="2918304"/>
                </a:cubicBezTo>
                <a:cubicBezTo>
                  <a:pt x="415974" y="2933802"/>
                  <a:pt x="440108" y="2952565"/>
                  <a:pt x="467635" y="2964799"/>
                </a:cubicBezTo>
                <a:cubicBezTo>
                  <a:pt x="487100" y="2973450"/>
                  <a:pt x="509148" y="2974445"/>
                  <a:pt x="529629" y="2980297"/>
                </a:cubicBezTo>
                <a:cubicBezTo>
                  <a:pt x="545337" y="2984785"/>
                  <a:pt x="560362" y="2991498"/>
                  <a:pt x="576123" y="2995796"/>
                </a:cubicBezTo>
                <a:cubicBezTo>
                  <a:pt x="617223" y="3007005"/>
                  <a:pt x="658781" y="3016460"/>
                  <a:pt x="700110" y="3026792"/>
                </a:cubicBezTo>
                <a:cubicBezTo>
                  <a:pt x="720774" y="3031958"/>
                  <a:pt x="741310" y="3037670"/>
                  <a:pt x="762103" y="3042291"/>
                </a:cubicBezTo>
                <a:cubicBezTo>
                  <a:pt x="808598" y="3052623"/>
                  <a:pt x="855567" y="3061015"/>
                  <a:pt x="901588" y="3073287"/>
                </a:cubicBezTo>
                <a:cubicBezTo>
                  <a:pt x="985769" y="3095735"/>
                  <a:pt x="999492" y="3116692"/>
                  <a:pt x="1087567" y="3119782"/>
                </a:cubicBezTo>
                <a:cubicBezTo>
                  <a:pt x="1350927" y="3129023"/>
                  <a:pt x="1614510" y="3130115"/>
                  <a:pt x="1877981" y="3135281"/>
                </a:cubicBezTo>
                <a:lnTo>
                  <a:pt x="2885371" y="3119782"/>
                </a:lnTo>
                <a:cubicBezTo>
                  <a:pt x="2906662" y="3119165"/>
                  <a:pt x="2927786" y="3112675"/>
                  <a:pt x="2947364" y="3104284"/>
                </a:cubicBezTo>
                <a:cubicBezTo>
                  <a:pt x="3157662" y="3014156"/>
                  <a:pt x="2844446" y="3123090"/>
                  <a:pt x="3040354" y="3057789"/>
                </a:cubicBezTo>
                <a:cubicBezTo>
                  <a:pt x="3055852" y="3042291"/>
                  <a:pt x="3069014" y="3024034"/>
                  <a:pt x="3086849" y="3011294"/>
                </a:cubicBezTo>
                <a:cubicBezTo>
                  <a:pt x="3105649" y="2997865"/>
                  <a:pt x="3128783" y="2991760"/>
                  <a:pt x="3148842" y="2980297"/>
                </a:cubicBezTo>
                <a:cubicBezTo>
                  <a:pt x="3165014" y="2971056"/>
                  <a:pt x="3179165" y="2958542"/>
                  <a:pt x="3195337" y="2949301"/>
                </a:cubicBezTo>
                <a:cubicBezTo>
                  <a:pt x="3215396" y="2937838"/>
                  <a:pt x="3237271" y="2929767"/>
                  <a:pt x="3257330" y="2918304"/>
                </a:cubicBezTo>
                <a:cubicBezTo>
                  <a:pt x="3341452" y="2870235"/>
                  <a:pt x="3265075" y="2900225"/>
                  <a:pt x="3350320" y="2871809"/>
                </a:cubicBezTo>
                <a:cubicBezTo>
                  <a:pt x="3471443" y="2774911"/>
                  <a:pt x="3400294" y="2828160"/>
                  <a:pt x="3567296" y="2716826"/>
                </a:cubicBezTo>
                <a:lnTo>
                  <a:pt x="3613791" y="2685830"/>
                </a:lnTo>
                <a:cubicBezTo>
                  <a:pt x="3634455" y="2654833"/>
                  <a:pt x="3664003" y="2628181"/>
                  <a:pt x="3675784" y="2592840"/>
                </a:cubicBezTo>
                <a:cubicBezTo>
                  <a:pt x="3680950" y="2577342"/>
                  <a:pt x="3682625" y="2560199"/>
                  <a:pt x="3691283" y="2546345"/>
                </a:cubicBezTo>
                <a:cubicBezTo>
                  <a:pt x="3737303" y="2472714"/>
                  <a:pt x="3741299" y="2476838"/>
                  <a:pt x="3799771" y="2437857"/>
                </a:cubicBezTo>
                <a:cubicBezTo>
                  <a:pt x="3827652" y="2298447"/>
                  <a:pt x="3793476" y="2418187"/>
                  <a:pt x="3877262" y="2267375"/>
                </a:cubicBezTo>
                <a:cubicBezTo>
                  <a:pt x="3885196" y="2253094"/>
                  <a:pt x="3886326" y="2235897"/>
                  <a:pt x="3892761" y="2220881"/>
                </a:cubicBezTo>
                <a:cubicBezTo>
                  <a:pt x="3941386" y="2107423"/>
                  <a:pt x="3910682" y="2211183"/>
                  <a:pt x="3939256" y="2096894"/>
                </a:cubicBezTo>
                <a:cubicBezTo>
                  <a:pt x="3944422" y="2045233"/>
                  <a:pt x="3957166" y="1993774"/>
                  <a:pt x="3954754" y="1941911"/>
                </a:cubicBezTo>
                <a:cubicBezTo>
                  <a:pt x="3934008" y="1495884"/>
                  <a:pt x="3959793" y="1585071"/>
                  <a:pt x="3892761" y="1383972"/>
                </a:cubicBezTo>
                <a:cubicBezTo>
                  <a:pt x="3887595" y="1301314"/>
                  <a:pt x="3890179" y="1217805"/>
                  <a:pt x="3877262" y="1135999"/>
                </a:cubicBezTo>
                <a:cubicBezTo>
                  <a:pt x="3874357" y="1117600"/>
                  <a:pt x="3854596" y="1106164"/>
                  <a:pt x="3846266" y="1089504"/>
                </a:cubicBezTo>
                <a:cubicBezTo>
                  <a:pt x="3838960" y="1074892"/>
                  <a:pt x="3836503" y="1058306"/>
                  <a:pt x="3830767" y="1043009"/>
                </a:cubicBezTo>
                <a:cubicBezTo>
                  <a:pt x="3820999" y="1016960"/>
                  <a:pt x="3808568" y="991910"/>
                  <a:pt x="3799771" y="965518"/>
                </a:cubicBezTo>
                <a:cubicBezTo>
                  <a:pt x="3767651" y="869156"/>
                  <a:pt x="3803368" y="920265"/>
                  <a:pt x="3753276" y="795036"/>
                </a:cubicBezTo>
                <a:cubicBezTo>
                  <a:pt x="3746358" y="777742"/>
                  <a:pt x="3732611" y="764040"/>
                  <a:pt x="3722279" y="748542"/>
                </a:cubicBezTo>
                <a:cubicBezTo>
                  <a:pt x="3667191" y="583275"/>
                  <a:pt x="3723476" y="719458"/>
                  <a:pt x="3644788" y="593558"/>
                </a:cubicBezTo>
                <a:cubicBezTo>
                  <a:pt x="3604025" y="528338"/>
                  <a:pt x="3615489" y="502265"/>
                  <a:pt x="3551798" y="438575"/>
                </a:cubicBezTo>
                <a:cubicBezTo>
                  <a:pt x="3536300" y="423077"/>
                  <a:pt x="3519335" y="408919"/>
                  <a:pt x="3505303" y="392081"/>
                </a:cubicBezTo>
                <a:cubicBezTo>
                  <a:pt x="3440724" y="314588"/>
                  <a:pt x="3513053" y="371418"/>
                  <a:pt x="3427812" y="314589"/>
                </a:cubicBezTo>
                <a:cubicBezTo>
                  <a:pt x="3417480" y="299091"/>
                  <a:pt x="3412610" y="277966"/>
                  <a:pt x="3396815" y="268094"/>
                </a:cubicBezTo>
                <a:cubicBezTo>
                  <a:pt x="3369108" y="250777"/>
                  <a:pt x="3303825" y="237097"/>
                  <a:pt x="3303825" y="237097"/>
                </a:cubicBezTo>
                <a:cubicBezTo>
                  <a:pt x="3288327" y="221599"/>
                  <a:pt x="3273971" y="204867"/>
                  <a:pt x="3257330" y="190603"/>
                </a:cubicBezTo>
                <a:cubicBezTo>
                  <a:pt x="3237718" y="173793"/>
                  <a:pt x="3213602" y="162373"/>
                  <a:pt x="3195337" y="144108"/>
                </a:cubicBezTo>
                <a:cubicBezTo>
                  <a:pt x="3125234" y="74005"/>
                  <a:pt x="3208361" y="112287"/>
                  <a:pt x="3117845" y="82114"/>
                </a:cubicBezTo>
                <a:cubicBezTo>
                  <a:pt x="3102347" y="66616"/>
                  <a:pt x="3089588" y="47777"/>
                  <a:pt x="3071351" y="35619"/>
                </a:cubicBezTo>
                <a:cubicBezTo>
                  <a:pt x="3058011" y="26725"/>
                  <a:pt x="2971128" y="6689"/>
                  <a:pt x="2962862" y="4623"/>
                </a:cubicBezTo>
                <a:cubicBezTo>
                  <a:pt x="2857815" y="39638"/>
                  <a:pt x="2985974" y="0"/>
                  <a:pt x="2807879" y="35619"/>
                </a:cubicBezTo>
                <a:cubicBezTo>
                  <a:pt x="2636036" y="69988"/>
                  <a:pt x="2897746" y="27257"/>
                  <a:pt x="2714890" y="82114"/>
                </a:cubicBezTo>
                <a:cubicBezTo>
                  <a:pt x="2679900" y="92611"/>
                  <a:pt x="2642564" y="92447"/>
                  <a:pt x="2606401" y="97613"/>
                </a:cubicBezTo>
                <a:cubicBezTo>
                  <a:pt x="2590903" y="113111"/>
                  <a:pt x="2579510" y="134306"/>
                  <a:pt x="2559906" y="144108"/>
                </a:cubicBezTo>
                <a:cubicBezTo>
                  <a:pt x="2536345" y="155888"/>
                  <a:pt x="2507405" y="151276"/>
                  <a:pt x="2482415" y="159606"/>
                </a:cubicBezTo>
                <a:cubicBezTo>
                  <a:pt x="2460497" y="166912"/>
                  <a:pt x="2441086" y="180271"/>
                  <a:pt x="2420422" y="190603"/>
                </a:cubicBezTo>
                <a:cubicBezTo>
                  <a:pt x="2268463" y="393214"/>
                  <a:pt x="2463411" y="147613"/>
                  <a:pt x="2327432" y="283592"/>
                </a:cubicBezTo>
                <a:cubicBezTo>
                  <a:pt x="2309167" y="301857"/>
                  <a:pt x="2297947" y="326146"/>
                  <a:pt x="2280937" y="345586"/>
                </a:cubicBezTo>
                <a:cubicBezTo>
                  <a:pt x="2261693" y="367579"/>
                  <a:pt x="2239608" y="386915"/>
                  <a:pt x="2218944" y="407579"/>
                </a:cubicBezTo>
                <a:cubicBezTo>
                  <a:pt x="2213778" y="423077"/>
                  <a:pt x="2214997" y="442522"/>
                  <a:pt x="2203445" y="454074"/>
                </a:cubicBezTo>
                <a:cubicBezTo>
                  <a:pt x="1939234" y="718285"/>
                  <a:pt x="2168042" y="443472"/>
                  <a:pt x="2032964" y="593558"/>
                </a:cubicBezTo>
                <a:cubicBezTo>
                  <a:pt x="2001102" y="628961"/>
                  <a:pt x="1975084" y="669863"/>
                  <a:pt x="1939974" y="702047"/>
                </a:cubicBezTo>
                <a:cubicBezTo>
                  <a:pt x="1912513" y="727220"/>
                  <a:pt x="1873326" y="737698"/>
                  <a:pt x="1846984" y="764040"/>
                </a:cubicBezTo>
                <a:cubicBezTo>
                  <a:pt x="1711160" y="899867"/>
                  <a:pt x="1883450" y="733653"/>
                  <a:pt x="1753995" y="841531"/>
                </a:cubicBezTo>
                <a:cubicBezTo>
                  <a:pt x="1677910" y="904934"/>
                  <a:pt x="1738381" y="876474"/>
                  <a:pt x="1645506" y="934521"/>
                </a:cubicBezTo>
                <a:cubicBezTo>
                  <a:pt x="1625914" y="946766"/>
                  <a:pt x="1602313" y="952089"/>
                  <a:pt x="1583513" y="965518"/>
                </a:cubicBezTo>
                <a:cubicBezTo>
                  <a:pt x="1565678" y="978258"/>
                  <a:pt x="1555509" y="1000246"/>
                  <a:pt x="1537018" y="1012013"/>
                </a:cubicBezTo>
                <a:cubicBezTo>
                  <a:pt x="1498035" y="1036820"/>
                  <a:pt x="1451478" y="1048375"/>
                  <a:pt x="1413032" y="1074006"/>
                </a:cubicBezTo>
                <a:cubicBezTo>
                  <a:pt x="1397534" y="1084338"/>
                  <a:pt x="1383658" y="1097666"/>
                  <a:pt x="1366537" y="1105003"/>
                </a:cubicBezTo>
                <a:cubicBezTo>
                  <a:pt x="1237795" y="1160178"/>
                  <a:pt x="1371684" y="1074017"/>
                  <a:pt x="1242551" y="1151497"/>
                </a:cubicBezTo>
                <a:cubicBezTo>
                  <a:pt x="1210606" y="1170664"/>
                  <a:pt x="1185702" y="1204456"/>
                  <a:pt x="1149561" y="1213491"/>
                </a:cubicBezTo>
                <a:lnTo>
                  <a:pt x="1025574" y="1244487"/>
                </a:lnTo>
                <a:lnTo>
                  <a:pt x="963581" y="1259986"/>
                </a:lnTo>
                <a:cubicBezTo>
                  <a:pt x="949536" y="1270520"/>
                  <a:pt x="877759" y="1326144"/>
                  <a:pt x="855093" y="1337477"/>
                </a:cubicBezTo>
                <a:cubicBezTo>
                  <a:pt x="840481" y="1344783"/>
                  <a:pt x="824096" y="1347809"/>
                  <a:pt x="808598" y="1352975"/>
                </a:cubicBezTo>
                <a:cubicBezTo>
                  <a:pt x="684615" y="1435631"/>
                  <a:pt x="834425" y="1327147"/>
                  <a:pt x="731106" y="1430467"/>
                </a:cubicBezTo>
                <a:cubicBezTo>
                  <a:pt x="609193" y="1552382"/>
                  <a:pt x="765070" y="1355617"/>
                  <a:pt x="638117" y="1507958"/>
                </a:cubicBezTo>
                <a:cubicBezTo>
                  <a:pt x="626192" y="1522267"/>
                  <a:pt x="619045" y="1540144"/>
                  <a:pt x="607120" y="1554453"/>
                </a:cubicBezTo>
                <a:cubicBezTo>
                  <a:pt x="569829" y="1599202"/>
                  <a:pt x="559847" y="1601467"/>
                  <a:pt x="514130" y="1631945"/>
                </a:cubicBezTo>
                <a:cubicBezTo>
                  <a:pt x="496528" y="1658348"/>
                  <a:pt x="455866" y="1721206"/>
                  <a:pt x="436639" y="1740433"/>
                </a:cubicBezTo>
                <a:cubicBezTo>
                  <a:pt x="423468" y="1753604"/>
                  <a:pt x="405642" y="1761098"/>
                  <a:pt x="390144" y="1771430"/>
                </a:cubicBezTo>
                <a:cubicBezTo>
                  <a:pt x="355074" y="1876636"/>
                  <a:pt x="406003" y="1755571"/>
                  <a:pt x="281656" y="1879918"/>
                </a:cubicBezTo>
                <a:cubicBezTo>
                  <a:pt x="166285" y="1995289"/>
                  <a:pt x="307958" y="1849233"/>
                  <a:pt x="188666" y="1988406"/>
                </a:cubicBezTo>
                <a:cubicBezTo>
                  <a:pt x="174402" y="2005047"/>
                  <a:pt x="155627" y="2017600"/>
                  <a:pt x="142171" y="2034901"/>
                </a:cubicBezTo>
                <a:cubicBezTo>
                  <a:pt x="44811" y="2160079"/>
                  <a:pt x="123692" y="2098882"/>
                  <a:pt x="33683" y="2158887"/>
                </a:cubicBezTo>
                <a:cubicBezTo>
                  <a:pt x="23351" y="2174385"/>
                  <a:pt x="5748" y="2187009"/>
                  <a:pt x="2686" y="2205382"/>
                </a:cubicBezTo>
                <a:cubicBezTo>
                  <a:pt x="0" y="2221496"/>
                  <a:pt x="14980" y="2235858"/>
                  <a:pt x="18184" y="2251877"/>
                </a:cubicBezTo>
                <a:cubicBezTo>
                  <a:pt x="20210" y="2262009"/>
                  <a:pt x="5269" y="2277708"/>
                  <a:pt x="2686" y="2282874"/>
                </a:cubicBezTo>
                <a:close/>
              </a:path>
            </a:pathLst>
          </a:cu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80124" y="3407832"/>
            <a:ext cx="2743200" cy="1077218"/>
          </a:xfrm>
          <a:prstGeom prst="rect">
            <a:avLst/>
          </a:prstGeom>
          <a:noFill/>
        </p:spPr>
        <p:txBody>
          <a:bodyPr wrap="square" rtlCol="0">
            <a:spAutoFit/>
          </a:bodyPr>
          <a:lstStyle/>
          <a:p>
            <a:pPr algn="ctr"/>
            <a:r>
              <a:rPr lang="en-US" dirty="0" smtClean="0"/>
              <a:t>Where you want to be</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25"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58906" y="161365"/>
            <a:ext cx="8485094" cy="775447"/>
          </a:xfrm>
        </p:spPr>
        <p:txBody>
          <a:bodyPr/>
          <a:lstStyle/>
          <a:p>
            <a:pPr eaLnBrk="1" hangingPunct="1">
              <a:defRPr/>
            </a:pPr>
            <a:r>
              <a:rPr lang="en-US" sz="2400" dirty="0"/>
              <a:t>Things that </a:t>
            </a:r>
            <a:r>
              <a:rPr lang="en-US" sz="2400" dirty="0" smtClean="0"/>
              <a:t>obsess students </a:t>
            </a:r>
            <a:r>
              <a:rPr lang="en-US" sz="2400" dirty="0"/>
              <a:t>which </a:t>
            </a:r>
            <a:r>
              <a:rPr lang="en-US" sz="2400" dirty="0" smtClean="0"/>
              <a:t>nobody </a:t>
            </a:r>
            <a:br>
              <a:rPr lang="en-US" sz="2400" dirty="0" smtClean="0"/>
            </a:br>
            <a:r>
              <a:rPr lang="en-US" sz="2400" dirty="0" smtClean="0"/>
              <a:t>really cares about</a:t>
            </a:r>
            <a:endParaRPr lang="en-US" sz="2400" dirty="0"/>
          </a:p>
        </p:txBody>
      </p:sp>
      <p:sp>
        <p:nvSpPr>
          <p:cNvPr id="19459" name="Rectangle 3"/>
          <p:cNvSpPr>
            <a:spLocks noGrp="1" noChangeArrowheads="1"/>
          </p:cNvSpPr>
          <p:nvPr>
            <p:ph idx="1"/>
          </p:nvPr>
        </p:nvSpPr>
        <p:spPr>
          <a:xfrm>
            <a:off x="663575" y="1290638"/>
            <a:ext cx="8251825" cy="5165725"/>
          </a:xfrm>
        </p:spPr>
        <p:txBody>
          <a:bodyPr/>
          <a:lstStyle/>
          <a:p>
            <a:pPr eaLnBrk="1" hangingPunct="1"/>
            <a:r>
              <a:rPr lang="en-US" dirty="0" smtClean="0"/>
              <a:t>Although people </a:t>
            </a:r>
            <a:r>
              <a:rPr lang="en-US" i="1" dirty="0" smtClean="0"/>
              <a:t>are</a:t>
            </a:r>
            <a:r>
              <a:rPr lang="en-US" dirty="0" smtClean="0"/>
              <a:t> impressed by broad interests, no one cares about the exact wording of your diploma (e.g. your “minor”, “second major”, “certificate”, etc). </a:t>
            </a:r>
          </a:p>
          <a:p>
            <a:pPr lvl="1" eaLnBrk="1" hangingPunct="1"/>
            <a:r>
              <a:rPr lang="en-US" dirty="0" smtClean="0"/>
              <a:t>The meaning of these things varies too much from school to school to have much meaning. </a:t>
            </a:r>
          </a:p>
          <a:p>
            <a:pPr eaLnBrk="1" hangingPunct="1"/>
            <a:r>
              <a:rPr lang="en-US" dirty="0" smtClean="0"/>
              <a:t>Although people are impressed by academic achievement, no one generally cares if you’ve taken any graduate courses.</a:t>
            </a:r>
          </a:p>
          <a:p>
            <a:pPr lvl="1" eaLnBrk="1" hangingPunct="1"/>
            <a:r>
              <a:rPr lang="en-US" dirty="0" smtClean="0"/>
              <a:t>Possibly a bit for theory</a:t>
            </a:r>
          </a:p>
        </p:txBody>
      </p:sp>
      <p:sp>
        <p:nvSpPr>
          <p:cNvPr id="1946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946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F18613B-0364-437D-8EA2-E8857E223424}" type="slidenum">
              <a:rPr lang="en-US" smtClean="0"/>
              <a:pPr/>
              <a:t>15</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Letters of recommendation</a:t>
            </a:r>
            <a:endParaRPr lang="en-US" dirty="0"/>
          </a:p>
        </p:txBody>
      </p:sp>
      <p:sp>
        <p:nvSpPr>
          <p:cNvPr id="20483" name="Rectangle 3"/>
          <p:cNvSpPr>
            <a:spLocks noGrp="1" noChangeArrowheads="1"/>
          </p:cNvSpPr>
          <p:nvPr>
            <p:ph idx="1"/>
          </p:nvPr>
        </p:nvSpPr>
        <p:spPr/>
        <p:txBody>
          <a:bodyPr/>
          <a:lstStyle/>
          <a:p>
            <a:pPr eaLnBrk="1" hangingPunct="1"/>
            <a:r>
              <a:rPr lang="en-US" dirty="0" smtClean="0">
                <a:solidFill>
                  <a:srgbClr val="009900"/>
                </a:solidFill>
              </a:rPr>
              <a:t>Perfect</a:t>
            </a:r>
          </a:p>
          <a:p>
            <a:pPr lvl="1" eaLnBrk="1" hangingPunct="1"/>
            <a:r>
              <a:rPr lang="en-US" dirty="0" smtClean="0">
                <a:solidFill>
                  <a:srgbClr val="009900"/>
                </a:solidFill>
              </a:rPr>
              <a:t> someone for whom you done an independent project, who is in a position to compare you favorably to specific students who have gone through the program.</a:t>
            </a:r>
          </a:p>
          <a:p>
            <a:pPr eaLnBrk="1" hangingPunct="1"/>
            <a:r>
              <a:rPr lang="en-US" dirty="0" smtClean="0">
                <a:solidFill>
                  <a:srgbClr val="009900"/>
                </a:solidFill>
              </a:rPr>
              <a:t>Good</a:t>
            </a:r>
          </a:p>
          <a:p>
            <a:pPr lvl="1" eaLnBrk="1" hangingPunct="1"/>
            <a:r>
              <a:rPr lang="en-US" dirty="0" smtClean="0">
                <a:solidFill>
                  <a:srgbClr val="009900"/>
                </a:solidFill>
              </a:rPr>
              <a:t> someone who can comment in detail on your </a:t>
            </a:r>
            <a:r>
              <a:rPr lang="en-US" b="1" dirty="0" smtClean="0">
                <a:solidFill>
                  <a:srgbClr val="009900"/>
                </a:solidFill>
              </a:rPr>
              <a:t>motivation, creativity, independence</a:t>
            </a:r>
            <a:r>
              <a:rPr lang="en-US" dirty="0" smtClean="0">
                <a:solidFill>
                  <a:srgbClr val="009900"/>
                </a:solidFill>
              </a:rPr>
              <a:t>, etc, in any sort of scientific or technical project.</a:t>
            </a:r>
          </a:p>
          <a:p>
            <a:pPr lvl="1" eaLnBrk="1" hangingPunct="1"/>
            <a:r>
              <a:rPr lang="en-US" dirty="0" smtClean="0">
                <a:solidFill>
                  <a:srgbClr val="009900"/>
                </a:solidFill>
              </a:rPr>
              <a:t>someone who can comment on </a:t>
            </a:r>
            <a:r>
              <a:rPr lang="en-US" i="1" dirty="0" smtClean="0">
                <a:solidFill>
                  <a:srgbClr val="009900"/>
                </a:solidFill>
              </a:rPr>
              <a:t>outstanding</a:t>
            </a:r>
            <a:r>
              <a:rPr lang="en-US" dirty="0" smtClean="0">
                <a:solidFill>
                  <a:srgbClr val="009900"/>
                </a:solidFill>
              </a:rPr>
              <a:t> performance in a class.</a:t>
            </a:r>
          </a:p>
        </p:txBody>
      </p:sp>
      <p:sp>
        <p:nvSpPr>
          <p:cNvPr id="2048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048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FCEFDE2-6AE0-4514-B460-EBFEB7C6090E}" type="slidenum">
              <a:rPr lang="en-US" smtClean="0"/>
              <a:pPr/>
              <a:t>16</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t>Letters of </a:t>
            </a:r>
            <a:r>
              <a:rPr lang="en-US" dirty="0" smtClean="0"/>
              <a:t>recommendation </a:t>
            </a:r>
            <a:r>
              <a:rPr lang="en-US" dirty="0"/>
              <a:t>(cont’d)</a:t>
            </a:r>
          </a:p>
        </p:txBody>
      </p:sp>
      <p:sp>
        <p:nvSpPr>
          <p:cNvPr id="21507" name="Rectangle 3"/>
          <p:cNvSpPr>
            <a:spLocks noGrp="1" noChangeArrowheads="1"/>
          </p:cNvSpPr>
          <p:nvPr>
            <p:ph idx="1"/>
          </p:nvPr>
        </p:nvSpPr>
        <p:spPr/>
        <p:txBody>
          <a:bodyPr/>
          <a:lstStyle/>
          <a:p>
            <a:pPr eaLnBrk="1" hangingPunct="1"/>
            <a:r>
              <a:rPr lang="en-US" dirty="0" smtClean="0">
                <a:solidFill>
                  <a:schemeClr val="accent2"/>
                </a:solidFill>
              </a:rPr>
              <a:t>Neutral</a:t>
            </a:r>
          </a:p>
          <a:p>
            <a:pPr lvl="1" eaLnBrk="1" hangingPunct="1"/>
            <a:r>
              <a:rPr lang="en-US" dirty="0" smtClean="0"/>
              <a:t>academic letters which merely back up what’s already in your transcript.</a:t>
            </a:r>
          </a:p>
          <a:p>
            <a:pPr eaLnBrk="1" hangingPunct="1"/>
            <a:r>
              <a:rPr lang="en-US" dirty="0" smtClean="0">
                <a:solidFill>
                  <a:srgbClr val="CC0000"/>
                </a:solidFill>
              </a:rPr>
              <a:t>Bad</a:t>
            </a:r>
          </a:p>
          <a:p>
            <a:pPr lvl="1" eaLnBrk="1" hangingPunct="1"/>
            <a:r>
              <a:rPr lang="en-US" dirty="0" smtClean="0">
                <a:solidFill>
                  <a:srgbClr val="CC0000"/>
                </a:solidFill>
              </a:rPr>
              <a:t>negative letters.  Be sure you understand the referee’s opinion of you.</a:t>
            </a:r>
          </a:p>
          <a:p>
            <a:pPr lvl="1" eaLnBrk="1" hangingPunct="1"/>
            <a:r>
              <a:rPr lang="en-US" dirty="0" smtClean="0">
                <a:solidFill>
                  <a:srgbClr val="CC0000"/>
                </a:solidFill>
              </a:rPr>
              <a:t>letters from famous or “connected” people who don’t really know you.</a:t>
            </a:r>
          </a:p>
          <a:p>
            <a:pPr lvl="1" eaLnBrk="1" hangingPunct="1"/>
            <a:r>
              <a:rPr lang="en-US" dirty="0" smtClean="0">
                <a:solidFill>
                  <a:srgbClr val="CC0000"/>
                </a:solidFill>
              </a:rPr>
              <a:t>letters that have nothing to do with scientific or technical ability.</a:t>
            </a:r>
          </a:p>
          <a:p>
            <a:pPr lvl="1" eaLnBrk="1" hangingPunct="1"/>
            <a:r>
              <a:rPr lang="en-US" dirty="0" smtClean="0">
                <a:solidFill>
                  <a:srgbClr val="CC0000"/>
                </a:solidFill>
              </a:rPr>
              <a:t>letters from relatives.</a:t>
            </a:r>
          </a:p>
          <a:p>
            <a:pPr eaLnBrk="1" hangingPunct="1">
              <a:buFont typeface="Wingdings" pitchFamily="2" charset="2"/>
              <a:buNone/>
            </a:pPr>
            <a:r>
              <a:rPr lang="en-US" dirty="0" smtClean="0"/>
              <a:t> </a:t>
            </a:r>
          </a:p>
        </p:txBody>
      </p:sp>
      <p:sp>
        <p:nvSpPr>
          <p:cNvPr id="2150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150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5583A1E-0C81-408F-8107-A17A2127F033}" type="slidenum">
              <a:rPr lang="en-US" smtClean="0"/>
              <a:pPr/>
              <a:t>17</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dirty="0"/>
              <a:t>Letter </a:t>
            </a:r>
            <a:r>
              <a:rPr lang="en-US" dirty="0" smtClean="0"/>
              <a:t>etiquette </a:t>
            </a:r>
            <a:endParaRPr lang="en-US" dirty="0"/>
          </a:p>
        </p:txBody>
      </p:sp>
      <p:sp>
        <p:nvSpPr>
          <p:cNvPr id="22531" name="Rectangle 3"/>
          <p:cNvSpPr>
            <a:spLocks noGrp="1" noChangeArrowheads="1"/>
          </p:cNvSpPr>
          <p:nvPr>
            <p:ph idx="1"/>
          </p:nvPr>
        </p:nvSpPr>
        <p:spPr>
          <a:xfrm>
            <a:off x="663575" y="903288"/>
            <a:ext cx="8251825" cy="3968257"/>
          </a:xfrm>
        </p:spPr>
        <p:txBody>
          <a:bodyPr/>
          <a:lstStyle/>
          <a:p>
            <a:pPr marL="236538" indent="-236538" eaLnBrk="1" hangingPunct="1"/>
            <a:r>
              <a:rPr lang="en-US" sz="2000" dirty="0" smtClean="0"/>
              <a:t>Don’t be shy about asking people for letters.  They understand it goes with the territory, but be courteous:</a:t>
            </a:r>
          </a:p>
          <a:p>
            <a:pPr lvl="1" eaLnBrk="1" hangingPunct="1"/>
            <a:r>
              <a:rPr lang="en-US" sz="1800" dirty="0" smtClean="0"/>
              <a:t>Figure out whom you want to write letters to particular schools.</a:t>
            </a:r>
          </a:p>
          <a:p>
            <a:pPr lvl="1" eaLnBrk="1" hangingPunct="1"/>
            <a:r>
              <a:rPr lang="en-US" sz="1800" dirty="0" smtClean="0"/>
              <a:t>Ask them if they would be willing to write you letters, </a:t>
            </a:r>
            <a:r>
              <a:rPr lang="en-US" sz="1800" i="1" dirty="0" smtClean="0"/>
              <a:t>and try to get a feel for what sort of letter they would write.</a:t>
            </a:r>
          </a:p>
          <a:p>
            <a:pPr lvl="2" eaLnBrk="1" hangingPunct="1"/>
            <a:r>
              <a:rPr lang="en-US" sz="1800" dirty="0" smtClean="0"/>
              <a:t>“Would you be comfortable…” is a good way to ask if there’s doubt.</a:t>
            </a:r>
          </a:p>
          <a:p>
            <a:pPr lvl="1" eaLnBrk="1" hangingPunct="1"/>
            <a:r>
              <a:rPr lang="en-US" sz="1800" dirty="0" smtClean="0"/>
              <a:t>Give them plenty of time</a:t>
            </a:r>
          </a:p>
          <a:p>
            <a:pPr lvl="2" eaLnBrk="1" hangingPunct="1"/>
            <a:r>
              <a:rPr lang="en-US" sz="1800" i="1" dirty="0" smtClean="0"/>
              <a:t>At least </a:t>
            </a:r>
            <a:r>
              <a:rPr lang="en-US" sz="1800" dirty="0" smtClean="0"/>
              <a:t>3 weeks is best</a:t>
            </a:r>
          </a:p>
          <a:p>
            <a:pPr lvl="1" eaLnBrk="1" hangingPunct="1"/>
            <a:r>
              <a:rPr lang="en-US" sz="1800" dirty="0" smtClean="0"/>
              <a:t>Give them the information they need (usually access to online application system).</a:t>
            </a:r>
          </a:p>
          <a:p>
            <a:pPr lvl="1" eaLnBrk="1" hangingPunct="1"/>
            <a:r>
              <a:rPr lang="en-US" sz="1800" dirty="0" smtClean="0"/>
              <a:t>Politely remind them when half the time has passed.</a:t>
            </a:r>
          </a:p>
          <a:p>
            <a:pPr lvl="1" eaLnBrk="1" hangingPunct="1"/>
            <a:r>
              <a:rPr lang="en-US" sz="1800" dirty="0" smtClean="0"/>
              <a:t>Repeat until you confirm that the letter was submitted.</a:t>
            </a:r>
          </a:p>
          <a:p>
            <a:pPr lvl="1" eaLnBrk="1" hangingPunct="1"/>
            <a:r>
              <a:rPr lang="en-US" sz="1800" dirty="0" smtClean="0"/>
              <a:t>Verify with the schools that they have received letters and all other supporting materials.   </a:t>
            </a:r>
          </a:p>
          <a:p>
            <a:pPr lvl="2" eaLnBrk="1" hangingPunct="1"/>
            <a:r>
              <a:rPr lang="en-US" sz="1800" dirty="0" smtClean="0"/>
              <a:t>This is much easier now, since almost all schools handle applications electronically.  It used to require forms, envelopes, stamps, and even phone calls!</a:t>
            </a:r>
          </a:p>
          <a:p>
            <a:pPr lvl="2" eaLnBrk="1" hangingPunct="1"/>
            <a:endParaRPr lang="en-US" sz="1800" dirty="0" smtClean="0"/>
          </a:p>
          <a:p>
            <a:pPr lvl="1" eaLnBrk="1" hangingPunct="1"/>
            <a:endParaRPr lang="en-US" sz="1800" dirty="0" smtClean="0"/>
          </a:p>
        </p:txBody>
      </p:sp>
      <p:sp>
        <p:nvSpPr>
          <p:cNvPr id="2253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253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738472A-8399-4539-916C-90500CB5B61C}" type="slidenum">
              <a:rPr lang="en-US" smtClean="0"/>
              <a:pPr/>
              <a:t>18</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85502" y="194551"/>
            <a:ext cx="8262937" cy="441325"/>
          </a:xfrm>
        </p:spPr>
        <p:txBody>
          <a:bodyPr/>
          <a:lstStyle/>
          <a:p>
            <a:pPr eaLnBrk="1" hangingPunct="1">
              <a:defRPr/>
            </a:pPr>
            <a:r>
              <a:rPr lang="en-US" dirty="0"/>
              <a:t>The </a:t>
            </a:r>
            <a:r>
              <a:rPr lang="en-US" dirty="0" smtClean="0"/>
              <a:t>personal statement</a:t>
            </a:r>
            <a:endParaRPr lang="en-US" dirty="0"/>
          </a:p>
        </p:txBody>
      </p:sp>
      <p:sp>
        <p:nvSpPr>
          <p:cNvPr id="23555" name="Rectangle 3"/>
          <p:cNvSpPr>
            <a:spLocks noGrp="1" noChangeArrowheads="1"/>
          </p:cNvSpPr>
          <p:nvPr>
            <p:ph idx="1"/>
          </p:nvPr>
        </p:nvSpPr>
        <p:spPr>
          <a:xfrm>
            <a:off x="363538" y="847725"/>
            <a:ext cx="8780462" cy="5248275"/>
          </a:xfrm>
        </p:spPr>
        <p:txBody>
          <a:bodyPr/>
          <a:lstStyle/>
          <a:p>
            <a:pPr eaLnBrk="1" hangingPunct="1">
              <a:lnSpc>
                <a:spcPct val="90000"/>
              </a:lnSpc>
            </a:pPr>
            <a:r>
              <a:rPr lang="en-US" sz="2000" dirty="0" smtClean="0"/>
              <a:t>The only thing in your application over which you have complete control, and an excellent opportunity to shoot yourself in the foot.</a:t>
            </a:r>
          </a:p>
          <a:p>
            <a:pPr eaLnBrk="1" hangingPunct="1">
              <a:lnSpc>
                <a:spcPct val="90000"/>
              </a:lnSpc>
            </a:pPr>
            <a:r>
              <a:rPr lang="en-US" sz="2000" dirty="0" smtClean="0"/>
              <a:t>The goal is to get the reader on your side.</a:t>
            </a:r>
          </a:p>
          <a:p>
            <a:pPr lvl="1" eaLnBrk="1" hangingPunct="1">
              <a:lnSpc>
                <a:spcPct val="90000"/>
              </a:lnSpc>
            </a:pPr>
            <a:r>
              <a:rPr lang="en-US" sz="1800" dirty="0" smtClean="0"/>
              <a:t>Try very hard to make your statement say something </a:t>
            </a:r>
            <a:r>
              <a:rPr lang="en-US" sz="1800" i="1" dirty="0" smtClean="0"/>
              <a:t>unique</a:t>
            </a:r>
            <a:r>
              <a:rPr lang="en-US" sz="1800" dirty="0" smtClean="0"/>
              <a:t> about you.</a:t>
            </a:r>
          </a:p>
          <a:p>
            <a:pPr eaLnBrk="1" hangingPunct="1">
              <a:lnSpc>
                <a:spcPct val="90000"/>
              </a:lnSpc>
            </a:pPr>
            <a:r>
              <a:rPr lang="en-US" sz="2000" dirty="0" smtClean="0"/>
              <a:t>Keep it short!!!!!  One page max, half page better.</a:t>
            </a:r>
          </a:p>
          <a:p>
            <a:pPr eaLnBrk="1" hangingPunct="1">
              <a:lnSpc>
                <a:spcPct val="90000"/>
              </a:lnSpc>
            </a:pPr>
            <a:r>
              <a:rPr lang="en-US" sz="2000" dirty="0" smtClean="0"/>
              <a:t>First and foremost, address any rough spots or possible issues in the rest of your application.</a:t>
            </a:r>
          </a:p>
          <a:p>
            <a:pPr eaLnBrk="1" hangingPunct="1">
              <a:lnSpc>
                <a:spcPct val="90000"/>
              </a:lnSpc>
            </a:pPr>
            <a:r>
              <a:rPr lang="en-US" sz="2000" dirty="0" smtClean="0"/>
              <a:t>Say as much </a:t>
            </a:r>
            <a:r>
              <a:rPr lang="en-US" sz="2000" i="1" dirty="0" smtClean="0"/>
              <a:t>as you know</a:t>
            </a:r>
            <a:r>
              <a:rPr lang="en-US" sz="2000" dirty="0" smtClean="0"/>
              <a:t> about your interests and what you want to do. </a:t>
            </a:r>
          </a:p>
          <a:p>
            <a:pPr lvl="1" eaLnBrk="1" hangingPunct="1">
              <a:lnSpc>
                <a:spcPct val="90000"/>
              </a:lnSpc>
            </a:pPr>
            <a:r>
              <a:rPr lang="en-US" sz="1800" b="1" dirty="0" smtClean="0">
                <a:solidFill>
                  <a:srgbClr val="CC0000"/>
                </a:solidFill>
              </a:rPr>
              <a:t>Be totally honest here!!</a:t>
            </a:r>
          </a:p>
          <a:p>
            <a:pPr lvl="1" eaLnBrk="1" hangingPunct="1">
              <a:lnSpc>
                <a:spcPct val="90000"/>
              </a:lnSpc>
            </a:pPr>
            <a:r>
              <a:rPr lang="en-US" sz="1800" b="1" dirty="0" smtClean="0">
                <a:solidFill>
                  <a:srgbClr val="CC0000"/>
                </a:solidFill>
              </a:rPr>
              <a:t>Make </a:t>
            </a:r>
            <a:r>
              <a:rPr lang="en-US" sz="1800" b="1" i="1" dirty="0" smtClean="0">
                <a:solidFill>
                  <a:srgbClr val="CC0000"/>
                </a:solidFill>
              </a:rPr>
              <a:t>specific</a:t>
            </a:r>
            <a:r>
              <a:rPr lang="en-US" sz="1800" b="1" dirty="0" smtClean="0">
                <a:solidFill>
                  <a:srgbClr val="CC0000"/>
                </a:solidFill>
              </a:rPr>
              <a:t> comments about how your interests line up with the department (</a:t>
            </a:r>
            <a:r>
              <a:rPr lang="en-US" sz="1800" b="1" dirty="0" err="1" smtClean="0">
                <a:solidFill>
                  <a:srgbClr val="CC0000"/>
                </a:solidFill>
              </a:rPr>
              <a:t>ie</a:t>
            </a:r>
            <a:r>
              <a:rPr lang="en-US" sz="1800" b="1" dirty="0" smtClean="0">
                <a:solidFill>
                  <a:srgbClr val="CC0000"/>
                </a:solidFill>
              </a:rPr>
              <a:t>, take the time to read their webpage)</a:t>
            </a:r>
          </a:p>
          <a:p>
            <a:pPr eaLnBrk="1" hangingPunct="1">
              <a:lnSpc>
                <a:spcPct val="90000"/>
              </a:lnSpc>
            </a:pPr>
            <a:r>
              <a:rPr lang="en-US" sz="2000" dirty="0" smtClean="0"/>
              <a:t>Point with pride to experiences or qualifications which you feel make you a good candidate </a:t>
            </a:r>
          </a:p>
          <a:p>
            <a:pPr lvl="1" eaLnBrk="1" hangingPunct="1">
              <a:lnSpc>
                <a:spcPct val="90000"/>
              </a:lnSpc>
            </a:pPr>
            <a:r>
              <a:rPr lang="en-US" sz="1800" b="1" dirty="0" smtClean="0">
                <a:solidFill>
                  <a:srgbClr val="CC0000"/>
                </a:solidFill>
              </a:rPr>
              <a:t>Make sure they are backed up by the appropriate letters.</a:t>
            </a:r>
          </a:p>
          <a:p>
            <a:pPr lvl="1" eaLnBrk="1" hangingPunct="1">
              <a:lnSpc>
                <a:spcPct val="90000"/>
              </a:lnSpc>
            </a:pPr>
            <a:r>
              <a:rPr lang="en-US" sz="1800" b="1" dirty="0" smtClean="0">
                <a:solidFill>
                  <a:srgbClr val="CC0000"/>
                </a:solidFill>
              </a:rPr>
              <a:t>Feel free to provide a URL, particularly if it highlights your contribution</a:t>
            </a:r>
          </a:p>
          <a:p>
            <a:pPr eaLnBrk="1" hangingPunct="1">
              <a:lnSpc>
                <a:spcPct val="90000"/>
              </a:lnSpc>
            </a:pPr>
            <a:r>
              <a:rPr lang="en-US" sz="2000" dirty="0" smtClean="0"/>
              <a:t>Take the time to double-check spelling, grammar, etc!!</a:t>
            </a:r>
          </a:p>
        </p:txBody>
      </p:sp>
      <p:sp>
        <p:nvSpPr>
          <p:cNvPr id="2355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355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484273-F224-4DD8-8305-A5F78050436B}" type="slidenum">
              <a:rPr lang="en-US" smtClean="0"/>
              <a:pPr/>
              <a:t>19</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t>Why I decided to give this talk</a:t>
            </a:r>
          </a:p>
        </p:txBody>
      </p:sp>
      <p:sp>
        <p:nvSpPr>
          <p:cNvPr id="9219" name="Rectangle 3"/>
          <p:cNvSpPr>
            <a:spLocks noGrp="1" noChangeArrowheads="1"/>
          </p:cNvSpPr>
          <p:nvPr>
            <p:ph idx="1"/>
          </p:nvPr>
        </p:nvSpPr>
        <p:spPr/>
        <p:txBody>
          <a:bodyPr/>
          <a:lstStyle/>
          <a:p>
            <a:pPr eaLnBrk="1" hangingPunct="1"/>
            <a:r>
              <a:rPr lang="en-US" dirty="0" smtClean="0"/>
              <a:t>In retrospect, I think I had a lot of misconceptions when I was applying to grad school.</a:t>
            </a:r>
          </a:p>
          <a:p>
            <a:pPr eaLnBrk="1" hangingPunct="1"/>
            <a:r>
              <a:rPr lang="en-US" dirty="0" smtClean="0"/>
              <a:t>I’ve served on graduate admissions committees at two universities (Rochester and Princeton)</a:t>
            </a:r>
          </a:p>
          <a:p>
            <a:pPr lvl="1" eaLnBrk="1" hangingPunct="1"/>
            <a:r>
              <a:rPr lang="en-US" dirty="0" smtClean="0"/>
              <a:t>Competitive universities must make tough choices</a:t>
            </a:r>
          </a:p>
          <a:p>
            <a:pPr lvl="1" eaLnBrk="1" hangingPunct="1"/>
            <a:r>
              <a:rPr lang="en-US" dirty="0" smtClean="0"/>
              <a:t>Surprisingly few no-brainers at either end of the spectrum.</a:t>
            </a:r>
          </a:p>
          <a:p>
            <a:pPr lvl="1" eaLnBrk="1" hangingPunct="1"/>
            <a:r>
              <a:rPr lang="en-US" dirty="0" smtClean="0"/>
              <a:t>Many sort of “in the middle”</a:t>
            </a:r>
          </a:p>
          <a:p>
            <a:pPr lvl="2" eaLnBrk="1" hangingPunct="1"/>
            <a:r>
              <a:rPr lang="en-US" dirty="0" smtClean="0"/>
              <a:t>Process much more subjective than most people think</a:t>
            </a:r>
          </a:p>
          <a:p>
            <a:pPr lvl="2" eaLnBrk="1" hangingPunct="1"/>
            <a:r>
              <a:rPr lang="en-US" dirty="0" smtClean="0"/>
              <a:t>Little things can matter</a:t>
            </a:r>
          </a:p>
        </p:txBody>
      </p:sp>
      <p:sp>
        <p:nvSpPr>
          <p:cNvPr id="922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922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10EBE2F-44ED-4E6F-8138-EAA5D4BF28A4}" type="slidenum">
              <a:rPr lang="en-US" smtClean="0"/>
              <a:pPr/>
              <a:t>2</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Personal statement </a:t>
            </a:r>
            <a:r>
              <a:rPr lang="en-US" dirty="0"/>
              <a:t>“</a:t>
            </a:r>
            <a:r>
              <a:rPr lang="en-US" dirty="0" err="1"/>
              <a:t>don’t”s</a:t>
            </a:r>
            <a:endParaRPr lang="en-US" dirty="0"/>
          </a:p>
        </p:txBody>
      </p:sp>
      <p:sp>
        <p:nvSpPr>
          <p:cNvPr id="24579" name="Rectangle 3"/>
          <p:cNvSpPr>
            <a:spLocks noGrp="1" noChangeArrowheads="1"/>
          </p:cNvSpPr>
          <p:nvPr>
            <p:ph idx="1"/>
          </p:nvPr>
        </p:nvSpPr>
        <p:spPr>
          <a:xfrm>
            <a:off x="663575" y="903289"/>
            <a:ext cx="8251825" cy="2830512"/>
          </a:xfrm>
        </p:spPr>
        <p:txBody>
          <a:bodyPr/>
          <a:lstStyle/>
          <a:p>
            <a:pPr eaLnBrk="1" hangingPunct="1"/>
            <a:r>
              <a:rPr lang="en-US" dirty="0" smtClean="0"/>
              <a:t>Making it too long!</a:t>
            </a:r>
          </a:p>
          <a:p>
            <a:pPr eaLnBrk="1" hangingPunct="1"/>
            <a:r>
              <a:rPr lang="en-US" dirty="0" smtClean="0"/>
              <a:t>Long rambling boiler-plate about your love of physics </a:t>
            </a:r>
          </a:p>
          <a:p>
            <a:pPr lvl="1" eaLnBrk="1" hangingPunct="1"/>
            <a:r>
              <a:rPr lang="en-US" dirty="0" smtClean="0"/>
              <a:t>“When I was a small child, I looked at ripples in a pond…”</a:t>
            </a:r>
          </a:p>
          <a:p>
            <a:pPr eaLnBrk="1" hangingPunct="1"/>
            <a:r>
              <a:rPr lang="en-US" dirty="0" smtClean="0"/>
              <a:t>Trying to make up an overly specific thesis idea in an area you clearly don’t understand very well.</a:t>
            </a:r>
          </a:p>
          <a:p>
            <a:pPr eaLnBrk="1" hangingPunct="1"/>
            <a:r>
              <a:rPr lang="en-US" dirty="0" smtClean="0"/>
              <a:t>Sounding pompous.</a:t>
            </a:r>
          </a:p>
        </p:txBody>
      </p:sp>
      <p:sp>
        <p:nvSpPr>
          <p:cNvPr id="2458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458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AFA44DC-E39E-4E74-B096-D50104D1EC8F}" type="slidenum">
              <a:rPr lang="en-US" smtClean="0"/>
              <a:pPr/>
              <a:t>20</a:t>
            </a:fld>
            <a:endParaRPr lang="en-US" smtClean="0"/>
          </a:p>
        </p:txBody>
      </p:sp>
      <p:sp>
        <p:nvSpPr>
          <p:cNvPr id="6" name="Rectangle 2"/>
          <p:cNvSpPr txBox="1">
            <a:spLocks noChangeArrowheads="1"/>
          </p:cNvSpPr>
          <p:nvPr/>
        </p:nvSpPr>
        <p:spPr>
          <a:xfrm>
            <a:off x="685800" y="3581400"/>
            <a:ext cx="8262937" cy="441325"/>
          </a:xfrm>
          <a:prstGeom prst="rect">
            <a:avLst/>
          </a:prstGeom>
        </p:spPr>
        <p:txBody>
          <a:bodyPr vert="horz" lIns="45720" tIns="0" rIns="45720" bIns="0" anchor="b"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a:t>
            </a:r>
            <a:endParaRPr kumimoji="0" lang="en-US" sz="2800" b="1" i="0" u="none" strike="noStrike" kern="1200" cap="none"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Rectangle 3"/>
          <p:cNvSpPr txBox="1">
            <a:spLocks noChangeArrowheads="1"/>
          </p:cNvSpPr>
          <p:nvPr/>
        </p:nvSpPr>
        <p:spPr bwMode="auto">
          <a:xfrm>
            <a:off x="685800" y="4114800"/>
            <a:ext cx="8251825" cy="1687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dirty="0" smtClean="0">
                <a:latin typeface="+mn-lt"/>
              </a:rPr>
              <a:t>Be concise!</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Say</a:t>
            </a:r>
            <a:r>
              <a:rPr kumimoji="0" lang="en-US" sz="2400" b="0" i="0" u="none" strike="noStrike" kern="1200" cap="none" spc="0" normalizeH="0" noProof="0" dirty="0" smtClean="0">
                <a:ln>
                  <a:noFill/>
                </a:ln>
                <a:solidFill>
                  <a:schemeClr val="tx1"/>
                </a:solidFill>
                <a:effectLst/>
                <a:uLnTx/>
                <a:uFillTx/>
                <a:latin typeface="+mn-lt"/>
                <a:ea typeface="+mn-ea"/>
                <a:cs typeface="+mn-cs"/>
              </a:rPr>
              <a:t> something </a:t>
            </a:r>
            <a:r>
              <a:rPr kumimoji="0" lang="en-US" sz="2400" b="0" i="1" u="none" strike="noStrike" kern="1200" cap="none" spc="0" normalizeH="0" noProof="0" dirty="0" smtClean="0">
                <a:ln>
                  <a:noFill/>
                </a:ln>
                <a:solidFill>
                  <a:schemeClr val="tx1"/>
                </a:solidFill>
                <a:effectLst/>
                <a:uLnTx/>
                <a:uFillTx/>
                <a:latin typeface="+mn-lt"/>
                <a:ea typeface="+mn-ea"/>
                <a:cs typeface="+mn-cs"/>
              </a:rPr>
              <a:t>unique</a:t>
            </a:r>
            <a:r>
              <a:rPr kumimoji="0" lang="en-US" sz="2400" b="0" i="0" u="none" strike="noStrike" kern="1200" cap="none" spc="0" normalizeH="0" noProof="0" dirty="0" smtClean="0">
                <a:ln>
                  <a:noFill/>
                </a:ln>
                <a:solidFill>
                  <a:schemeClr val="tx1"/>
                </a:solidFill>
                <a:effectLst/>
                <a:uLnTx/>
                <a:uFillTx/>
                <a:latin typeface="+mn-lt"/>
                <a:ea typeface="+mn-ea"/>
                <a:cs typeface="+mn-cs"/>
              </a:rPr>
              <a:t> about yourself</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baseline="0" dirty="0" smtClean="0">
                <a:latin typeface="+mn-lt"/>
              </a:rPr>
              <a:t>Say</a:t>
            </a:r>
            <a:r>
              <a:rPr lang="en-US" sz="2400" dirty="0" smtClean="0">
                <a:latin typeface="+mn-lt"/>
              </a:rPr>
              <a:t> something </a:t>
            </a:r>
            <a:r>
              <a:rPr lang="en-US" sz="2400" i="1" dirty="0" smtClean="0">
                <a:latin typeface="+mn-lt"/>
              </a:rPr>
              <a:t>specific</a:t>
            </a:r>
            <a:r>
              <a:rPr lang="en-US" sz="2400" dirty="0" smtClean="0">
                <a:latin typeface="+mn-lt"/>
              </a:rPr>
              <a:t> about the department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9736" y="194551"/>
            <a:ext cx="8262937" cy="441325"/>
          </a:xfrm>
        </p:spPr>
        <p:txBody>
          <a:bodyPr/>
          <a:lstStyle/>
          <a:p>
            <a:pPr eaLnBrk="1" hangingPunct="1">
              <a:defRPr/>
            </a:pPr>
            <a:r>
              <a:rPr lang="en-US" dirty="0"/>
              <a:t>“Extra Stuff”</a:t>
            </a:r>
          </a:p>
        </p:txBody>
      </p:sp>
      <p:sp>
        <p:nvSpPr>
          <p:cNvPr id="25603" name="Rectangle 3"/>
          <p:cNvSpPr>
            <a:spLocks noGrp="1" noChangeArrowheads="1"/>
          </p:cNvSpPr>
          <p:nvPr>
            <p:ph idx="1"/>
          </p:nvPr>
        </p:nvSpPr>
        <p:spPr>
          <a:xfrm>
            <a:off x="553216" y="682571"/>
            <a:ext cx="8251825" cy="5553075"/>
          </a:xfrm>
        </p:spPr>
        <p:txBody>
          <a:bodyPr/>
          <a:lstStyle/>
          <a:p>
            <a:pPr eaLnBrk="1" hangingPunct="1"/>
            <a:r>
              <a:rPr lang="en-US" dirty="0" smtClean="0"/>
              <a:t>Acceptable:</a:t>
            </a:r>
          </a:p>
          <a:p>
            <a:pPr lvl="1" eaLnBrk="1" hangingPunct="1"/>
            <a:r>
              <a:rPr lang="en-US" dirty="0" smtClean="0"/>
              <a:t>Publications or technical documents you have written, or played a large part in writing.</a:t>
            </a:r>
          </a:p>
          <a:p>
            <a:pPr lvl="1" eaLnBrk="1" hangingPunct="1"/>
            <a:r>
              <a:rPr lang="en-US" dirty="0" smtClean="0"/>
              <a:t>A URL to something you have done which you feel displays relevant motivation and/or technical abilities.</a:t>
            </a:r>
          </a:p>
          <a:p>
            <a:pPr lvl="2" eaLnBrk="1" hangingPunct="1"/>
            <a:r>
              <a:rPr lang="en-US" dirty="0" smtClean="0"/>
              <a:t>Not just a personal website!</a:t>
            </a:r>
          </a:p>
          <a:p>
            <a:pPr eaLnBrk="1" hangingPunct="1"/>
            <a:r>
              <a:rPr lang="en-US" dirty="0" smtClean="0"/>
              <a:t>Sometimes acceptable</a:t>
            </a:r>
          </a:p>
          <a:p>
            <a:pPr lvl="1" eaLnBrk="1" hangingPunct="1"/>
            <a:r>
              <a:rPr lang="en-US" dirty="0" smtClean="0"/>
              <a:t>Once in a great while, it’s appropriate to have an extra letter sent,  if it’s someone who has something relevant to say about you who doesn’t quite fit into the standard categories:</a:t>
            </a:r>
          </a:p>
          <a:p>
            <a:pPr lvl="3" eaLnBrk="1" hangingPunct="1"/>
            <a:r>
              <a:rPr lang="en-US" dirty="0" err="1" smtClean="0"/>
              <a:t>eg</a:t>
            </a:r>
            <a:r>
              <a:rPr lang="en-US" dirty="0" smtClean="0"/>
              <a:t>, a recent post-doc who went through the program</a:t>
            </a:r>
          </a:p>
          <a:p>
            <a:pPr lvl="3" eaLnBrk="1" hangingPunct="1"/>
            <a:r>
              <a:rPr lang="en-US" dirty="0" smtClean="0"/>
              <a:t>If you do provide an extra letter, explain it in your statement</a:t>
            </a:r>
          </a:p>
          <a:p>
            <a:pPr eaLnBrk="1" hangingPunct="1"/>
            <a:r>
              <a:rPr lang="en-US" dirty="0" smtClean="0"/>
              <a:t>Unacceptable:</a:t>
            </a:r>
          </a:p>
          <a:p>
            <a:pPr lvl="1" eaLnBrk="1" hangingPunct="1"/>
            <a:r>
              <a:rPr lang="en-US" dirty="0" smtClean="0"/>
              <a:t>Writings that have nothing to do with scientific or technical abilities (e.g. poetry).</a:t>
            </a:r>
          </a:p>
          <a:p>
            <a:pPr lvl="1" eaLnBrk="1" hangingPunct="1"/>
            <a:r>
              <a:rPr lang="en-US" dirty="0" smtClean="0"/>
              <a:t>Computer program source code!!</a:t>
            </a:r>
          </a:p>
          <a:p>
            <a:pPr lvl="1" eaLnBrk="1" hangingPunct="1"/>
            <a:endParaRPr lang="en-US" dirty="0" smtClean="0"/>
          </a:p>
          <a:p>
            <a:pPr lvl="1" eaLnBrk="1" hangingPunct="1"/>
            <a:endParaRPr lang="en-US" dirty="0" smtClean="0"/>
          </a:p>
        </p:txBody>
      </p:sp>
      <p:sp>
        <p:nvSpPr>
          <p:cNvPr id="2560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2560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389A6BF-E667-45E6-AB37-6C09636387CE}" type="slidenum">
              <a:rPr lang="en-US" smtClean="0"/>
              <a:pPr/>
              <a:t>21</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t>Parting </a:t>
            </a:r>
            <a:r>
              <a:rPr lang="en-US" smtClean="0"/>
              <a:t>comments</a:t>
            </a:r>
            <a:endParaRPr lang="en-US" dirty="0"/>
          </a:p>
        </p:txBody>
      </p:sp>
      <p:sp>
        <p:nvSpPr>
          <p:cNvPr id="26627" name="Rectangle 3"/>
          <p:cNvSpPr>
            <a:spLocks noGrp="1" noChangeArrowheads="1"/>
          </p:cNvSpPr>
          <p:nvPr>
            <p:ph idx="1"/>
          </p:nvPr>
        </p:nvSpPr>
        <p:spPr/>
        <p:txBody>
          <a:bodyPr/>
          <a:lstStyle/>
          <a:p>
            <a:pPr eaLnBrk="1" hangingPunct="1"/>
            <a:r>
              <a:rPr lang="en-US" dirty="0" smtClean="0"/>
              <a:t>Think long and hard about whether you really want to go to graduate school.</a:t>
            </a:r>
          </a:p>
          <a:p>
            <a:pPr eaLnBrk="1" hangingPunct="1"/>
            <a:r>
              <a:rPr lang="en-US" dirty="0" smtClean="0"/>
              <a:t>Apply to lots of places.</a:t>
            </a:r>
          </a:p>
          <a:p>
            <a:pPr eaLnBrk="1" hangingPunct="1"/>
            <a:r>
              <a:rPr lang="en-US" dirty="0" smtClean="0"/>
              <a:t>Don’t get your heart set on one place!!</a:t>
            </a:r>
          </a:p>
          <a:p>
            <a:pPr eaLnBrk="1" hangingPunct="1"/>
            <a:r>
              <a:rPr lang="en-US" dirty="0" smtClean="0"/>
              <a:t>Once you’re in graduate school, look around and keep an open mind about what you want to do.  Remember, </a:t>
            </a:r>
            <a:r>
              <a:rPr lang="en-US" b="1" dirty="0" smtClean="0">
                <a:solidFill>
                  <a:srgbClr val="CC0000"/>
                </a:solidFill>
              </a:rPr>
              <a:t>it’s your life.</a:t>
            </a:r>
          </a:p>
          <a:p>
            <a:pPr eaLnBrk="1" hangingPunct="1"/>
            <a:r>
              <a:rPr lang="en-US" dirty="0" smtClean="0"/>
              <a:t>The most important thing, once you’ve decided what you want to do, is to finish up and get out!</a:t>
            </a:r>
          </a:p>
          <a:p>
            <a:pPr eaLnBrk="1" hangingPunct="1"/>
            <a:r>
              <a:rPr lang="en-US" dirty="0" smtClean="0"/>
              <a:t>If you have questions about applying to graduate school:</a:t>
            </a:r>
          </a:p>
          <a:p>
            <a:pPr lvl="1" eaLnBrk="1" hangingPunct="1"/>
            <a:r>
              <a:rPr lang="en-US" dirty="0" smtClean="0"/>
              <a:t>Don’t ask your fellow students; they haven’t been to grad school.</a:t>
            </a:r>
          </a:p>
          <a:p>
            <a:pPr lvl="1" eaLnBrk="1" hangingPunct="1"/>
            <a:r>
              <a:rPr lang="en-US" dirty="0" smtClean="0"/>
              <a:t>Don’t ask graduate students; they don’t know how they got in.</a:t>
            </a:r>
          </a:p>
          <a:p>
            <a:pPr lvl="1" eaLnBrk="1" hangingPunct="1"/>
            <a:r>
              <a:rPr lang="en-US" dirty="0" smtClean="0">
                <a:solidFill>
                  <a:srgbClr val="CC0000"/>
                </a:solidFill>
              </a:rPr>
              <a:t>Ask people who have served on graduate admissions boards!</a:t>
            </a:r>
          </a:p>
        </p:txBody>
      </p:sp>
      <p:sp>
        <p:nvSpPr>
          <p:cNvPr id="2662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12, 2012  – E. Prebys</a:t>
            </a:r>
            <a:endParaRPr lang="en-US" smtClean="0">
              <a:latin typeface="Comic Sans MS" pitchFamily="66" charset="0"/>
            </a:endParaRPr>
          </a:p>
        </p:txBody>
      </p:sp>
      <p:sp>
        <p:nvSpPr>
          <p:cNvPr id="2662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7C63C09-A20C-439F-B575-3C1A3F78DE3D}" type="slidenum">
              <a:rPr lang="en-US" smtClean="0"/>
              <a:pPr/>
              <a:t>22</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dirty="0"/>
              <a:t>First: Do </a:t>
            </a:r>
            <a:r>
              <a:rPr lang="en-US" dirty="0" smtClean="0"/>
              <a:t>you want </a:t>
            </a:r>
            <a:r>
              <a:rPr lang="en-US" dirty="0"/>
              <a:t>to </a:t>
            </a:r>
            <a:r>
              <a:rPr lang="en-US" dirty="0" smtClean="0"/>
              <a:t>go </a:t>
            </a:r>
            <a:r>
              <a:rPr lang="en-US" dirty="0"/>
              <a:t>to </a:t>
            </a:r>
            <a:r>
              <a:rPr lang="en-US" dirty="0" smtClean="0"/>
              <a:t>grad school</a:t>
            </a:r>
            <a:r>
              <a:rPr lang="en-US" dirty="0"/>
              <a:t>??</a:t>
            </a:r>
          </a:p>
        </p:txBody>
      </p:sp>
      <p:sp>
        <p:nvSpPr>
          <p:cNvPr id="10243" name="Rectangle 3"/>
          <p:cNvSpPr>
            <a:spLocks noGrp="1" noChangeArrowheads="1"/>
          </p:cNvSpPr>
          <p:nvPr>
            <p:ph idx="1"/>
          </p:nvPr>
        </p:nvSpPr>
        <p:spPr/>
        <p:txBody>
          <a:bodyPr/>
          <a:lstStyle/>
          <a:p>
            <a:pPr eaLnBrk="1" hangingPunct="1">
              <a:lnSpc>
                <a:spcPct val="90000"/>
              </a:lnSpc>
            </a:pPr>
            <a:r>
              <a:rPr lang="en-US" sz="2000" smtClean="0"/>
              <a:t>If you really want to </a:t>
            </a:r>
            <a:r>
              <a:rPr lang="en-US" sz="2000" i="1" smtClean="0"/>
              <a:t>do</a:t>
            </a:r>
            <a:r>
              <a:rPr lang="en-US" sz="2000" smtClean="0"/>
              <a:t> physics, you probably have to go to grad school.</a:t>
            </a:r>
          </a:p>
          <a:p>
            <a:pPr eaLnBrk="1" hangingPunct="1">
              <a:lnSpc>
                <a:spcPct val="90000"/>
              </a:lnSpc>
            </a:pPr>
            <a:r>
              <a:rPr lang="en-US" sz="2000" smtClean="0"/>
              <a:t>Do you really want to </a:t>
            </a:r>
            <a:r>
              <a:rPr lang="en-US" sz="2000" i="1" smtClean="0"/>
              <a:t>do</a:t>
            </a:r>
            <a:r>
              <a:rPr lang="en-US" sz="2000" smtClean="0"/>
              <a:t> physics, or do you just want to do a challenging job which uses a lot of the same “tools”?</a:t>
            </a:r>
          </a:p>
          <a:p>
            <a:pPr eaLnBrk="1" hangingPunct="1">
              <a:lnSpc>
                <a:spcPct val="90000"/>
              </a:lnSpc>
            </a:pPr>
            <a:r>
              <a:rPr lang="en-US" sz="2000" smtClean="0"/>
              <a:t>Graduate school usually takes about 6 years, and pays very little.  </a:t>
            </a:r>
          </a:p>
          <a:p>
            <a:pPr lvl="1" eaLnBrk="1" hangingPunct="1">
              <a:lnSpc>
                <a:spcPct val="90000"/>
              </a:lnSpc>
            </a:pPr>
            <a:r>
              <a:rPr lang="en-US" sz="1800" smtClean="0"/>
              <a:t>During this time, people you went to college with will be buying their first house, BMW, etc.</a:t>
            </a:r>
          </a:p>
          <a:p>
            <a:pPr lvl="1" eaLnBrk="1" hangingPunct="1">
              <a:lnSpc>
                <a:spcPct val="90000"/>
              </a:lnSpc>
            </a:pPr>
            <a:r>
              <a:rPr lang="en-US" sz="1800" smtClean="0"/>
              <a:t>Consider practical factors (living area, support, etc)</a:t>
            </a:r>
          </a:p>
          <a:p>
            <a:pPr eaLnBrk="1" hangingPunct="1">
              <a:lnSpc>
                <a:spcPct val="90000"/>
              </a:lnSpc>
            </a:pPr>
            <a:r>
              <a:rPr lang="en-US" sz="2000" smtClean="0"/>
              <a:t>The only reason to go to physics graduate school is for exactly the same reason you would go into art or music.  </a:t>
            </a:r>
          </a:p>
          <a:p>
            <a:pPr lvl="1" eaLnBrk="1" hangingPunct="1">
              <a:lnSpc>
                <a:spcPct val="90000"/>
              </a:lnSpc>
            </a:pPr>
            <a:r>
              <a:rPr lang="en-US" sz="1800" i="1" smtClean="0">
                <a:solidFill>
                  <a:srgbClr val="CC0000"/>
                </a:solidFill>
              </a:rPr>
              <a:t>There is no practical reason to go to physics graduate school.</a:t>
            </a:r>
          </a:p>
          <a:p>
            <a:pPr eaLnBrk="1" hangingPunct="1">
              <a:lnSpc>
                <a:spcPct val="90000"/>
              </a:lnSpc>
            </a:pPr>
            <a:r>
              <a:rPr lang="en-US" sz="2000" smtClean="0"/>
              <a:t>Even if you do decide to go to graduate school, think long and hard whether there’s anything you need to “get out of your system” first (join the Peace Corps, climb Mt. Everest, etc).  </a:t>
            </a:r>
          </a:p>
          <a:p>
            <a:pPr lvl="1" eaLnBrk="1" hangingPunct="1">
              <a:lnSpc>
                <a:spcPct val="90000"/>
              </a:lnSpc>
            </a:pPr>
            <a:r>
              <a:rPr lang="en-US" sz="1800" i="1" smtClean="0">
                <a:solidFill>
                  <a:srgbClr val="CC0000"/>
                </a:solidFill>
              </a:rPr>
              <a:t>This is the last time for many years you can do such things with impunity!!!</a:t>
            </a:r>
          </a:p>
        </p:txBody>
      </p:sp>
      <p:sp>
        <p:nvSpPr>
          <p:cNvPr id="1024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024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2CB85B2-F075-4090-B6E2-CABFFD45A6C2}" type="slidenum">
              <a:rPr lang="en-US" smtClean="0"/>
              <a:pPr/>
              <a:t>3</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46" y="0"/>
            <a:ext cx="8262937" cy="441325"/>
          </a:xfrm>
        </p:spPr>
        <p:txBody>
          <a:bodyPr/>
          <a:lstStyle/>
          <a:p>
            <a:pPr>
              <a:defRPr/>
            </a:pPr>
            <a:r>
              <a:rPr lang="en-US" dirty="0" smtClean="0"/>
              <a:t>The basic facts of physics graduate school</a:t>
            </a:r>
            <a:endParaRPr lang="en-US" dirty="0"/>
          </a:p>
        </p:txBody>
      </p:sp>
      <p:sp>
        <p:nvSpPr>
          <p:cNvPr id="11267" name="Content Placeholder 2"/>
          <p:cNvSpPr>
            <a:spLocks noGrp="1"/>
          </p:cNvSpPr>
          <p:nvPr>
            <p:ph idx="1"/>
          </p:nvPr>
        </p:nvSpPr>
        <p:spPr>
          <a:xfrm>
            <a:off x="454025" y="512763"/>
            <a:ext cx="8434388" cy="5753100"/>
          </a:xfrm>
        </p:spPr>
        <p:txBody>
          <a:bodyPr/>
          <a:lstStyle/>
          <a:p>
            <a:r>
              <a:rPr lang="en-US" sz="2000" dirty="0" smtClean="0"/>
              <a:t>First of all, you don’t have to pay for it (this comes as a surprise to some people).</a:t>
            </a:r>
          </a:p>
          <a:p>
            <a:pPr lvl="1"/>
            <a:r>
              <a:rPr lang="en-US" sz="1800" dirty="0" smtClean="0"/>
              <a:t>If admitted, you will usually be offered a support package (teaching, research, fellowship) which pays tuition plus a monthly stipend.</a:t>
            </a:r>
          </a:p>
          <a:p>
            <a:pPr lvl="1"/>
            <a:r>
              <a:rPr lang="en-US" sz="1800" dirty="0" smtClean="0"/>
              <a:t>There are rare offers of admission </a:t>
            </a:r>
            <a:r>
              <a:rPr lang="en-US" sz="1800" i="1" dirty="0" smtClean="0"/>
              <a:t>without</a:t>
            </a:r>
            <a:r>
              <a:rPr lang="en-US" sz="1800" dirty="0" smtClean="0"/>
              <a:t> support</a:t>
            </a:r>
            <a:r>
              <a:rPr lang="en-US" sz="1800" b="1" dirty="0" smtClean="0"/>
              <a:t>.  Don’t take them </a:t>
            </a:r>
          </a:p>
          <a:p>
            <a:pPr lvl="2"/>
            <a:r>
              <a:rPr lang="en-US" sz="1800" dirty="0" smtClean="0"/>
              <a:t>Exception: if you already have support from somewhere else</a:t>
            </a:r>
          </a:p>
          <a:p>
            <a:pPr lvl="1"/>
            <a:r>
              <a:rPr lang="en-US" sz="2000" dirty="0" smtClean="0"/>
              <a:t>You will generally take classes for ~two years, during which you will choose your thesis topic (or at least course of research).</a:t>
            </a:r>
          </a:p>
          <a:p>
            <a:pPr lvl="1"/>
            <a:r>
              <a:rPr lang="en-US" sz="1800" dirty="0" smtClean="0"/>
              <a:t>This involves finding a adviser/group willing to support you for the remainder of your tenure!</a:t>
            </a:r>
          </a:p>
          <a:p>
            <a:pPr lvl="1"/>
            <a:r>
              <a:rPr lang="en-US" sz="1800" dirty="0" smtClean="0"/>
              <a:t>Depending on the school, there may be a qualifying exam or exams to establish your official candidacy.</a:t>
            </a:r>
          </a:p>
          <a:p>
            <a:r>
              <a:rPr lang="en-US" sz="2000" dirty="0" smtClean="0"/>
              <a:t>After that, you will concentrate full time on your thesis research</a:t>
            </a:r>
          </a:p>
          <a:p>
            <a:pPr lvl="1"/>
            <a:r>
              <a:rPr lang="en-US" sz="1600" dirty="0" smtClean="0"/>
              <a:t>To the exclusion of just about everything else in your life!</a:t>
            </a:r>
          </a:p>
          <a:p>
            <a:pPr lvl="1"/>
            <a:r>
              <a:rPr lang="en-US" sz="1600" dirty="0" smtClean="0"/>
              <a:t>Might involve getting shipped off to some remote place</a:t>
            </a:r>
          </a:p>
          <a:p>
            <a:r>
              <a:rPr lang="en-US" sz="2000" dirty="0" smtClean="0"/>
              <a:t>In the end, you will defend your thesis:</a:t>
            </a:r>
          </a:p>
          <a:p>
            <a:pPr lvl="1"/>
            <a:r>
              <a:rPr lang="en-US" sz="1600" dirty="0" smtClean="0"/>
              <a:t>Usually a formality once your advisor is happy.</a:t>
            </a:r>
          </a:p>
          <a:p>
            <a:pPr lvl="1"/>
            <a:r>
              <a:rPr lang="en-US" sz="1600" dirty="0" smtClean="0"/>
              <a:t>Some universities require a published article.</a:t>
            </a:r>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1126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822C373-F2CB-4D2C-BD6E-CC89921D5651}" type="slidenum">
              <a:rPr lang="en-US" smtClean="0"/>
              <a:pPr/>
              <a:t>4</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32" y="0"/>
            <a:ext cx="8262937" cy="441325"/>
          </a:xfrm>
        </p:spPr>
        <p:txBody>
          <a:bodyPr/>
          <a:lstStyle/>
          <a:p>
            <a:pPr>
              <a:defRPr/>
            </a:pPr>
            <a:r>
              <a:rPr lang="en-US" dirty="0" smtClean="0"/>
              <a:t>Some practical considerations about schools</a:t>
            </a:r>
            <a:endParaRPr lang="en-US" dirty="0"/>
          </a:p>
        </p:txBody>
      </p:sp>
      <p:sp>
        <p:nvSpPr>
          <p:cNvPr id="12291" name="Content Placeholder 2"/>
          <p:cNvSpPr>
            <a:spLocks noGrp="1"/>
          </p:cNvSpPr>
          <p:nvPr>
            <p:ph idx="1"/>
          </p:nvPr>
        </p:nvSpPr>
        <p:spPr>
          <a:xfrm>
            <a:off x="509588" y="534988"/>
            <a:ext cx="8251825" cy="5807075"/>
          </a:xfrm>
        </p:spPr>
        <p:txBody>
          <a:bodyPr/>
          <a:lstStyle/>
          <a:p>
            <a:r>
              <a:rPr lang="en-US" sz="1800" dirty="0" smtClean="0"/>
              <a:t>How broad is their program?</a:t>
            </a:r>
          </a:p>
          <a:p>
            <a:pPr lvl="1"/>
            <a:r>
              <a:rPr lang="en-US" sz="1600" dirty="0" smtClean="0"/>
              <a:t>Important if you’re not absolutely certain about what you want to do.</a:t>
            </a:r>
          </a:p>
          <a:p>
            <a:r>
              <a:rPr lang="en-US" sz="1800" dirty="0" smtClean="0"/>
              <a:t>Support considerations?</a:t>
            </a:r>
          </a:p>
          <a:p>
            <a:pPr lvl="1"/>
            <a:r>
              <a:rPr lang="en-US" sz="1600" dirty="0" smtClean="0"/>
              <a:t>Like most things, it’s a market.  Prestigious schools know they don’t have to pay as well to attract students.</a:t>
            </a:r>
          </a:p>
          <a:p>
            <a:pPr lvl="2"/>
            <a:r>
              <a:rPr lang="en-US" sz="1600" dirty="0" smtClean="0"/>
              <a:t>Stipends are usually similar, but other support may vary, for example…</a:t>
            </a:r>
          </a:p>
          <a:p>
            <a:pPr lvl="1"/>
            <a:r>
              <a:rPr lang="en-US" sz="1600" dirty="0" smtClean="0"/>
              <a:t>If you’re sent to remote lab, what is their COLA policy (these can vary greatly)?</a:t>
            </a:r>
          </a:p>
          <a:p>
            <a:r>
              <a:rPr lang="en-US" sz="1800" dirty="0" smtClean="0"/>
              <a:t>General treatment?</a:t>
            </a:r>
          </a:p>
          <a:p>
            <a:pPr lvl="1"/>
            <a:r>
              <a:rPr lang="en-US" sz="1600" dirty="0" smtClean="0"/>
              <a:t>Talk to students and find out about the atmosphere.</a:t>
            </a:r>
          </a:p>
          <a:p>
            <a:pPr lvl="1"/>
            <a:r>
              <a:rPr lang="en-US" sz="1600" dirty="0" smtClean="0"/>
              <a:t>Is it easy finding research projects/support?</a:t>
            </a:r>
          </a:p>
          <a:p>
            <a:pPr lvl="1"/>
            <a:r>
              <a:rPr lang="en-US" sz="1600" dirty="0" smtClean="0"/>
              <a:t>Do they get to go to conferences, schools, etc?</a:t>
            </a:r>
          </a:p>
          <a:p>
            <a:r>
              <a:rPr lang="en-US" sz="1800" dirty="0" smtClean="0"/>
              <a:t>Fraction passing qualifying exams:</a:t>
            </a:r>
          </a:p>
          <a:p>
            <a:pPr lvl="1"/>
            <a:r>
              <a:rPr lang="en-US" sz="1600" dirty="0" smtClean="0"/>
              <a:t>Most schools won’t admit you if they don’t think you will pass their exams, BUT</a:t>
            </a:r>
          </a:p>
          <a:p>
            <a:pPr lvl="1"/>
            <a:r>
              <a:rPr lang="en-US" sz="1600" dirty="0" smtClean="0"/>
              <a:t>Some schools need bodies to teach class sections, then try to cull them out with difficult exams. </a:t>
            </a:r>
          </a:p>
          <a:p>
            <a:r>
              <a:rPr lang="en-US" sz="1800" dirty="0" smtClean="0"/>
              <a:t>How long does it usually take?</a:t>
            </a:r>
          </a:p>
          <a:p>
            <a:pPr lvl="1"/>
            <a:r>
              <a:rPr lang="en-US" sz="1600" dirty="0" smtClean="0"/>
              <a:t>Short is good!</a:t>
            </a:r>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1229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4E0E84-8392-491F-8D90-A3E1AB44B95F}" type="slidenum">
              <a:rPr lang="en-US" smtClean="0"/>
              <a:pPr/>
              <a:t>5</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85502" y="226082"/>
            <a:ext cx="8262937" cy="441325"/>
          </a:xfrm>
        </p:spPr>
        <p:txBody>
          <a:bodyPr/>
          <a:lstStyle/>
          <a:p>
            <a:pPr eaLnBrk="1" hangingPunct="1">
              <a:defRPr/>
            </a:pPr>
            <a:r>
              <a:rPr lang="en-US" dirty="0"/>
              <a:t>What </a:t>
            </a:r>
            <a:r>
              <a:rPr lang="en-US" dirty="0" smtClean="0"/>
              <a:t>graduate schools </a:t>
            </a:r>
            <a:r>
              <a:rPr lang="en-US" dirty="0"/>
              <a:t>are </a:t>
            </a:r>
            <a:r>
              <a:rPr lang="en-US" dirty="0" smtClean="0"/>
              <a:t>looking </a:t>
            </a:r>
            <a:r>
              <a:rPr lang="en-US" dirty="0"/>
              <a:t>for</a:t>
            </a:r>
          </a:p>
        </p:txBody>
      </p:sp>
      <p:sp>
        <p:nvSpPr>
          <p:cNvPr id="13315" name="Rectangle 3"/>
          <p:cNvSpPr>
            <a:spLocks noGrp="1" noChangeArrowheads="1"/>
          </p:cNvSpPr>
          <p:nvPr>
            <p:ph idx="1"/>
          </p:nvPr>
        </p:nvSpPr>
        <p:spPr>
          <a:xfrm>
            <a:off x="568982" y="824460"/>
            <a:ext cx="8251825" cy="5553075"/>
          </a:xfrm>
        </p:spPr>
        <p:txBody>
          <a:bodyPr/>
          <a:lstStyle/>
          <a:p>
            <a:pPr eaLnBrk="1" hangingPunct="1"/>
            <a:r>
              <a:rPr lang="en-US" dirty="0" smtClean="0"/>
              <a:t>Graduate schools are not </a:t>
            </a:r>
            <a:r>
              <a:rPr lang="en-US" i="1" dirty="0" smtClean="0"/>
              <a:t>necessarily</a:t>
            </a:r>
            <a:r>
              <a:rPr lang="en-US" dirty="0" smtClean="0"/>
              <a:t> looking for the “smartest” students. They </a:t>
            </a:r>
            <a:r>
              <a:rPr lang="en-US" i="1" dirty="0" smtClean="0"/>
              <a:t>are </a:t>
            </a:r>
            <a:r>
              <a:rPr lang="en-US" dirty="0" smtClean="0"/>
              <a:t>looking for:</a:t>
            </a:r>
          </a:p>
          <a:p>
            <a:pPr lvl="1" eaLnBrk="1" hangingPunct="1"/>
            <a:r>
              <a:rPr lang="en-US" b="1" dirty="0" smtClean="0">
                <a:solidFill>
                  <a:srgbClr val="009900"/>
                </a:solidFill>
              </a:rPr>
              <a:t>Students with potential to do first rate research.</a:t>
            </a:r>
          </a:p>
          <a:p>
            <a:pPr lvl="1" eaLnBrk="1" hangingPunct="1"/>
            <a:r>
              <a:rPr lang="en-US" dirty="0" smtClean="0"/>
              <a:t>Students who are capable of completing their program.</a:t>
            </a:r>
          </a:p>
          <a:p>
            <a:pPr lvl="1" eaLnBrk="1" hangingPunct="1"/>
            <a:r>
              <a:rPr lang="en-US" dirty="0" smtClean="0"/>
              <a:t>Students who the believe likely </a:t>
            </a:r>
            <a:r>
              <a:rPr lang="en-US" i="1" dirty="0" smtClean="0"/>
              <a:t>will </a:t>
            </a:r>
            <a:r>
              <a:rPr lang="en-US" dirty="0" smtClean="0"/>
              <a:t>complete their program.</a:t>
            </a:r>
          </a:p>
          <a:p>
            <a:pPr lvl="1" eaLnBrk="1" hangingPunct="1"/>
            <a:r>
              <a:rPr lang="en-US" dirty="0" smtClean="0"/>
              <a:t>Students whose interests are compatible with the research program at their institution.</a:t>
            </a:r>
          </a:p>
          <a:p>
            <a:pPr lvl="1" eaLnBrk="1" hangingPunct="1"/>
            <a:r>
              <a:rPr lang="en-US" dirty="0" smtClean="0"/>
              <a:t>Students who they are willing to deal with for several years.</a:t>
            </a:r>
          </a:p>
          <a:p>
            <a:pPr eaLnBrk="1" hangingPunct="1"/>
            <a:r>
              <a:rPr lang="en-US" dirty="0" smtClean="0"/>
              <a:t>“Smart” only matters to the extent that it affects the factors above.</a:t>
            </a:r>
          </a:p>
        </p:txBody>
      </p:sp>
      <p:sp>
        <p:nvSpPr>
          <p:cNvPr id="1331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33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0317D63-40E5-415C-B5F4-B5C476205029}" type="slidenum">
              <a:rPr lang="en-US" smtClean="0"/>
              <a:pPr/>
              <a:t>6</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70512" y="0"/>
            <a:ext cx="8262937" cy="441325"/>
          </a:xfrm>
        </p:spPr>
        <p:txBody>
          <a:bodyPr/>
          <a:lstStyle/>
          <a:p>
            <a:pPr eaLnBrk="1" hangingPunct="1">
              <a:defRPr/>
            </a:pPr>
            <a:r>
              <a:rPr lang="en-US" dirty="0"/>
              <a:t>General </a:t>
            </a:r>
            <a:r>
              <a:rPr lang="en-US" dirty="0" smtClean="0"/>
              <a:t>preparation for graduate school</a:t>
            </a:r>
            <a:endParaRPr lang="en-US" dirty="0"/>
          </a:p>
        </p:txBody>
      </p:sp>
      <p:sp>
        <p:nvSpPr>
          <p:cNvPr id="14339" name="Rectangle 3"/>
          <p:cNvSpPr>
            <a:spLocks noGrp="1" noChangeArrowheads="1"/>
          </p:cNvSpPr>
          <p:nvPr>
            <p:ph idx="1"/>
          </p:nvPr>
        </p:nvSpPr>
        <p:spPr>
          <a:xfrm>
            <a:off x="571829" y="484626"/>
            <a:ext cx="8251825" cy="5553075"/>
          </a:xfrm>
        </p:spPr>
        <p:txBody>
          <a:bodyPr/>
          <a:lstStyle/>
          <a:p>
            <a:pPr eaLnBrk="1" hangingPunct="1"/>
            <a:r>
              <a:rPr lang="en-US" sz="1800" dirty="0" smtClean="0"/>
              <a:t>Keep your grades up, but don’t obsess about pure academics.</a:t>
            </a:r>
          </a:p>
          <a:p>
            <a:pPr lvl="1" eaLnBrk="1" hangingPunct="1"/>
            <a:r>
              <a:rPr lang="en-US" sz="1600" dirty="0" smtClean="0"/>
              <a:t>I can’t stress this enough</a:t>
            </a:r>
          </a:p>
          <a:p>
            <a:pPr eaLnBrk="1" hangingPunct="1"/>
            <a:r>
              <a:rPr lang="en-US" sz="1800" dirty="0" smtClean="0"/>
              <a:t>Try to get involved with research!</a:t>
            </a:r>
          </a:p>
          <a:p>
            <a:pPr lvl="1" eaLnBrk="1" hangingPunct="1"/>
            <a:r>
              <a:rPr lang="en-US" sz="1600" dirty="0" smtClean="0"/>
              <a:t>Summer programs</a:t>
            </a:r>
          </a:p>
          <a:p>
            <a:pPr lvl="1" eaLnBrk="1" hangingPunct="1"/>
            <a:r>
              <a:rPr lang="en-US" sz="1600" dirty="0" smtClean="0"/>
              <a:t>Work study programs</a:t>
            </a:r>
          </a:p>
          <a:p>
            <a:pPr lvl="1" eaLnBrk="1" hangingPunct="1"/>
            <a:r>
              <a:rPr lang="en-US" sz="1600" dirty="0" smtClean="0"/>
              <a:t>Honors projects</a:t>
            </a:r>
          </a:p>
          <a:p>
            <a:pPr eaLnBrk="1" hangingPunct="1"/>
            <a:r>
              <a:rPr lang="en-US" sz="1800" dirty="0" smtClean="0"/>
              <a:t>Talk to people!</a:t>
            </a:r>
          </a:p>
          <a:p>
            <a:pPr lvl="1" eaLnBrk="1" hangingPunct="1"/>
            <a:r>
              <a:rPr lang="en-US" sz="1600" dirty="0" smtClean="0"/>
              <a:t>Ask about the research people are doing</a:t>
            </a:r>
          </a:p>
          <a:p>
            <a:pPr lvl="1" eaLnBrk="1" hangingPunct="1"/>
            <a:r>
              <a:rPr lang="en-US" sz="1600" dirty="0" smtClean="0"/>
              <a:t>Develop relationships with your professors</a:t>
            </a:r>
          </a:p>
          <a:p>
            <a:pPr lvl="1" eaLnBrk="1" hangingPunct="1"/>
            <a:r>
              <a:rPr lang="en-US" sz="1600" dirty="0" smtClean="0"/>
              <a:t>Not only will this help you learn, it will help them write better reference letters when the time comes</a:t>
            </a:r>
          </a:p>
          <a:p>
            <a:pPr eaLnBrk="1" hangingPunct="1"/>
            <a:r>
              <a:rPr lang="en-US" sz="1800" dirty="0" smtClean="0"/>
              <a:t>Educate yourself about science</a:t>
            </a:r>
          </a:p>
          <a:p>
            <a:pPr lvl="1" eaLnBrk="1" hangingPunct="1"/>
            <a:r>
              <a:rPr lang="en-US" sz="1600" dirty="0" smtClean="0"/>
              <a:t>Again, talk to researchers</a:t>
            </a:r>
          </a:p>
          <a:p>
            <a:pPr lvl="1" eaLnBrk="1" hangingPunct="1"/>
            <a:r>
              <a:rPr lang="en-US" sz="1600" dirty="0" smtClean="0"/>
              <a:t>Attend talks and seminars</a:t>
            </a:r>
          </a:p>
          <a:p>
            <a:pPr lvl="1" eaLnBrk="1" hangingPunct="1"/>
            <a:r>
              <a:rPr lang="en-US" sz="1600" dirty="0" smtClean="0"/>
              <a:t>Surf the web, read Wikipedia</a:t>
            </a:r>
          </a:p>
          <a:p>
            <a:pPr eaLnBrk="1" hangingPunct="1"/>
            <a:r>
              <a:rPr lang="en-US" sz="2000" dirty="0" smtClean="0"/>
              <a:t>Investigate grad schools</a:t>
            </a:r>
          </a:p>
          <a:p>
            <a:pPr lvl="1" eaLnBrk="1" hangingPunct="1"/>
            <a:r>
              <a:rPr lang="en-US" sz="1600" dirty="0" smtClean="0"/>
              <a:t>Talk to people</a:t>
            </a:r>
          </a:p>
          <a:p>
            <a:pPr lvl="1" eaLnBrk="1" hangingPunct="1"/>
            <a:r>
              <a:rPr lang="en-US" sz="1600" dirty="0" smtClean="0"/>
              <a:t>Surf the web, email students</a:t>
            </a:r>
          </a:p>
          <a:p>
            <a:pPr eaLnBrk="1" hangingPunct="1"/>
            <a:r>
              <a:rPr lang="en-US" sz="1800" dirty="0" smtClean="0"/>
              <a:t>Prep for the GRE</a:t>
            </a:r>
          </a:p>
        </p:txBody>
      </p:sp>
      <p:sp>
        <p:nvSpPr>
          <p:cNvPr id="1434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July 6, 2011  – E. Prebys</a:t>
            </a:r>
            <a:endParaRPr lang="en-US" smtClean="0">
              <a:latin typeface="Comic Sans MS" pitchFamily="66" charset="0"/>
            </a:endParaRPr>
          </a:p>
        </p:txBody>
      </p:sp>
      <p:sp>
        <p:nvSpPr>
          <p:cNvPr id="1434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F88381-4989-4530-9B3D-A201E2798599}" type="slidenum">
              <a:rPr lang="en-US" smtClean="0"/>
              <a:pPr/>
              <a:t>7</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72" y="0"/>
            <a:ext cx="8262937" cy="441325"/>
          </a:xfrm>
        </p:spPr>
        <p:txBody>
          <a:bodyPr/>
          <a:lstStyle/>
          <a:p>
            <a:r>
              <a:rPr lang="en-US" dirty="0" smtClean="0"/>
              <a:t>Application process</a:t>
            </a:r>
            <a:endParaRPr lang="en-US" dirty="0"/>
          </a:p>
        </p:txBody>
      </p:sp>
      <p:sp>
        <p:nvSpPr>
          <p:cNvPr id="3" name="Content Placeholder 2"/>
          <p:cNvSpPr>
            <a:spLocks noGrp="1"/>
          </p:cNvSpPr>
          <p:nvPr>
            <p:ph idx="1"/>
          </p:nvPr>
        </p:nvSpPr>
        <p:spPr>
          <a:xfrm>
            <a:off x="531241" y="557403"/>
            <a:ext cx="8251825" cy="5553075"/>
          </a:xfrm>
        </p:spPr>
        <p:txBody>
          <a:bodyPr/>
          <a:lstStyle/>
          <a:p>
            <a:r>
              <a:rPr lang="en-US" dirty="0" smtClean="0"/>
              <a:t>All schools I’m aware of now use online applications</a:t>
            </a:r>
          </a:p>
          <a:p>
            <a:pPr lvl="1"/>
            <a:r>
              <a:rPr lang="en-US" dirty="0" smtClean="0"/>
              <a:t>A lot less work for everyone involved!</a:t>
            </a:r>
          </a:p>
          <a:p>
            <a:r>
              <a:rPr lang="en-US" dirty="0" smtClean="0"/>
              <a:t>The application consists of…</a:t>
            </a:r>
          </a:p>
          <a:p>
            <a:pPr lvl="1"/>
            <a:r>
              <a:rPr lang="en-US" dirty="0" smtClean="0"/>
              <a:t>Things provided by applicant:</a:t>
            </a:r>
          </a:p>
          <a:p>
            <a:pPr lvl="2"/>
            <a:r>
              <a:rPr lang="en-US" dirty="0" smtClean="0"/>
              <a:t>All relevant personal information.</a:t>
            </a:r>
          </a:p>
          <a:p>
            <a:pPr lvl="2"/>
            <a:r>
              <a:rPr lang="en-US" dirty="0" smtClean="0"/>
              <a:t>An essay or essays regarding background, goals, etc</a:t>
            </a:r>
          </a:p>
          <a:p>
            <a:pPr lvl="2"/>
            <a:r>
              <a:rPr lang="en-US" dirty="0" smtClean="0"/>
              <a:t>Application fee ($50-$90, depending on school and residency)</a:t>
            </a:r>
          </a:p>
          <a:p>
            <a:pPr lvl="1"/>
            <a:r>
              <a:rPr lang="en-US" dirty="0" smtClean="0"/>
              <a:t>Things provided by others:</a:t>
            </a:r>
          </a:p>
          <a:p>
            <a:pPr lvl="2"/>
            <a:r>
              <a:rPr lang="en-US" dirty="0" smtClean="0"/>
              <a:t>GRE scores</a:t>
            </a:r>
          </a:p>
          <a:p>
            <a:pPr lvl="3"/>
            <a:r>
              <a:rPr lang="en-US" dirty="0" smtClean="0"/>
              <a:t>General and Physics Subject Test, sent directly by ETS</a:t>
            </a:r>
          </a:p>
          <a:p>
            <a:pPr lvl="2"/>
            <a:r>
              <a:rPr lang="en-US" dirty="0" smtClean="0"/>
              <a:t>Official Grade Transcript</a:t>
            </a:r>
          </a:p>
          <a:p>
            <a:pPr lvl="3"/>
            <a:r>
              <a:rPr lang="en-US" dirty="0" smtClean="0"/>
              <a:t>Sent directly by registrar</a:t>
            </a:r>
          </a:p>
          <a:p>
            <a:pPr lvl="3"/>
            <a:r>
              <a:rPr lang="en-US" dirty="0" smtClean="0"/>
              <a:t>If you’ve transferred, you might need one from each school.</a:t>
            </a:r>
          </a:p>
          <a:p>
            <a:pPr lvl="2"/>
            <a:r>
              <a:rPr lang="en-US" dirty="0" smtClean="0"/>
              <a:t>2-3 Letters of recommendation</a:t>
            </a:r>
          </a:p>
          <a:p>
            <a:pPr lvl="3"/>
            <a:r>
              <a:rPr lang="en-US" dirty="0" smtClean="0"/>
              <a:t>Submitted directly by referees</a:t>
            </a:r>
          </a:p>
          <a:p>
            <a:pPr lvl="2"/>
            <a:r>
              <a:rPr lang="en-US" dirty="0" smtClean="0"/>
              <a:t>TOEFL score for non-English-speaking foreign students</a:t>
            </a:r>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8</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36" y="0"/>
            <a:ext cx="8262937" cy="441325"/>
          </a:xfrm>
        </p:spPr>
        <p:txBody>
          <a:bodyPr/>
          <a:lstStyle/>
          <a:p>
            <a:r>
              <a:rPr lang="en-US" dirty="0" smtClean="0"/>
              <a:t>A few words about deadlines</a:t>
            </a:r>
            <a:endParaRPr lang="en-US" dirty="0"/>
          </a:p>
        </p:txBody>
      </p:sp>
      <p:sp>
        <p:nvSpPr>
          <p:cNvPr id="3" name="Content Placeholder 2"/>
          <p:cNvSpPr>
            <a:spLocks noGrp="1"/>
          </p:cNvSpPr>
          <p:nvPr>
            <p:ph idx="1"/>
          </p:nvPr>
        </p:nvSpPr>
        <p:spPr>
          <a:xfrm>
            <a:off x="537451" y="462924"/>
            <a:ext cx="8251825" cy="3605650"/>
          </a:xfrm>
        </p:spPr>
        <p:txBody>
          <a:bodyPr/>
          <a:lstStyle/>
          <a:p>
            <a:r>
              <a:rPr lang="en-US" dirty="0" smtClean="0"/>
              <a:t>Application deadlines vary by school, with the earliest in </a:t>
            </a:r>
            <a:r>
              <a:rPr lang="en-US" i="1" dirty="0" smtClean="0"/>
              <a:t>mid-December</a:t>
            </a:r>
          </a:p>
          <a:p>
            <a:pPr lvl="1"/>
            <a:r>
              <a:rPr lang="en-US" dirty="0" smtClean="0"/>
              <a:t>This is the date by which the school wants to have ALL required material </a:t>
            </a:r>
            <a:r>
              <a:rPr lang="en-US" b="1" dirty="0" smtClean="0">
                <a:solidFill>
                  <a:srgbClr val="FF0000"/>
                </a:solidFill>
              </a:rPr>
              <a:t>in hand </a:t>
            </a:r>
            <a:r>
              <a:rPr lang="en-US" dirty="0" smtClean="0"/>
              <a:t>(not “sent”, “requested”, “postmarked”, etc)!</a:t>
            </a:r>
          </a:p>
          <a:p>
            <a:pPr lvl="1"/>
            <a:r>
              <a:rPr lang="en-US" dirty="0" smtClean="0"/>
              <a:t>Late applications will generally NOT be considered.</a:t>
            </a:r>
          </a:p>
          <a:p>
            <a:pPr lvl="1"/>
            <a:r>
              <a:rPr lang="en-US" dirty="0" smtClean="0"/>
              <a:t>A straggling letter or transcript might be forgiven, but why take the chance?</a:t>
            </a:r>
          </a:p>
          <a:p>
            <a:r>
              <a:rPr lang="en-US" dirty="0" smtClean="0"/>
              <a:t>Even in the wondrous Information Age, </a:t>
            </a:r>
            <a:r>
              <a:rPr lang="en-US" b="1" dirty="0" smtClean="0">
                <a:solidFill>
                  <a:srgbClr val="FF0000"/>
                </a:solidFill>
              </a:rPr>
              <a:t>not everything can be done instantly</a:t>
            </a:r>
            <a:r>
              <a:rPr lang="en-US" dirty="0" smtClean="0"/>
              <a:t>, in particular</a:t>
            </a:r>
          </a:p>
          <a:p>
            <a:pPr lvl="1"/>
            <a:r>
              <a:rPr lang="en-US" dirty="0" smtClean="0"/>
              <a:t>If a school was not on your original GRE list, the ETS requires 5 days plus mailing time to deliver your scores.</a:t>
            </a:r>
          </a:p>
          <a:p>
            <a:pPr lvl="1"/>
            <a:r>
              <a:rPr lang="en-US" dirty="0" smtClean="0"/>
              <a:t>Transcripts are still usually sent by mail, and there may also be processing time (check with your school!!).</a:t>
            </a:r>
          </a:p>
          <a:p>
            <a:pPr lvl="1"/>
            <a:r>
              <a:rPr lang="en-US" dirty="0" smtClean="0"/>
              <a:t>Although reference letters can be submitted electronically, it is </a:t>
            </a:r>
            <a:r>
              <a:rPr lang="en-US" dirty="0" smtClean="0">
                <a:solidFill>
                  <a:srgbClr val="FF0000"/>
                </a:solidFill>
              </a:rPr>
              <a:t>NOT</a:t>
            </a:r>
            <a:r>
              <a:rPr lang="en-US" dirty="0" smtClean="0"/>
              <a:t> acceptable to email a professor and say “I need a reference letter and the deadline is in three hours. OK?”.</a:t>
            </a:r>
          </a:p>
          <a:p>
            <a:pPr lvl="2"/>
            <a:r>
              <a:rPr lang="en-US" dirty="0" smtClean="0"/>
              <a:t>I’ll discuss letter etiquette shortly</a:t>
            </a:r>
            <a:endParaRPr lang="en-US" dirty="0"/>
          </a:p>
        </p:txBody>
      </p:sp>
      <p:sp>
        <p:nvSpPr>
          <p:cNvPr id="4" name="Footer Placeholder 3"/>
          <p:cNvSpPr>
            <a:spLocks noGrp="1"/>
          </p:cNvSpPr>
          <p:nvPr>
            <p:ph type="ftr" sz="quarter" idx="11"/>
          </p:nvPr>
        </p:nvSpPr>
        <p:spPr/>
        <p:txBody>
          <a:bodyPr/>
          <a:lstStyle/>
          <a:p>
            <a:pPr>
              <a:defRPr/>
            </a:pPr>
            <a:r>
              <a:rPr lang="en-US" smtClean="0"/>
              <a:t>Grad School Talk, Fermilab, July 6, 2011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9</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762</TotalTime>
  <Words>2853</Words>
  <Application>Microsoft Macintosh PowerPoint</Application>
  <PresentationFormat>On-screen Show (4:3)</PresentationFormat>
  <Paragraphs>266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The Art of Applying to (physics) Graduate School</vt:lpstr>
      <vt:lpstr>Why I decided to give this talk</vt:lpstr>
      <vt:lpstr>First: Do you want to go to grad school??</vt:lpstr>
      <vt:lpstr>The basic facts of physics graduate school</vt:lpstr>
      <vt:lpstr>Some practical considerations about schools</vt:lpstr>
      <vt:lpstr>What graduate schools are looking for</vt:lpstr>
      <vt:lpstr>General preparation for graduate school</vt:lpstr>
      <vt:lpstr>Application process</vt:lpstr>
      <vt:lpstr>A few words about deadlines</vt:lpstr>
      <vt:lpstr>Admissions Process Example (Rochester and Princeton)</vt:lpstr>
      <vt:lpstr>Comments on the Process</vt:lpstr>
      <vt:lpstr>Some general guidelines for applying</vt:lpstr>
      <vt:lpstr>What the committee looks at (actually, what I looked at), in order of importance.</vt:lpstr>
      <vt:lpstr>General Considerations in the Selection Process</vt:lpstr>
      <vt:lpstr>Things that obsess students which nobody  really cares about</vt:lpstr>
      <vt:lpstr>Letters of recommendation</vt:lpstr>
      <vt:lpstr>Letters of recommendation (cont’d)</vt:lpstr>
      <vt:lpstr>Letter etiquette </vt:lpstr>
      <vt:lpstr>The personal statement</vt:lpstr>
      <vt:lpstr>Personal statement “don’t”s</vt:lpstr>
      <vt:lpstr>“Extra Stuff”</vt:lpstr>
      <vt:lpstr>Parting comments</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Accelerator Division</cp:lastModifiedBy>
  <cp:revision>64</cp:revision>
  <dcterms:created xsi:type="dcterms:W3CDTF">2003-06-24T14:15:57Z</dcterms:created>
  <dcterms:modified xsi:type="dcterms:W3CDTF">2012-07-12T16:15:05Z</dcterms:modified>
</cp:coreProperties>
</file>