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9"/>
  </p:notesMasterIdLst>
  <p:sldIdLst>
    <p:sldId id="266" r:id="rId2"/>
    <p:sldId id="311" r:id="rId3"/>
    <p:sldId id="290" r:id="rId4"/>
    <p:sldId id="312" r:id="rId5"/>
    <p:sldId id="315" r:id="rId6"/>
    <p:sldId id="293" r:id="rId7"/>
    <p:sldId id="267" r:id="rId8"/>
    <p:sldId id="268" r:id="rId9"/>
    <p:sldId id="269" r:id="rId10"/>
    <p:sldId id="314" r:id="rId11"/>
    <p:sldId id="306" r:id="rId12"/>
    <p:sldId id="273" r:id="rId13"/>
    <p:sldId id="274" r:id="rId14"/>
    <p:sldId id="303" r:id="rId15"/>
    <p:sldId id="308" r:id="rId16"/>
    <p:sldId id="304" r:id="rId17"/>
    <p:sldId id="316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8000"/>
    <a:srgbClr val="CC0000"/>
    <a:srgbClr val="CC3399"/>
    <a:srgbClr val="FF9933"/>
    <a:srgbClr val="FF99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13" autoAdjust="0"/>
  </p:normalViewPr>
  <p:slideViewPr>
    <p:cSldViewPr>
      <p:cViewPr varScale="1">
        <p:scale>
          <a:sx n="90" d="100"/>
          <a:sy n="90" d="100"/>
        </p:scale>
        <p:origin x="-318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0E8FAF-0EB9-4F3C-9D18-30F5214B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0" y="0"/>
            <a:ext cx="9144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2536825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033639" y="6557963"/>
            <a:ext cx="2840361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April 2, 2012</a:t>
            </a:r>
            <a:endParaRPr/>
          </a:p>
        </p:txBody>
      </p:sp>
      <p:pic>
        <p:nvPicPr>
          <p:cNvPr id="7" name="Picture 6" descr="FNAL_logo_sm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03767" cy="92694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777" y="752368"/>
            <a:ext cx="8251825" cy="555307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2, 2012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Prebys, AEM Presentation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9CFA1-B09C-442F-85C3-919131D33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April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E. Prebys, AEM Presentation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05B137E2-35D0-4667-9362-8260FF57A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57" y="124288"/>
            <a:ext cx="8262937" cy="441325"/>
          </a:xfrm>
        </p:spPr>
        <p:txBody>
          <a:bodyPr/>
          <a:lstStyle>
            <a:lvl1pPr>
              <a:defRPr cap="none" baseline="0">
                <a:latin typeface="+mj-lt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>
          <a:xfrm>
            <a:off x="5741582" y="6569076"/>
            <a:ext cx="2516372" cy="1613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2, 2012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557963"/>
            <a:ext cx="3859619" cy="172446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E. Prebys, AEM Presentation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26155-0DCC-45D2-90B6-32F65F3F6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57065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029" y="314597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April 2,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E. Prebys, AEM Presentation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C22C54-04B8-4329-8E4F-B3EC0867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08" y="224393"/>
            <a:ext cx="8371114" cy="50727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661" y="862297"/>
            <a:ext cx="4060371" cy="5146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7530" y="853420"/>
            <a:ext cx="4172275" cy="51791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2, 2012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Prebys, AEM Presentation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14655-DFE5-45AD-AEB7-B6324F535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07274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8829"/>
            <a:ext cx="3520440" cy="485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979714"/>
            <a:ext cx="3520440" cy="484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2, 2012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Prebys, AEM Presentation</a:t>
            </a:r>
            <a:endParaRPr lang="en-US">
              <a:latin typeface="+mn-lt"/>
            </a:endParaRP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13A5A-BD10-4E42-8EDD-42C4A14A6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87" y="115854"/>
            <a:ext cx="8490857" cy="463731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>
          <a:xfrm>
            <a:off x="5264458" y="6569076"/>
            <a:ext cx="2993496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2,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Prebys, AEM Presentation</a:t>
            </a:r>
            <a:endParaRPr lang="en-US">
              <a:latin typeface="+mn-lt"/>
            </a:endParaRP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536C3-BB10-4165-8E74-99838CB51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2, 2012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Prebys, AEM Presentation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1096-0617-41A5-9758-D80165640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2, 2012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Prebys, AEM Presentation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84E87-2809-400F-A130-20751D1AB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April 2, 2012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E. Prebys, AEM Presentation</a:t>
            </a:r>
            <a:endParaRPr lang="en-US">
              <a:latin typeface="+mn-lt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8A0D8F-9A19-4D03-8318-653C6FCD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-2" y="0"/>
            <a:ext cx="391887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503776" y="690225"/>
            <a:ext cx="82518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486400" y="6569076"/>
            <a:ext cx="2771553" cy="227012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April 2,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E. Prebys, AEM Presentation</a:t>
            </a:r>
            <a:endParaRPr lang="en-US">
              <a:latin typeface="+mn-lt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7550" y="6534150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61210FB4-E372-466D-A3EB-21FD966A1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381000" y="6553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0" name="Picture 9" descr="FNAL_logo_sm.g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1"/>
            <a:ext cx="371959" cy="381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65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6" r:id="rId9"/>
    <p:sldLayoutId id="2147483763" r:id="rId10"/>
    <p:sldLayoutId id="2147483767" r:id="rId11"/>
  </p:sldLayoutIdLst>
  <p:transition>
    <p:fade thruBlk="1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533400"/>
            <a:ext cx="7253068" cy="1524000"/>
          </a:xfrm>
        </p:spPr>
        <p:txBody>
          <a:bodyPr/>
          <a:lstStyle/>
          <a:p>
            <a:r>
              <a:rPr lang="en-US" dirty="0" smtClean="0"/>
              <a:t>Revised Beam Delivery Plan for the Mu2e Experiment*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2057400"/>
            <a:ext cx="5114778" cy="2784736"/>
          </a:xfrm>
        </p:spPr>
        <p:txBody>
          <a:bodyPr/>
          <a:lstStyle/>
          <a:p>
            <a:r>
              <a:rPr lang="en-US" dirty="0" smtClean="0"/>
              <a:t>Eric </a:t>
            </a:r>
            <a:r>
              <a:rPr lang="en-US" dirty="0" err="1" smtClean="0"/>
              <a:t>Prebys</a:t>
            </a:r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Representing the “Mu2e Task Force”:</a:t>
            </a:r>
            <a:endParaRPr lang="en-US" i="1" dirty="0" smtClean="0"/>
          </a:p>
          <a:p>
            <a:r>
              <a:rPr lang="en-US" i="1" dirty="0" smtClean="0"/>
              <a:t>Steve </a:t>
            </a:r>
            <a:r>
              <a:rPr lang="en-US" i="1" dirty="0" err="1" smtClean="0"/>
              <a:t>Werkema</a:t>
            </a:r>
            <a:endParaRPr lang="en-US" i="1" dirty="0" smtClean="0"/>
          </a:p>
          <a:p>
            <a:r>
              <a:rPr lang="en-US" i="1" dirty="0" smtClean="0"/>
              <a:t>Jim Morgan</a:t>
            </a:r>
          </a:p>
          <a:p>
            <a:r>
              <a:rPr lang="en-US" i="1" dirty="0" smtClean="0"/>
              <a:t>Vladimir </a:t>
            </a:r>
            <a:r>
              <a:rPr lang="en-US" i="1" dirty="0" err="1" smtClean="0"/>
              <a:t>Nagaslaev</a:t>
            </a:r>
            <a:endParaRPr lang="en-US" i="1" dirty="0" smtClean="0"/>
          </a:p>
          <a:p>
            <a:r>
              <a:rPr lang="en-US" i="1" dirty="0" smtClean="0"/>
              <a:t>Chuck </a:t>
            </a:r>
            <a:r>
              <a:rPr lang="en-US" i="1" dirty="0" err="1" smtClean="0"/>
              <a:t>Ankenbrandt</a:t>
            </a:r>
            <a:endParaRPr lang="en-US" i="1" dirty="0" smtClean="0"/>
          </a:p>
          <a:p>
            <a:r>
              <a:rPr lang="en-US" i="1" dirty="0" smtClean="0"/>
              <a:t>Vladimir </a:t>
            </a:r>
            <a:r>
              <a:rPr lang="en-US" i="1" dirty="0" err="1" smtClean="0"/>
              <a:t>Shiltsev</a:t>
            </a:r>
            <a:endParaRPr lang="en-US" i="1" dirty="0" smtClean="0"/>
          </a:p>
          <a:p>
            <a:r>
              <a:rPr lang="en-US" i="1" dirty="0" err="1" smtClean="0"/>
              <a:t>Ioanis</a:t>
            </a:r>
            <a:r>
              <a:rPr lang="en-US" i="1" dirty="0" smtClean="0"/>
              <a:t> </a:t>
            </a:r>
            <a:r>
              <a:rPr lang="en-US" i="1" dirty="0" err="1" smtClean="0"/>
              <a:t>Kourbanis</a:t>
            </a:r>
            <a:endParaRPr lang="en-US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105400" y="6019800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C000"/>
                </a:solidFill>
                <a:latin typeface="+mj-lt"/>
              </a:rPr>
              <a:t>*Mu2e-doc-1911</a:t>
            </a:r>
            <a:endParaRPr lang="en-US" dirty="0">
              <a:solidFill>
                <a:srgbClr val="FFC000"/>
              </a:solidFill>
              <a:latin typeface="+mj-l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162800" cy="990600"/>
          </a:xfrm>
        </p:spPr>
        <p:txBody>
          <a:bodyPr/>
          <a:lstStyle/>
          <a:p>
            <a:r>
              <a:rPr lang="en-US" dirty="0" smtClean="0"/>
              <a:t>Mu2e and g-2 Common Ground: </a:t>
            </a:r>
            <a:br>
              <a:rPr lang="en-US" dirty="0" smtClean="0"/>
            </a:br>
            <a:r>
              <a:rPr lang="en-US" dirty="0" smtClean="0"/>
              <a:t>Bunch Formation in the Recycler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743200"/>
            <a:ext cx="7162800" cy="3429000"/>
          </a:xfrm>
        </p:spPr>
        <p:txBody>
          <a:bodyPr/>
          <a:lstStyle/>
          <a:p>
            <a:r>
              <a:rPr lang="en-US" sz="2000" dirty="0" smtClean="0"/>
              <a:t>During the 8 Booster ticks which are not used by </a:t>
            </a:r>
            <a:r>
              <a:rPr lang="en-US" sz="2000" dirty="0" err="1" smtClean="0"/>
              <a:t>NOvA</a:t>
            </a:r>
            <a:r>
              <a:rPr lang="en-US" sz="2000" dirty="0" smtClean="0"/>
              <a:t>, Booster batches are injected into Recycler</a:t>
            </a:r>
          </a:p>
          <a:p>
            <a:r>
              <a:rPr lang="en-US" sz="2000" dirty="0" smtClean="0"/>
              <a:t>2.5 MHz RF is used to divide these into 4 bunches of ~1x10</a:t>
            </a:r>
            <a:r>
              <a:rPr lang="en-US" sz="2000" baseline="30000" dirty="0" smtClean="0"/>
              <a:t>12</a:t>
            </a:r>
            <a:r>
              <a:rPr lang="en-US" sz="2000" dirty="0" smtClean="0"/>
              <a:t> each</a:t>
            </a:r>
          </a:p>
          <a:p>
            <a:r>
              <a:rPr lang="en-US" sz="2000" dirty="0" smtClean="0"/>
              <a:t>Subsequent handling</a:t>
            </a:r>
          </a:p>
          <a:p>
            <a:pPr lvl="1"/>
            <a:r>
              <a:rPr lang="en-US" sz="1600" dirty="0" smtClean="0"/>
              <a:t>g-2</a:t>
            </a:r>
          </a:p>
          <a:p>
            <a:pPr lvl="2"/>
            <a:r>
              <a:rPr lang="en-US" sz="1600" dirty="0" smtClean="0"/>
              <a:t>Bunches are extracted individually to the muon production target</a:t>
            </a:r>
          </a:p>
          <a:p>
            <a:pPr lvl="1"/>
            <a:r>
              <a:rPr lang="en-US" sz="1600" dirty="0" smtClean="0"/>
              <a:t>Mu2e</a:t>
            </a:r>
          </a:p>
          <a:p>
            <a:pPr lvl="2"/>
            <a:r>
              <a:rPr lang="en-US" sz="1600" dirty="0" smtClean="0"/>
              <a:t>Individual bunches are extracted to the </a:t>
            </a:r>
            <a:r>
              <a:rPr lang="en-US" sz="1600" dirty="0" err="1" smtClean="0"/>
              <a:t>pBar</a:t>
            </a:r>
            <a:r>
              <a:rPr lang="en-US" sz="1600" dirty="0" smtClean="0"/>
              <a:t> Debuncher ring</a:t>
            </a:r>
          </a:p>
          <a:p>
            <a:pPr lvl="2"/>
            <a:r>
              <a:rPr lang="en-US" sz="1600" dirty="0" smtClean="0"/>
              <a:t>Each is resonantly extracted to produce the required Mu2e time structure.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AEM Presentation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 rot="816632">
            <a:off x="685800" y="1066800"/>
            <a:ext cx="3505200" cy="1371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895600" y="2133600"/>
            <a:ext cx="1219200" cy="392654"/>
          </a:xfrm>
          <a:custGeom>
            <a:avLst/>
            <a:gdLst>
              <a:gd name="connsiteX0" fmla="*/ 0 w 1301675"/>
              <a:gd name="connsiteY0" fmla="*/ 527125 h 527125"/>
              <a:gd name="connsiteX1" fmla="*/ 839097 w 1301675"/>
              <a:gd name="connsiteY1" fmla="*/ 344245 h 527125"/>
              <a:gd name="connsiteX2" fmla="*/ 1301675 w 1301675"/>
              <a:gd name="connsiteY2" fmla="*/ 0 h 527125"/>
              <a:gd name="connsiteX0" fmla="*/ 0 w 1301675"/>
              <a:gd name="connsiteY0" fmla="*/ 527125 h 545054"/>
              <a:gd name="connsiteX1" fmla="*/ 914400 w 1301675"/>
              <a:gd name="connsiteY1" fmla="*/ 457200 h 545054"/>
              <a:gd name="connsiteX2" fmla="*/ 1301675 w 1301675"/>
              <a:gd name="connsiteY2" fmla="*/ 0 h 545054"/>
              <a:gd name="connsiteX0" fmla="*/ 0 w 1295400"/>
              <a:gd name="connsiteY0" fmla="*/ 374726 h 374726"/>
              <a:gd name="connsiteX1" fmla="*/ 914400 w 1295400"/>
              <a:gd name="connsiteY1" fmla="*/ 304801 h 374726"/>
              <a:gd name="connsiteX2" fmla="*/ 1295400 w 1295400"/>
              <a:gd name="connsiteY2" fmla="*/ 0 h 374726"/>
              <a:gd name="connsiteX0" fmla="*/ 0 w 1295400"/>
              <a:gd name="connsiteY0" fmla="*/ 374726 h 392654"/>
              <a:gd name="connsiteX1" fmla="*/ 304800 w 1295400"/>
              <a:gd name="connsiteY1" fmla="*/ 381000 h 392654"/>
              <a:gd name="connsiteX2" fmla="*/ 914400 w 1295400"/>
              <a:gd name="connsiteY2" fmla="*/ 304801 h 392654"/>
              <a:gd name="connsiteX3" fmla="*/ 1295400 w 1295400"/>
              <a:gd name="connsiteY3" fmla="*/ 0 h 392654"/>
              <a:gd name="connsiteX0" fmla="*/ 0 w 1295400"/>
              <a:gd name="connsiteY0" fmla="*/ 374726 h 392654"/>
              <a:gd name="connsiteX1" fmla="*/ 304800 w 1295400"/>
              <a:gd name="connsiteY1" fmla="*/ 381000 h 392654"/>
              <a:gd name="connsiteX2" fmla="*/ 914400 w 1295400"/>
              <a:gd name="connsiteY2" fmla="*/ 304801 h 392654"/>
              <a:gd name="connsiteX3" fmla="*/ 1295400 w 1295400"/>
              <a:gd name="connsiteY3" fmla="*/ 0 h 392654"/>
              <a:gd name="connsiteX0" fmla="*/ 0 w 1219200"/>
              <a:gd name="connsiteY0" fmla="*/ 374726 h 392654"/>
              <a:gd name="connsiteX1" fmla="*/ 304800 w 1219200"/>
              <a:gd name="connsiteY1" fmla="*/ 381000 h 392654"/>
              <a:gd name="connsiteX2" fmla="*/ 914400 w 1219200"/>
              <a:gd name="connsiteY2" fmla="*/ 304801 h 392654"/>
              <a:gd name="connsiteX3" fmla="*/ 1219200 w 1219200"/>
              <a:gd name="connsiteY3" fmla="*/ 0 h 392654"/>
              <a:gd name="connsiteX0" fmla="*/ 0 w 1219200"/>
              <a:gd name="connsiteY0" fmla="*/ 374726 h 392654"/>
              <a:gd name="connsiteX1" fmla="*/ 304800 w 1219200"/>
              <a:gd name="connsiteY1" fmla="*/ 381000 h 392654"/>
              <a:gd name="connsiteX2" fmla="*/ 914400 w 1219200"/>
              <a:gd name="connsiteY2" fmla="*/ 304801 h 392654"/>
              <a:gd name="connsiteX3" fmla="*/ 1219200 w 1219200"/>
              <a:gd name="connsiteY3" fmla="*/ 0 h 392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" h="392654">
                <a:moveTo>
                  <a:pt x="0" y="374726"/>
                </a:moveTo>
                <a:cubicBezTo>
                  <a:pt x="1494" y="375324"/>
                  <a:pt x="152400" y="392654"/>
                  <a:pt x="304800" y="381000"/>
                </a:cubicBezTo>
                <a:cubicBezTo>
                  <a:pt x="457200" y="369346"/>
                  <a:pt x="762000" y="368301"/>
                  <a:pt x="914400" y="304801"/>
                </a:cubicBezTo>
                <a:cubicBezTo>
                  <a:pt x="1066800" y="241301"/>
                  <a:pt x="1162723" y="258183"/>
                  <a:pt x="1219200" y="0"/>
                </a:cubicBezTo>
              </a:path>
            </a:pathLst>
          </a:cu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800" y="1371600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Booster batch Injected</a:t>
            </a:r>
            <a:endParaRPr lang="en-US" sz="20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429000" y="1905000"/>
            <a:ext cx="614704" cy="32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 rot="816632">
            <a:off x="4912766" y="1078965"/>
            <a:ext cx="3505200" cy="1371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369966" y="1383765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Split into 4 bunches with 2.5 MHz RF</a:t>
            </a:r>
            <a:endParaRPr lang="en-US" sz="2000" dirty="0"/>
          </a:p>
        </p:txBody>
      </p:sp>
      <p:sp>
        <p:nvSpPr>
          <p:cNvPr id="27" name="Oval 26"/>
          <p:cNvSpPr/>
          <p:nvPr/>
        </p:nvSpPr>
        <p:spPr>
          <a:xfrm rot="1800000">
            <a:off x="8281981" y="2211532"/>
            <a:ext cx="76200" cy="112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5058556">
            <a:off x="7206641" y="2480367"/>
            <a:ext cx="76200" cy="112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5058556">
            <a:off x="7627807" y="2455968"/>
            <a:ext cx="76200" cy="112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5058556">
            <a:off x="8011856" y="2379159"/>
            <a:ext cx="76200" cy="112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2, 2012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909975"/>
          </a:xfrm>
        </p:spPr>
        <p:txBody>
          <a:bodyPr/>
          <a:lstStyle/>
          <a:p>
            <a:r>
              <a:rPr lang="en-US" dirty="0" smtClean="0"/>
              <a:t>The g-2 scheme represents significantly less technical risk than the baseline scheme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addition, the baseline scheme assumes the Booster will run at 15 Hz during the </a:t>
            </a:r>
            <a:r>
              <a:rPr lang="en-US" dirty="0" err="1" smtClean="0"/>
              <a:t>NOvA</a:t>
            </a:r>
            <a:r>
              <a:rPr lang="en-US" dirty="0" smtClean="0"/>
              <a:t> era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2,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AEM Presentation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8534400" cy="1683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Recycler Only?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a way to eliminate the </a:t>
            </a:r>
            <a:r>
              <a:rPr lang="en-US" dirty="0" err="1" smtClean="0"/>
              <a:t>pBar</a:t>
            </a:r>
            <a:r>
              <a:rPr lang="en-US" dirty="0" smtClean="0"/>
              <a:t> enclosure entire and extract directly from the Recycler?</a:t>
            </a:r>
          </a:p>
          <a:p>
            <a:pPr lvl="1"/>
            <a:r>
              <a:rPr lang="en-US" dirty="0" smtClean="0"/>
              <a:t>Potential for large savings</a:t>
            </a:r>
          </a:p>
          <a:p>
            <a:pPr lvl="2"/>
            <a:r>
              <a:rPr lang="en-US" dirty="0" smtClean="0"/>
              <a:t>No </a:t>
            </a:r>
            <a:r>
              <a:rPr lang="en-US" dirty="0" err="1" smtClean="0"/>
              <a:t>pBar</a:t>
            </a:r>
            <a:r>
              <a:rPr lang="en-US" dirty="0" smtClean="0"/>
              <a:t> ring </a:t>
            </a:r>
            <a:r>
              <a:rPr lang="en-US" dirty="0" err="1" smtClean="0"/>
              <a:t>mods</a:t>
            </a:r>
            <a:endParaRPr lang="en-US" dirty="0" smtClean="0"/>
          </a:p>
          <a:p>
            <a:pPr lvl="2"/>
            <a:r>
              <a:rPr lang="en-US" dirty="0" smtClean="0"/>
              <a:t>No shielding issues</a:t>
            </a:r>
          </a:p>
          <a:p>
            <a:pPr lvl="1"/>
            <a:r>
              <a:rPr lang="en-US" dirty="0" smtClean="0"/>
              <a:t>Possible to re-site the experiment in a location that also works for Project X</a:t>
            </a:r>
          </a:p>
          <a:p>
            <a:pPr lvl="2"/>
            <a:r>
              <a:rPr lang="en-US" dirty="0" smtClean="0"/>
              <a:t>Even if we build a new experiment, using the same building is attractive.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Bunching and slow extracting a la the Debuncher simply won’t work.</a:t>
            </a:r>
          </a:p>
          <a:p>
            <a:pPr lvl="2"/>
            <a:r>
              <a:rPr lang="en-US" dirty="0" smtClean="0"/>
              <a:t>Too much momentum spread</a:t>
            </a:r>
          </a:p>
          <a:p>
            <a:pPr lvl="1"/>
            <a:r>
              <a:rPr lang="en-US" dirty="0" smtClean="0"/>
              <a:t>As far as we can tell, this would require a new technique which has never been used before.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2,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AEM Presentation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62937" cy="441325"/>
          </a:xfrm>
        </p:spPr>
        <p:txBody>
          <a:bodyPr/>
          <a:lstStyle/>
          <a:p>
            <a:r>
              <a:rPr lang="en-US" dirty="0" smtClean="0"/>
              <a:t>Options for slow extracting from the Recycler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458200" cy="5553075"/>
          </a:xfrm>
        </p:spPr>
        <p:txBody>
          <a:bodyPr/>
          <a:lstStyle/>
          <a:p>
            <a:r>
              <a:rPr lang="en-US" sz="2000" dirty="0" smtClean="0"/>
              <a:t>We </a:t>
            </a:r>
            <a:r>
              <a:rPr lang="en-US" sz="2000" dirty="0" smtClean="0"/>
              <a:t>considered </a:t>
            </a:r>
            <a:r>
              <a:rPr lang="en-US" sz="2000" dirty="0" smtClean="0"/>
              <a:t>numerous options, and several appear promising.</a:t>
            </a:r>
          </a:p>
          <a:p>
            <a:r>
              <a:rPr lang="en-US" sz="2000" dirty="0" smtClean="0"/>
              <a:t>As a straw man, we are focusing on the</a:t>
            </a:r>
            <a:r>
              <a:rPr lang="en-US" sz="1800" dirty="0" smtClean="0"/>
              <a:t> </a:t>
            </a:r>
            <a:r>
              <a:rPr lang="en-US" sz="2000" dirty="0" smtClean="0"/>
              <a:t>“Local Resonance” scheme (</a:t>
            </a:r>
            <a:r>
              <a:rPr lang="en-US" sz="2000" dirty="0" err="1" smtClean="0"/>
              <a:t>Shiltsev&amp;Marriner</a:t>
            </a:r>
            <a:r>
              <a:rPr lang="en-US" sz="2000" dirty="0" smtClean="0"/>
              <a:t>, </a:t>
            </a:r>
            <a:r>
              <a:rPr lang="en-US" sz="2000" dirty="0" err="1" smtClean="0"/>
              <a:t>Nagaslaev</a:t>
            </a:r>
            <a:r>
              <a:rPr lang="en-US" sz="2000" dirty="0" smtClean="0"/>
              <a:t>, </a:t>
            </a:r>
            <a:r>
              <a:rPr lang="en-US" sz="2000" dirty="0" err="1" smtClean="0"/>
              <a:t>Lebedev</a:t>
            </a:r>
            <a:r>
              <a:rPr lang="en-US" sz="2000" dirty="0" smtClean="0"/>
              <a:t>, </a:t>
            </a:r>
            <a:r>
              <a:rPr lang="en-US" sz="2000" dirty="0" err="1" smtClean="0"/>
              <a:t>Nagaitsev</a:t>
            </a:r>
            <a:r>
              <a:rPr lang="en-US" sz="2000" dirty="0" smtClean="0"/>
              <a:t>)</a:t>
            </a:r>
          </a:p>
          <a:p>
            <a:pPr lvl="1"/>
            <a:r>
              <a:rPr lang="en-US" sz="1800" dirty="0" smtClean="0"/>
              <a:t>Don’t </a:t>
            </a:r>
            <a:r>
              <a:rPr lang="en-US" sz="1800" dirty="0" err="1" smtClean="0"/>
              <a:t>rebunch</a:t>
            </a:r>
            <a:r>
              <a:rPr lang="en-US" sz="1800" dirty="0" smtClean="0"/>
              <a:t> the beam, but establish a separatrix and selectively extract a small portion (the length of a mu2e bunch) with a combination of tune shift and RF knockout</a:t>
            </a:r>
          </a:p>
          <a:p>
            <a:pPr lvl="2"/>
            <a:r>
              <a:rPr lang="en-US" sz="1800" dirty="0" smtClean="0"/>
              <a:t>Tune shift produced by pulsed </a:t>
            </a:r>
            <a:r>
              <a:rPr lang="en-US" sz="1800" dirty="0" err="1" smtClean="0"/>
              <a:t>stripline</a:t>
            </a:r>
            <a:r>
              <a:rPr lang="en-US" sz="1800" dirty="0" smtClean="0"/>
              <a:t> quadrupole</a:t>
            </a:r>
          </a:p>
          <a:p>
            <a:pPr lvl="2"/>
            <a:r>
              <a:rPr lang="en-US" sz="1800" dirty="0" smtClean="0"/>
              <a:t>RF knockout produced by digital damping system</a:t>
            </a:r>
          </a:p>
          <a:p>
            <a:r>
              <a:rPr lang="en-US" sz="2200" dirty="0" smtClean="0"/>
              <a:t>This scheme and several of the alternates depend on the ability to resonantly extract beam from the Recycler with the initial longitudinal and transverse emittance of the Booster.</a:t>
            </a:r>
          </a:p>
          <a:p>
            <a:pPr lvl="1"/>
            <a:r>
              <a:rPr lang="en-US" sz="1800" dirty="0" smtClean="0"/>
              <a:t>If that isn’t feasible, then the only schemes remaining involve even more speculative technology</a:t>
            </a:r>
            <a:r>
              <a:rPr lang="en-US" sz="1800" dirty="0" smtClean="0"/>
              <a:t>.</a:t>
            </a:r>
          </a:p>
          <a:p>
            <a:r>
              <a:rPr lang="en-US" sz="2200" dirty="0" smtClean="0"/>
              <a:t>Preliminary conclusion</a:t>
            </a:r>
          </a:p>
          <a:p>
            <a:pPr lvl="1"/>
            <a:r>
              <a:rPr lang="en-US" sz="1800" dirty="0" smtClean="0"/>
              <a:t>Local resonance schemes </a:t>
            </a:r>
            <a:r>
              <a:rPr lang="en-US" sz="1800" i="1" dirty="0" smtClean="0"/>
              <a:t>cannot</a:t>
            </a:r>
            <a:r>
              <a:rPr lang="en-US" sz="1800" dirty="0" smtClean="0"/>
              <a:t> be proven </a:t>
            </a:r>
            <a:r>
              <a:rPr lang="en-US" sz="1800" i="1" dirty="0" smtClean="0"/>
              <a:t>not</a:t>
            </a:r>
            <a:r>
              <a:rPr lang="en-US" sz="1800" dirty="0" smtClean="0"/>
              <a:t> to work at this point, BUT</a:t>
            </a:r>
          </a:p>
          <a:p>
            <a:pPr lvl="2"/>
            <a:r>
              <a:rPr lang="en-US" sz="1800" dirty="0" smtClean="0"/>
              <a:t>Lot’s of R&amp;D work</a:t>
            </a:r>
          </a:p>
          <a:p>
            <a:pPr lvl="2"/>
            <a:r>
              <a:rPr lang="en-US" sz="1800" dirty="0" smtClean="0"/>
              <a:t>At least a year delay</a:t>
            </a:r>
          </a:p>
          <a:p>
            <a:pPr lvl="2"/>
            <a:r>
              <a:rPr lang="en-US" sz="1800" dirty="0" smtClean="0"/>
              <a:t>Might still be a show stopper.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2,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AEM Presentation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3143" y="0"/>
            <a:ext cx="8490857" cy="463731"/>
          </a:xfrm>
        </p:spPr>
        <p:txBody>
          <a:bodyPr/>
          <a:lstStyle/>
          <a:p>
            <a:r>
              <a:rPr lang="en-US" dirty="0" smtClean="0"/>
              <a:t>Rates and </a:t>
            </a:r>
            <a:r>
              <a:rPr lang="en-US" dirty="0" smtClean="0"/>
              <a:t>Bunch Sizes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2, 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AEM Presentation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05000"/>
            <a:ext cx="8372476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486400" y="3733800"/>
            <a:ext cx="533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67400" y="4724400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One proposed solution solves this problem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6200000" flipV="1">
            <a:off x="5715000" y="4419600"/>
            <a:ext cx="4572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81400" y="3733800"/>
            <a:ext cx="1295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expectations: Recycler-only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Eliminating the Accumulator saves a great deal of money</a:t>
            </a:r>
          </a:p>
          <a:p>
            <a:pPr lvl="1"/>
            <a:r>
              <a:rPr lang="en-US" dirty="0" smtClean="0"/>
              <a:t>Complex RF systems</a:t>
            </a:r>
          </a:p>
          <a:p>
            <a:pPr lvl="1"/>
            <a:r>
              <a:rPr lang="en-US" dirty="0" smtClean="0"/>
              <a:t>Fast kickers</a:t>
            </a:r>
          </a:p>
          <a:p>
            <a:pPr lvl="1"/>
            <a:r>
              <a:rPr lang="en-US" dirty="0" smtClean="0"/>
              <a:t>Re-using Accumulator magnets and power supplies for extraction line</a:t>
            </a:r>
          </a:p>
          <a:p>
            <a:r>
              <a:rPr lang="en-US" dirty="0" smtClean="0"/>
              <a:t>The incremental savings of eliminating Debuncher is much less</a:t>
            </a:r>
          </a:p>
          <a:p>
            <a:pPr lvl="1"/>
            <a:r>
              <a:rPr lang="en-US" dirty="0" smtClean="0"/>
              <a:t>Biggest savings comes from eliminating shielding.</a:t>
            </a:r>
          </a:p>
          <a:p>
            <a:r>
              <a:rPr lang="en-US" dirty="0" smtClean="0"/>
              <a:t>The Recycler-only option is not free</a:t>
            </a:r>
          </a:p>
          <a:p>
            <a:pPr lvl="1"/>
            <a:r>
              <a:rPr lang="en-US" dirty="0" smtClean="0"/>
              <a:t>R&amp;D costs</a:t>
            </a:r>
          </a:p>
          <a:p>
            <a:pPr lvl="1"/>
            <a:r>
              <a:rPr lang="en-US" dirty="0" smtClean="0"/>
              <a:t>Production costs</a:t>
            </a:r>
          </a:p>
          <a:p>
            <a:pPr lvl="1"/>
            <a:r>
              <a:rPr lang="en-US" dirty="0" smtClean="0"/>
              <a:t>Tunnel </a:t>
            </a:r>
            <a:r>
              <a:rPr lang="en-US" dirty="0" smtClean="0"/>
              <a:t>shielding</a:t>
            </a:r>
          </a:p>
          <a:p>
            <a:pPr lvl="1"/>
            <a:r>
              <a:rPr lang="en-US" dirty="0" smtClean="0"/>
              <a:t>Cost of delaying CD-1 by ~1 year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2,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AEM Presentation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(Outdated) Direct </a:t>
            </a:r>
            <a:r>
              <a:rPr lang="en-US" dirty="0" smtClean="0"/>
              <a:t>Cost Comparison*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2,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AEM Presentation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6751345" cy="456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733800" y="76200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FF0000"/>
                </a:solidFill>
              </a:rPr>
              <a:t>Move to AIP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5372100" y="1181100"/>
            <a:ext cx="7620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24400" y="45720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FF0000"/>
                </a:solidFill>
              </a:rPr>
              <a:t>Separate line item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16200000" flipH="1">
            <a:off x="5905500" y="952500"/>
            <a:ext cx="10668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67600" y="1371600"/>
            <a:ext cx="167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Use Accumulator magnets and power supplies to build extraction line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7162800" y="2362200"/>
            <a:ext cx="6096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67600" y="4191000"/>
            <a:ext cx="167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Guess based on initial estimates of R&amp;D,  construction and tunnel shielding.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10800000" flipV="1">
            <a:off x="7239000" y="4953000"/>
            <a:ext cx="2286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62600" y="609600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*S. </a:t>
            </a:r>
            <a:r>
              <a:rPr lang="en-US" sz="2000" dirty="0" err="1" smtClean="0"/>
              <a:t>Werkema</a:t>
            </a:r>
            <a:r>
              <a:rPr lang="en-US" sz="2000" dirty="0" smtClean="0"/>
              <a:t>, J. Morgan, et al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4572000" y="5638800"/>
            <a:ext cx="19812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0" y="5791200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Save ~$70M</a:t>
            </a:r>
            <a:endParaRPr lang="en-US" sz="1600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and 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Pursue “g-2” option as the new baseline for the experiment.</a:t>
            </a:r>
          </a:p>
          <a:p>
            <a:r>
              <a:rPr lang="en-US" dirty="0" smtClean="0"/>
              <a:t>Make all accelerator modifications compatible with 2 batch operation</a:t>
            </a:r>
          </a:p>
          <a:p>
            <a:pPr lvl="1"/>
            <a:r>
              <a:rPr lang="en-US" dirty="0" smtClean="0"/>
              <a:t>~1/3 of original beam delivery scheme, BUT</a:t>
            </a:r>
          </a:p>
          <a:p>
            <a:pPr lvl="2"/>
            <a:r>
              <a:rPr lang="en-US" dirty="0" smtClean="0"/>
              <a:t>Less demanding on Booster</a:t>
            </a:r>
          </a:p>
          <a:p>
            <a:pPr lvl="2"/>
            <a:r>
              <a:rPr lang="en-US" dirty="0" smtClean="0"/>
              <a:t>Simplicity may lead to faster ramp up</a:t>
            </a:r>
          </a:p>
          <a:p>
            <a:pPr lvl="2"/>
            <a:r>
              <a:rPr lang="en-US" dirty="0" smtClean="0"/>
              <a:t>-&gt; real time to get data set may not be that much more</a:t>
            </a:r>
          </a:p>
          <a:p>
            <a:pPr lvl="1"/>
            <a:r>
              <a:rPr lang="en-US" dirty="0" smtClean="0"/>
              <a:t>Ultimately, 2 </a:t>
            </a:r>
            <a:r>
              <a:rPr lang="en-US" dirty="0" err="1" smtClean="0"/>
              <a:t>vs</a:t>
            </a:r>
            <a:r>
              <a:rPr lang="en-US" dirty="0" smtClean="0"/>
              <a:t> 1 will depend on shielding and radiation issues</a:t>
            </a:r>
          </a:p>
          <a:p>
            <a:r>
              <a:rPr lang="en-US" dirty="0" smtClean="0"/>
              <a:t>This is the scheme which is currently in preparation for CD-1 review</a:t>
            </a:r>
          </a:p>
          <a:p>
            <a:pPr lvl="1"/>
            <a:r>
              <a:rPr lang="en-US" dirty="0" smtClean="0"/>
              <a:t>Director’s review tomorrow</a:t>
            </a:r>
          </a:p>
          <a:p>
            <a:pPr lvl="1"/>
            <a:r>
              <a:rPr lang="en-US" dirty="0" smtClean="0"/>
              <a:t>Lehman review in June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2,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AEM Presentation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2,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AEM Presentation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7" name="Picture 6" descr="funny-graphs-government-jo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59" y="886197"/>
            <a:ext cx="5667564" cy="5588849"/>
          </a:xfrm>
          <a:prstGeom prst="rect">
            <a:avLst/>
          </a:prstGeom>
        </p:spPr>
      </p:pic>
      <p:pic>
        <p:nvPicPr>
          <p:cNvPr id="8" name="Picture 2" descr="http://www.fnal.gov/pub/science/frontiers/images/three-frontiers-lar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838200"/>
            <a:ext cx="6096000" cy="5713046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Mandate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640224" cy="5553075"/>
          </a:xfrm>
        </p:spPr>
        <p:txBody>
          <a:bodyPr/>
          <a:lstStyle/>
          <a:p>
            <a:r>
              <a:rPr lang="en-US" sz="2000" dirty="0" smtClean="0"/>
              <a:t>The </a:t>
            </a:r>
            <a:r>
              <a:rPr lang="en-US" sz="2000" dirty="0" smtClean="0"/>
              <a:t>total project cost (TPC) of </a:t>
            </a:r>
            <a:r>
              <a:rPr lang="en-US" sz="2000" dirty="0" smtClean="0"/>
              <a:t>Mu2e </a:t>
            </a:r>
            <a:r>
              <a:rPr lang="en-US" sz="2000" dirty="0" smtClean="0"/>
              <a:t>at CD-0 was $200M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 smtClean="0"/>
              <a:t>cost </a:t>
            </a:r>
            <a:r>
              <a:rPr lang="en-US" sz="2000" dirty="0" smtClean="0"/>
              <a:t>grew for </a:t>
            </a:r>
            <a:r>
              <a:rPr lang="en-US" sz="2000" dirty="0" smtClean="0"/>
              <a:t>both the detector and (particularly) the accelerator to &gt;$300M</a:t>
            </a:r>
          </a:p>
          <a:p>
            <a:pPr lvl="1"/>
            <a:r>
              <a:rPr lang="en-US" sz="1800" dirty="0" smtClean="0"/>
              <a:t>It’s </a:t>
            </a:r>
            <a:r>
              <a:rPr lang="en-US" sz="1800" dirty="0" smtClean="0"/>
              <a:t>was </a:t>
            </a:r>
            <a:r>
              <a:rPr lang="en-US" sz="1800" dirty="0" smtClean="0"/>
              <a:t>unambiguously stated if the cost </a:t>
            </a:r>
            <a:r>
              <a:rPr lang="en-US" sz="1800" dirty="0" smtClean="0"/>
              <a:t>could not </a:t>
            </a:r>
            <a:r>
              <a:rPr lang="en-US" sz="1800" dirty="0" smtClean="0"/>
              <a:t>be reduced, Mu2e </a:t>
            </a:r>
            <a:r>
              <a:rPr lang="en-US" sz="1800" dirty="0" smtClean="0"/>
              <a:t>would </a:t>
            </a:r>
            <a:r>
              <a:rPr lang="en-US" sz="1800" dirty="0" smtClean="0"/>
              <a:t>be canceled and the </a:t>
            </a:r>
            <a:r>
              <a:rPr lang="en-US" sz="1800" dirty="0" smtClean="0"/>
              <a:t>physics </a:t>
            </a:r>
            <a:r>
              <a:rPr lang="en-US" sz="1800" dirty="0" smtClean="0"/>
              <a:t>deferred to the Project X era</a:t>
            </a:r>
            <a:r>
              <a:rPr lang="en-US" sz="1800" dirty="0" smtClean="0"/>
              <a:t>.</a:t>
            </a:r>
          </a:p>
          <a:p>
            <a:r>
              <a:rPr lang="en-US" sz="2000" dirty="0" smtClean="0"/>
              <a:t>“Mu2e Task Force” formed by Stuart Henderson in September, 2011 to address the problem</a:t>
            </a:r>
            <a:endParaRPr lang="en-US" sz="2000" dirty="0" smtClean="0"/>
          </a:p>
          <a:p>
            <a:r>
              <a:rPr lang="en-US" sz="2000" dirty="0" smtClean="0"/>
              <a:t>Our goal </a:t>
            </a:r>
            <a:r>
              <a:rPr lang="en-US" sz="2000" dirty="0" smtClean="0"/>
              <a:t>was </a:t>
            </a:r>
            <a:r>
              <a:rPr lang="en-US" sz="2000" dirty="0" smtClean="0"/>
              <a:t>to reduce the TPC to “something like $200M” through</a:t>
            </a:r>
          </a:p>
          <a:p>
            <a:pPr lvl="1"/>
            <a:r>
              <a:rPr lang="en-US" sz="1800" dirty="0" smtClean="0"/>
              <a:t>De-scoping the beam delivery plan, considering </a:t>
            </a:r>
            <a:r>
              <a:rPr lang="en-US" sz="1800" i="1" dirty="0" smtClean="0">
                <a:solidFill>
                  <a:srgbClr val="FF0000"/>
                </a:solidFill>
              </a:rPr>
              <a:t>up to an order of magnitude reduction in beam flux.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Associated reduction in detector and building </a:t>
            </a:r>
            <a:r>
              <a:rPr lang="en-US" sz="1800" dirty="0" smtClean="0">
                <a:solidFill>
                  <a:schemeClr val="tx1"/>
                </a:solidFill>
              </a:rPr>
              <a:t>costs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Concurrent saving from reducing the magnet costs (Mike </a:t>
            </a:r>
            <a:r>
              <a:rPr lang="en-US" sz="1800" dirty="0" err="1" smtClean="0">
                <a:solidFill>
                  <a:schemeClr val="tx1"/>
                </a:solidFill>
              </a:rPr>
              <a:t>Lamm</a:t>
            </a:r>
            <a:r>
              <a:rPr lang="en-US" sz="1800" dirty="0" smtClean="0">
                <a:solidFill>
                  <a:schemeClr val="tx1"/>
                </a:solidFill>
              </a:rPr>
              <a:t>, last week’s AEM)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/>
            <a:r>
              <a:rPr lang="en-US" sz="1800" dirty="0" smtClean="0"/>
              <a:t>Moving </a:t>
            </a:r>
            <a:r>
              <a:rPr lang="en-US" sz="1800" dirty="0" smtClean="0"/>
              <a:t>the cost of things that are of general use off project</a:t>
            </a:r>
          </a:p>
          <a:p>
            <a:pPr lvl="2"/>
            <a:r>
              <a:rPr lang="en-US" sz="1800" dirty="0" smtClean="0"/>
              <a:t>In particular, exploit synergy with g-2</a:t>
            </a:r>
          </a:p>
          <a:p>
            <a:pPr lvl="1"/>
            <a:endParaRPr lang="en-US" sz="1800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2,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AEM Presentation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</a:t>
            </a:r>
            <a:r>
              <a:rPr lang="en-US" dirty="0" smtClean="0"/>
              <a:t>Original Baseline </a:t>
            </a:r>
            <a:r>
              <a:rPr lang="en-US" dirty="0" smtClean="0"/>
              <a:t>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2814975"/>
          </a:xfrm>
        </p:spPr>
        <p:txBody>
          <a:bodyPr/>
          <a:lstStyle/>
          <a:p>
            <a:r>
              <a:rPr lang="en-US" sz="1800" dirty="0" smtClean="0"/>
              <a:t>Three Booster batches at time are momentum stacked in the Accumulator</a:t>
            </a:r>
          </a:p>
          <a:p>
            <a:r>
              <a:rPr lang="en-US" sz="1800" dirty="0" smtClean="0"/>
              <a:t>They are </a:t>
            </a:r>
            <a:r>
              <a:rPr lang="en-US" sz="1800" dirty="0" err="1" smtClean="0"/>
              <a:t>rebunched</a:t>
            </a:r>
            <a:r>
              <a:rPr lang="en-US" sz="1800" dirty="0" smtClean="0"/>
              <a:t> into 4 bunches, which are transferred 1 at a time to the Debuncher</a:t>
            </a:r>
          </a:p>
          <a:p>
            <a:r>
              <a:rPr lang="en-US" sz="1800" dirty="0" smtClean="0"/>
              <a:t>In the Debuncher it is slow extracted, generating the required beam structure of the experiment.</a:t>
            </a:r>
          </a:p>
          <a:p>
            <a:r>
              <a:rPr lang="en-US" sz="1800" dirty="0" smtClean="0"/>
              <a:t>In order to deliver the Booster batches (6 per MI super cycle) we have to “thread” them through the Recycler while </a:t>
            </a:r>
            <a:r>
              <a:rPr lang="en-US" sz="1800" dirty="0" err="1" smtClean="0"/>
              <a:t>NOvA</a:t>
            </a:r>
            <a:r>
              <a:rPr lang="en-US" sz="1800" dirty="0" smtClean="0"/>
              <a:t> batches are there:</a:t>
            </a:r>
          </a:p>
          <a:p>
            <a:pPr lvl="1"/>
            <a:r>
              <a:rPr lang="en-US" sz="1600" dirty="0" smtClean="0"/>
              <a:t>This requires extremely fast and expensive kickers in the Recycler, to “sneak” the bunch through in the empty slot.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2,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AEM Presentation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429000"/>
            <a:ext cx="4890556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9949" y="3429000"/>
            <a:ext cx="3904051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4724400" y="5334000"/>
            <a:ext cx="533400" cy="4572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23888" y="3048000"/>
            <a:ext cx="3559175" cy="3186113"/>
            <a:chOff x="5181601" y="2424545"/>
            <a:chExt cx="3559175" cy="3185680"/>
          </a:xfrm>
        </p:grpSpPr>
        <p:pic>
          <p:nvPicPr>
            <p:cNvPr id="52254" name="Picture 345" descr="extractionfigures"/>
            <p:cNvPicPr>
              <a:picLocks noChangeAspect="1" noChangeArrowheads="1"/>
            </p:cNvPicPr>
            <p:nvPr/>
          </p:nvPicPr>
          <p:blipFill>
            <a:blip r:embed="rId2" cstate="print"/>
            <a:srcRect t="4585" r="30000" b="13333"/>
            <a:stretch>
              <a:fillRect/>
            </a:stretch>
          </p:blipFill>
          <p:spPr bwMode="auto">
            <a:xfrm>
              <a:off x="5181601" y="2479964"/>
              <a:ext cx="3559175" cy="3130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Rectangle 16"/>
            <p:cNvSpPr/>
            <p:nvPr/>
          </p:nvSpPr>
          <p:spPr>
            <a:xfrm>
              <a:off x="5832476" y="2424545"/>
              <a:ext cx="846137" cy="166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5980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Mu2e: Resonant </a:t>
            </a:r>
            <a:r>
              <a:rPr lang="en-US" dirty="0" smtClean="0"/>
              <a:t>Extraction</a:t>
            </a:r>
            <a:endParaRPr lang="en-US" dirty="0" smtClean="0"/>
          </a:p>
        </p:txBody>
      </p:sp>
      <p:sp>
        <p:nvSpPr>
          <p:cNvPr id="52239" name="Footer Placeholder 3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pitchFamily="34" charset="0"/>
              </a:rPr>
              <a:t>E. Prebys, AEM Presentation</a:t>
            </a:r>
            <a:endParaRPr lang="en-US" smtClean="0">
              <a:latin typeface="Arial" pitchFamily="34" charset="0"/>
            </a:endParaRPr>
          </a:p>
        </p:txBody>
      </p:sp>
      <p:sp>
        <p:nvSpPr>
          <p:cNvPr id="52238" name="Slide Number Placeholder 32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3DEF189-6DB1-4A4D-8789-F179501561A9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1203" name="Rectangle 34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914400"/>
            <a:ext cx="4572000" cy="1943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 resonance is driven to slowly extract the single bunch which is circulating around the Debuncher.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 result is a train of bunches separated by the period of the Debuncher (~1.7 </a:t>
            </a:r>
            <a:r>
              <a:rPr lang="en-US" sz="2000" dirty="0" smtClean="0">
                <a:latin typeface="Symbol" pitchFamily="18" charset="2"/>
              </a:rPr>
              <a:t>m</a:t>
            </a:r>
            <a:r>
              <a:rPr lang="en-US" sz="2000" dirty="0" smtClean="0"/>
              <a:t>s)</a:t>
            </a:r>
            <a:endParaRPr lang="en-US" sz="1800" dirty="0" smtClean="0"/>
          </a:p>
        </p:txBody>
      </p:sp>
      <p:sp>
        <p:nvSpPr>
          <p:cNvPr id="12" name="Oval 11"/>
          <p:cNvSpPr/>
          <p:nvPr/>
        </p:nvSpPr>
        <p:spPr>
          <a:xfrm>
            <a:off x="2851150" y="3352800"/>
            <a:ext cx="255588" cy="215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604963" y="4997450"/>
            <a:ext cx="255587" cy="215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074988" y="762000"/>
            <a:ext cx="4808537" cy="3935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835400" y="3851275"/>
            <a:ext cx="255588" cy="2159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207000" y="2813050"/>
            <a:ext cx="255588" cy="214313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453188" y="1746250"/>
            <a:ext cx="255587" cy="214313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534275" y="873125"/>
            <a:ext cx="255588" cy="2159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4448175" y="3657600"/>
            <a:ext cx="4557713" cy="1504950"/>
            <a:chOff x="3743325" y="3704945"/>
            <a:chExt cx="4558316" cy="1505230"/>
          </a:xfrm>
        </p:grpSpPr>
        <p:sp>
          <p:nvSpPr>
            <p:cNvPr id="52240" name="Line 4"/>
            <p:cNvSpPr>
              <a:spLocks noChangeShapeType="1"/>
            </p:cNvSpPr>
            <p:nvPr/>
          </p:nvSpPr>
          <p:spPr bwMode="auto">
            <a:xfrm flipV="1">
              <a:off x="3743325" y="5203543"/>
              <a:ext cx="944427" cy="6632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1" name="Line 5"/>
            <p:cNvSpPr>
              <a:spLocks noChangeShapeType="1"/>
            </p:cNvSpPr>
            <p:nvPr/>
          </p:nvSpPr>
          <p:spPr bwMode="auto">
            <a:xfrm flipV="1">
              <a:off x="4712156" y="4238345"/>
              <a:ext cx="168953" cy="952500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2" name="Line 6"/>
            <p:cNvSpPr>
              <a:spLocks noChangeShapeType="1"/>
            </p:cNvSpPr>
            <p:nvPr/>
          </p:nvSpPr>
          <p:spPr bwMode="auto">
            <a:xfrm>
              <a:off x="4881109" y="4238345"/>
              <a:ext cx="167076" cy="952500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3" name="Line 8"/>
            <p:cNvSpPr>
              <a:spLocks noChangeShapeType="1"/>
            </p:cNvSpPr>
            <p:nvPr/>
          </p:nvSpPr>
          <p:spPr bwMode="auto">
            <a:xfrm>
              <a:off x="5100747" y="5192432"/>
              <a:ext cx="1926062" cy="0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4" name="Line 9"/>
            <p:cNvSpPr>
              <a:spLocks noChangeShapeType="1"/>
            </p:cNvSpPr>
            <p:nvPr/>
          </p:nvSpPr>
          <p:spPr bwMode="auto">
            <a:xfrm flipV="1">
              <a:off x="7051213" y="4227232"/>
              <a:ext cx="167076" cy="952500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5" name="Line 10"/>
            <p:cNvSpPr>
              <a:spLocks noChangeShapeType="1"/>
            </p:cNvSpPr>
            <p:nvPr/>
          </p:nvSpPr>
          <p:spPr bwMode="auto">
            <a:xfrm>
              <a:off x="7218289" y="4227232"/>
              <a:ext cx="168953" cy="952500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6" name="Line 11"/>
            <p:cNvSpPr>
              <a:spLocks noChangeShapeType="1"/>
            </p:cNvSpPr>
            <p:nvPr/>
          </p:nvSpPr>
          <p:spPr bwMode="auto">
            <a:xfrm>
              <a:off x="7387241" y="5179732"/>
              <a:ext cx="914400" cy="0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7" name="Line 18"/>
            <p:cNvSpPr>
              <a:spLocks noChangeShapeType="1"/>
            </p:cNvSpPr>
            <p:nvPr/>
          </p:nvSpPr>
          <p:spPr bwMode="auto">
            <a:xfrm>
              <a:off x="4747653" y="3971645"/>
              <a:ext cx="0" cy="2159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8" name="Line 21"/>
            <p:cNvSpPr>
              <a:spLocks noChangeShapeType="1"/>
            </p:cNvSpPr>
            <p:nvPr/>
          </p:nvSpPr>
          <p:spPr bwMode="auto">
            <a:xfrm>
              <a:off x="5050865" y="3974820"/>
              <a:ext cx="0" cy="2159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9" name="Line 22"/>
            <p:cNvSpPr>
              <a:spLocks noChangeShapeType="1"/>
            </p:cNvSpPr>
            <p:nvPr/>
          </p:nvSpPr>
          <p:spPr bwMode="auto">
            <a:xfrm>
              <a:off x="7047940" y="3974820"/>
              <a:ext cx="0" cy="2159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0" name="Line 23"/>
            <p:cNvSpPr>
              <a:spLocks noChangeShapeType="1"/>
            </p:cNvSpPr>
            <p:nvPr/>
          </p:nvSpPr>
          <p:spPr bwMode="auto">
            <a:xfrm>
              <a:off x="4742890" y="4089120"/>
              <a:ext cx="3079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1" name="Line 24"/>
            <p:cNvSpPr>
              <a:spLocks noChangeShapeType="1"/>
            </p:cNvSpPr>
            <p:nvPr/>
          </p:nvSpPr>
          <p:spPr bwMode="auto">
            <a:xfrm>
              <a:off x="5050865" y="4089120"/>
              <a:ext cx="199707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2" name="Text Box 25"/>
            <p:cNvSpPr txBox="1">
              <a:spLocks noChangeArrowheads="1"/>
            </p:cNvSpPr>
            <p:nvPr/>
          </p:nvSpPr>
          <p:spPr bwMode="auto">
            <a:xfrm>
              <a:off x="4282515" y="3704945"/>
              <a:ext cx="1114425" cy="336550"/>
            </a:xfrm>
            <a:prstGeom prst="rect">
              <a:avLst/>
            </a:prstGeom>
            <a:noFill/>
            <a:ln w="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~100 ns</a:t>
              </a:r>
            </a:p>
          </p:txBody>
        </p:sp>
        <p:sp>
          <p:nvSpPr>
            <p:cNvPr id="52253" name="Text Box 26"/>
            <p:cNvSpPr txBox="1">
              <a:spLocks noChangeArrowheads="1"/>
            </p:cNvSpPr>
            <p:nvPr/>
          </p:nvSpPr>
          <p:spPr bwMode="auto">
            <a:xfrm>
              <a:off x="5319153" y="3704945"/>
              <a:ext cx="1114425" cy="336550"/>
            </a:xfrm>
            <a:prstGeom prst="rect">
              <a:avLst/>
            </a:prstGeom>
            <a:noFill/>
            <a:ln w="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~1.6 </a:t>
              </a:r>
              <a:r>
                <a:rPr lang="en-US" sz="1600">
                  <a:latin typeface="Symbol" pitchFamily="18" charset="2"/>
                </a:rPr>
                <a:t>m</a:t>
              </a:r>
              <a:r>
                <a:rPr lang="en-US" sz="1600"/>
                <a:t>s</a:t>
              </a:r>
            </a:p>
          </p:txBody>
        </p:sp>
      </p:grp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2, 2012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  <p:bldP spid="12" grpId="0" animBg="1"/>
      <p:bldP spid="12" grpId="1" animBg="1"/>
      <p:bldP spid="12" grpId="2" animBg="1"/>
      <p:bldP spid="12" grpId="3" animBg="1"/>
      <p:bldP spid="14" grpId="0" animBg="1"/>
      <p:bldP spid="14" grpId="1" animBg="1"/>
      <p:bldP spid="14" grpId="2" animBg="1"/>
      <p:bldP spid="14" grpId="3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3" grpId="2" animBg="1"/>
      <p:bldP spid="24" grpId="0" animBg="1"/>
      <p:bldP spid="24" grpId="1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</a:t>
            </a:r>
            <a:r>
              <a:rPr lang="en-US" dirty="0" smtClean="0"/>
              <a:t>Assumptions of Task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We can’t save significant money without eliminating something major from the proposed configuration</a:t>
            </a:r>
          </a:p>
          <a:p>
            <a:pPr lvl="1"/>
            <a:r>
              <a:rPr lang="en-US" sz="2400" dirty="0" smtClean="0"/>
              <a:t>Focus on eliminating Accumulator</a:t>
            </a:r>
          </a:p>
          <a:p>
            <a:pPr lvl="2"/>
            <a:r>
              <a:rPr lang="en-US" sz="2400" dirty="0" smtClean="0"/>
              <a:t>Saves a lot of $$ directly</a:t>
            </a:r>
          </a:p>
          <a:p>
            <a:pPr lvl="2"/>
            <a:r>
              <a:rPr lang="en-US" sz="2400" dirty="0" smtClean="0"/>
              <a:t>Frees up magnets and power supplies to use elsewhere</a:t>
            </a:r>
          </a:p>
          <a:p>
            <a:pPr lvl="1"/>
            <a:r>
              <a:rPr lang="en-US" sz="2400" dirty="0" smtClean="0"/>
              <a:t>Consider whether there’s a way to possibly extract directly from the Recycler</a:t>
            </a:r>
          </a:p>
          <a:p>
            <a:pPr lvl="2"/>
            <a:r>
              <a:rPr lang="en-US" sz="2400" dirty="0" smtClean="0"/>
              <a:t>Knee-jerk reaction is </a:t>
            </a:r>
            <a:r>
              <a:rPr lang="en-US" sz="2400" dirty="0" smtClean="0"/>
              <a:t>no, but</a:t>
            </a:r>
            <a:endParaRPr lang="en-US" sz="2400" dirty="0" smtClean="0"/>
          </a:p>
          <a:p>
            <a:pPr lvl="2"/>
            <a:r>
              <a:rPr lang="en-US" sz="2400" dirty="0" smtClean="0"/>
              <a:t>There are (too </a:t>
            </a:r>
            <a:r>
              <a:rPr lang="en-US" sz="2400" dirty="0" smtClean="0"/>
              <a:t>many?) </a:t>
            </a:r>
            <a:r>
              <a:rPr lang="en-US" sz="2400" dirty="0" smtClean="0"/>
              <a:t>smart people around here.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2,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AEM Presentation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Running Alternate Proposals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“Pass-through”</a:t>
            </a:r>
          </a:p>
          <a:p>
            <a:pPr lvl="1"/>
            <a:r>
              <a:rPr lang="en-US" dirty="0" smtClean="0"/>
              <a:t>A single batch is passed through the Recycler straight to the Debuncher, where it is </a:t>
            </a:r>
            <a:r>
              <a:rPr lang="en-US" dirty="0" smtClean="0"/>
              <a:t>bunched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smtClean="0"/>
              <a:t>g-2”</a:t>
            </a:r>
          </a:p>
          <a:p>
            <a:pPr lvl="1"/>
            <a:r>
              <a:rPr lang="en-US" dirty="0" smtClean="0"/>
              <a:t>A Booster batch is sent to the Recycler, </a:t>
            </a:r>
            <a:r>
              <a:rPr lang="en-US" dirty="0" smtClean="0"/>
              <a:t>where</a:t>
            </a:r>
          </a:p>
          <a:p>
            <a:pPr lvl="2"/>
            <a:r>
              <a:rPr lang="en-US" dirty="0" smtClean="0"/>
              <a:t>It’s</a:t>
            </a:r>
            <a:r>
              <a:rPr lang="en-US" dirty="0" smtClean="0"/>
              <a:t> </a:t>
            </a:r>
            <a:r>
              <a:rPr lang="en-US" dirty="0" smtClean="0"/>
              <a:t>divided into 4 2.5 MHz bunches, </a:t>
            </a:r>
            <a:r>
              <a:rPr lang="en-US" dirty="0" smtClean="0"/>
              <a:t>just like g-2</a:t>
            </a:r>
          </a:p>
          <a:p>
            <a:pPr lvl="2"/>
            <a:r>
              <a:rPr lang="en-US" dirty="0" smtClean="0"/>
              <a:t>These </a:t>
            </a:r>
            <a:r>
              <a:rPr lang="en-US" dirty="0" smtClean="0"/>
              <a:t>are individually extracted to the </a:t>
            </a:r>
            <a:r>
              <a:rPr lang="en-US" dirty="0" smtClean="0"/>
              <a:t>Debuncher</a:t>
            </a:r>
          </a:p>
          <a:p>
            <a:r>
              <a:rPr lang="en-US" dirty="0" smtClean="0"/>
              <a:t>In both cases, beam is slow-extracted from the Debuncher, as before.</a:t>
            </a:r>
          </a:p>
          <a:p>
            <a:r>
              <a:rPr lang="en-US" dirty="0" smtClean="0"/>
              <a:t>In both cases, one and two batch variations appear feasible</a:t>
            </a:r>
          </a:p>
          <a:p>
            <a:pPr lvl="1"/>
            <a:r>
              <a:rPr lang="en-US" dirty="0" smtClean="0"/>
              <a:t>1/6 and 1/3 of nominal average flux, respectively.</a:t>
            </a:r>
          </a:p>
          <a:p>
            <a:r>
              <a:rPr lang="en-US" dirty="0" smtClean="0"/>
              <a:t>Note, the ratio of Debuncher bunch sizes is</a:t>
            </a:r>
          </a:p>
          <a:p>
            <a:pPr lvl="2">
              <a:buNone/>
            </a:pPr>
            <a:r>
              <a:rPr lang="en-US" dirty="0" smtClean="0"/>
              <a:t>(original):(pass-through)</a:t>
            </a:r>
            <a:r>
              <a:rPr lang="en-US" dirty="0" smtClean="0">
                <a:sym typeface="Wingdings" pitchFamily="2" charset="2"/>
              </a:rPr>
              <a:t>:(g-2) = 3:4:1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2,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AEM Presentation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lide2.PNG"/>
          <p:cNvPicPr>
            <a:picLocks noChangeAspect="1"/>
          </p:cNvPicPr>
          <p:nvPr/>
        </p:nvPicPr>
        <p:blipFill>
          <a:blip r:embed="rId2" cstate="print"/>
          <a:srcRect l="4161" t="2216" r="11662" b="4439"/>
          <a:stretch>
            <a:fillRect/>
          </a:stretch>
        </p:blipFill>
        <p:spPr>
          <a:xfrm>
            <a:off x="761999" y="3352800"/>
            <a:ext cx="3749221" cy="3118164"/>
          </a:xfrm>
          <a:prstGeom prst="rect">
            <a:avLst/>
          </a:prstGeom>
        </p:spPr>
      </p:pic>
      <p:pic>
        <p:nvPicPr>
          <p:cNvPr id="23" name="Picture 22" descr="Slide1.PNG"/>
          <p:cNvPicPr>
            <a:picLocks noChangeAspect="1"/>
          </p:cNvPicPr>
          <p:nvPr/>
        </p:nvPicPr>
        <p:blipFill>
          <a:blip r:embed="rId3" cstate="print"/>
          <a:srcRect l="4161" t="3328" r="9995" b="4439"/>
          <a:stretch>
            <a:fillRect/>
          </a:stretch>
        </p:blipFill>
        <p:spPr>
          <a:xfrm>
            <a:off x="685800" y="90996"/>
            <a:ext cx="3810000" cy="3070194"/>
          </a:xfrm>
          <a:prstGeom prst="rect">
            <a:avLst/>
          </a:prstGeom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0"/>
            <a:ext cx="3894674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2,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AEM Presentation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2057400"/>
            <a:ext cx="1219200" cy="513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3600" y="2209800"/>
            <a:ext cx="225188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53000" y="3352800"/>
            <a:ext cx="3762518" cy="3136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65077" y="5638800"/>
            <a:ext cx="216452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242982" y="1752600"/>
            <a:ext cx="914400" cy="396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162800" y="5181600"/>
            <a:ext cx="971550" cy="362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381000" y="0"/>
            <a:ext cx="4343400" cy="3276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24400" y="0"/>
            <a:ext cx="4343400" cy="3276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724400" y="3276600"/>
            <a:ext cx="4343400" cy="3276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81000" y="3276600"/>
            <a:ext cx="4343400" cy="3276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24000" y="5105400"/>
            <a:ext cx="24574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Pass-through schemes</a:t>
            </a:r>
          </a:p>
          <a:p>
            <a:pPr lvl="1"/>
            <a:r>
              <a:rPr lang="en-US" sz="1600" dirty="0" smtClean="0"/>
              <a:t>Pros: </a:t>
            </a:r>
          </a:p>
          <a:p>
            <a:pPr lvl="2"/>
            <a:r>
              <a:rPr lang="en-US" sz="1600" dirty="0" smtClean="0"/>
              <a:t>extremely simple in the Recycler (can be done with pulsed magnet instead of kicker).</a:t>
            </a:r>
          </a:p>
          <a:p>
            <a:pPr lvl="2"/>
            <a:r>
              <a:rPr lang="en-US" sz="1600" dirty="0" smtClean="0"/>
              <a:t>Very </a:t>
            </a:r>
            <a:r>
              <a:rPr lang="en-US" sz="1600" dirty="0" smtClean="0"/>
              <a:t>low </a:t>
            </a:r>
            <a:r>
              <a:rPr lang="en-US" sz="1600" dirty="0" smtClean="0"/>
              <a:t>duty factor</a:t>
            </a:r>
          </a:p>
          <a:p>
            <a:pPr lvl="2"/>
            <a:r>
              <a:rPr lang="en-US" sz="1600" dirty="0" smtClean="0"/>
              <a:t>Can use an existing injection kicker for Debuncher (one batch scheme only)</a:t>
            </a:r>
          </a:p>
          <a:p>
            <a:pPr lvl="1"/>
            <a:r>
              <a:rPr lang="en-US" sz="1600" dirty="0" smtClean="0"/>
              <a:t>Cons</a:t>
            </a:r>
          </a:p>
          <a:p>
            <a:pPr lvl="2"/>
            <a:r>
              <a:rPr lang="en-US" sz="1600" dirty="0" smtClean="0"/>
              <a:t>RF manipulations complicated in Debuncher</a:t>
            </a:r>
          </a:p>
          <a:p>
            <a:pPr lvl="2"/>
            <a:r>
              <a:rPr lang="en-US" sz="1600" dirty="0" smtClean="0"/>
              <a:t>Requires 8 separate harmonics</a:t>
            </a:r>
          </a:p>
          <a:p>
            <a:pPr lvl="2"/>
            <a:r>
              <a:rPr lang="en-US" sz="1600" dirty="0" smtClean="0"/>
              <a:t>Leads to out of time satellite bunches</a:t>
            </a:r>
          </a:p>
          <a:p>
            <a:pPr lvl="2"/>
            <a:r>
              <a:rPr lang="en-US" sz="1600" dirty="0" smtClean="0"/>
              <a:t>Give up synergy with g-2</a:t>
            </a:r>
          </a:p>
          <a:p>
            <a:r>
              <a:rPr lang="en-US" sz="1800" dirty="0" smtClean="0"/>
              <a:t>g-2 schemes</a:t>
            </a:r>
          </a:p>
          <a:p>
            <a:pPr lvl="1"/>
            <a:r>
              <a:rPr lang="en-US" sz="1600" dirty="0" smtClean="0"/>
              <a:t>Pros:</a:t>
            </a:r>
          </a:p>
          <a:p>
            <a:pPr lvl="2"/>
            <a:r>
              <a:rPr lang="en-US" sz="1600" dirty="0" smtClean="0"/>
              <a:t>Synergy with g-2 (declare Recycler work an AIP?)</a:t>
            </a:r>
          </a:p>
          <a:p>
            <a:pPr lvl="2"/>
            <a:r>
              <a:rPr lang="en-US" sz="1600" dirty="0" smtClean="0"/>
              <a:t>Extremely simple RF in Debuncher</a:t>
            </a:r>
          </a:p>
          <a:p>
            <a:pPr lvl="2"/>
            <a:r>
              <a:rPr lang="en-US" sz="1600" dirty="0" smtClean="0"/>
              <a:t>Needs extraction kicker in Recycler, but not super kicker ($5M-&gt;$1M)</a:t>
            </a:r>
          </a:p>
          <a:p>
            <a:pPr lvl="1"/>
            <a:r>
              <a:rPr lang="en-US" sz="1600" dirty="0" smtClean="0"/>
              <a:t>Cons:</a:t>
            </a:r>
          </a:p>
          <a:p>
            <a:pPr lvl="2"/>
            <a:r>
              <a:rPr lang="en-US" sz="1600" dirty="0" smtClean="0"/>
              <a:t>Not sure about momentum aperture of line from Recycler to Debuncher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2,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Prebys, AEM Presentation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4038600"/>
            <a:ext cx="79248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67400" y="365760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Conclusion: this wins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quantum_universe_RMS_20080415</Template>
  <TotalTime>5291</TotalTime>
  <Words>1384</Words>
  <Application>Microsoft Office PowerPoint</Application>
  <PresentationFormat>On-screen Show (4:3)</PresentationFormat>
  <Paragraphs>197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Opulent</vt:lpstr>
      <vt:lpstr>Revised Beam Delivery Plan for the Mu2e Experiment*</vt:lpstr>
      <vt:lpstr>Motivation</vt:lpstr>
      <vt:lpstr>Background and Mandate</vt:lpstr>
      <vt:lpstr>Review: Original Baseline Scheme</vt:lpstr>
      <vt:lpstr>Mu2e: Resonant Extraction</vt:lpstr>
      <vt:lpstr>Working Assumptions of Task Force</vt:lpstr>
      <vt:lpstr>Front Running Alternate Proposals</vt:lpstr>
      <vt:lpstr>Slide 8</vt:lpstr>
      <vt:lpstr>Pros and cons </vt:lpstr>
      <vt:lpstr>Mu2e and g-2 Common Ground:  Bunch Formation in the Recycler</vt:lpstr>
      <vt:lpstr>Technical Risk</vt:lpstr>
      <vt:lpstr>Recycler Only?</vt:lpstr>
      <vt:lpstr>Options for slow extracting from the Recycler</vt:lpstr>
      <vt:lpstr>Rates and Bunch Sizes</vt:lpstr>
      <vt:lpstr>Managing expectations: Recycler-only</vt:lpstr>
      <vt:lpstr>(Outdated) Direct Cost Comparison*</vt:lpstr>
      <vt:lpstr>Recommendations and Summary</vt:lpstr>
    </vt:vector>
  </TitlesOfParts>
  <Company>Fermilab Beams Division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Antiproton Stacking and Cooling</dc:title>
  <dc:creator>localadmin</dc:creator>
  <cp:lastModifiedBy>Eric Prebys</cp:lastModifiedBy>
  <cp:revision>118</cp:revision>
  <dcterms:created xsi:type="dcterms:W3CDTF">2003-06-24T14:15:57Z</dcterms:created>
  <dcterms:modified xsi:type="dcterms:W3CDTF">2012-04-02T18:58:26Z</dcterms:modified>
</cp:coreProperties>
</file>