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5" r:id="rId3"/>
    <p:sldId id="273" r:id="rId4"/>
    <p:sldId id="257" r:id="rId5"/>
    <p:sldId id="267" r:id="rId6"/>
    <p:sldId id="287" r:id="rId7"/>
    <p:sldId id="302" r:id="rId8"/>
    <p:sldId id="303" r:id="rId9"/>
    <p:sldId id="288" r:id="rId10"/>
    <p:sldId id="289" r:id="rId11"/>
    <p:sldId id="271" r:id="rId12"/>
    <p:sldId id="282" r:id="rId13"/>
    <p:sldId id="290" r:id="rId14"/>
    <p:sldId id="292" r:id="rId15"/>
    <p:sldId id="293" r:id="rId16"/>
    <p:sldId id="294" r:id="rId17"/>
    <p:sldId id="295" r:id="rId18"/>
    <p:sldId id="297" r:id="rId19"/>
    <p:sldId id="296" r:id="rId20"/>
    <p:sldId id="298" r:id="rId21"/>
    <p:sldId id="299" r:id="rId22"/>
    <p:sldId id="300" r:id="rId23"/>
    <p:sldId id="270" r:id="rId24"/>
    <p:sldId id="283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4848"/>
    <a:srgbClr val="6606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5BDB-61F4-F842-836E-371160E0A9B1}" type="datetimeFigureOut">
              <a:rPr lang="en-US" smtClean="0"/>
              <a:pPr/>
              <a:t>4/28/2011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EC6B-11D2-AE47-A895-534493F13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E651-C5BB-E543-8294-7D944FCBCB81}" type="datetimeFigureOut">
              <a:rPr lang="en-US" smtClean="0"/>
              <a:pPr/>
              <a:t>4/28/2011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254F-9F57-114D-86BE-FFC886BA47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00200" y="1219200"/>
            <a:ext cx="6172200" cy="1588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44650" y="1270000"/>
            <a:ext cx="6086475" cy="1588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78643" y="250744"/>
            <a:ext cx="1219200" cy="700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4"/>
          <a:srcRect r="69780"/>
          <a:stretch>
            <a:fillRect/>
          </a:stretch>
        </p:blipFill>
        <p:spPr bwMode="auto">
          <a:xfrm>
            <a:off x="392072" y="250744"/>
            <a:ext cx="815554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prebys\My%20Documents\My%20Dropbox\Public\Mu2e%20Review\LeakyNoAp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prebys\My%20Documents\My%20Dropbox\Public\Mu2e%20Review\leakyAp.wm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WBS 2.08 Extinction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Design Review of Mu2e</a:t>
            </a:r>
          </a:p>
          <a:p>
            <a:r>
              <a:rPr lang="en-US" dirty="0" smtClean="0"/>
              <a:t>5/3/11</a:t>
            </a:r>
          </a:p>
          <a:p>
            <a:endParaRPr lang="en-US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endParaRPr lang="en-US" dirty="0" smtClean="0"/>
          </a:p>
          <a:p>
            <a:r>
              <a:rPr lang="en-US" dirty="0" smtClean="0"/>
              <a:t>L3 Manager for Extinction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Extinction Analysis*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5" descr="collimator_fig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831" y="1417638"/>
            <a:ext cx="5411787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03188" y="6072187"/>
            <a:ext cx="3554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*al la FNAL-BEAM-DOC-2925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8113" y="1762124"/>
            <a:ext cx="2368550" cy="4619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At collimator:</a:t>
            </a:r>
          </a:p>
        </p:txBody>
      </p:sp>
      <p:pic>
        <p:nvPicPr>
          <p:cNvPr id="11" name="Picture 5" descr="phase_space_fig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38" y="3602037"/>
            <a:ext cx="3938587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391150" y="4375150"/>
          <a:ext cx="2752725" cy="1428750"/>
        </p:xfrm>
        <a:graphic>
          <a:graphicData uri="http://schemas.openxmlformats.org/presentationml/2006/ole">
            <p:oleObj spid="_x0000_s26626" name="Equation" r:id="rId5" imgW="939600" imgH="482400" progId="Equation.3">
              <p:embed/>
            </p:oleObj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46063" y="3827462"/>
            <a:ext cx="2368550" cy="4619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At kicker: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1338" y="3925887"/>
            <a:ext cx="28463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Angle to extinguish beam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8487" y="4552950"/>
            <a:ext cx="531813" cy="5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46063" y="2224087"/>
            <a:ext cx="31257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/>
              <a:t>Beam fully extinguished when deflection equals </a:t>
            </a:r>
            <a:r>
              <a:rPr lang="en-US" i="1" dirty="0"/>
              <a:t>twice</a:t>
            </a:r>
            <a:r>
              <a:rPr lang="en-US" dirty="0"/>
              <a:t> full admittance (</a:t>
            </a:r>
            <a:r>
              <a:rPr lang="en-US" i="1" dirty="0"/>
              <a:t>A</a:t>
            </a:r>
            <a:r>
              <a:rPr lang="en-US" dirty="0"/>
              <a:t>) amplitude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Optimization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1558635" y="1810557"/>
          <a:ext cx="2394239" cy="892956"/>
        </p:xfrm>
        <a:graphic>
          <a:graphicData uri="http://schemas.openxmlformats.org/presentationml/2006/ole">
            <p:oleObj spid="_x0000_s7174" name="Equation" r:id="rId3" imgW="1307880" imgH="482400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1558636" y="3434588"/>
          <a:ext cx="4994563" cy="1169161"/>
        </p:xfrm>
        <a:graphic>
          <a:graphicData uri="http://schemas.openxmlformats.org/presentationml/2006/ole">
            <p:oleObj spid="_x0000_s7175" name="Equation" r:id="rId4" imgW="2082600" imgH="482400" progId="Equation.3">
              <p:embed/>
            </p:oleObj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2738434" y="3005138"/>
          <a:ext cx="909638" cy="457200"/>
        </p:xfrm>
        <a:graphic>
          <a:graphicData uri="http://schemas.openxmlformats.org/presentationml/2006/ole">
            <p:oleObj spid="_x0000_s7176" name="Equation" r:id="rId5" imgW="482400" imgH="241200" progId="Equation.3">
              <p:embed/>
            </p:oleObj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3505199" y="4548188"/>
          <a:ext cx="909637" cy="528637"/>
        </p:xfrm>
        <a:graphic>
          <a:graphicData uri="http://schemas.openxmlformats.org/presentationml/2006/ole">
            <p:oleObj spid="_x0000_s7177" name="Equation" r:id="rId6" imgW="419040" imgH="241200" progId="Equation.3">
              <p:embed/>
            </p:oleObj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4773612" y="4603749"/>
          <a:ext cx="819150" cy="400050"/>
        </p:xfrm>
        <a:graphic>
          <a:graphicData uri="http://schemas.openxmlformats.org/presentationml/2006/ole">
            <p:oleObj spid="_x0000_s7178" name="Equation" r:id="rId7" imgW="393480" imgH="19044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4644" y="1350182"/>
            <a:ext cx="41290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Bend strength to extinguish:</a:t>
            </a: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01442" y="1417638"/>
            <a:ext cx="2703513" cy="1962959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3648074" y="3293921"/>
            <a:ext cx="266700" cy="22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409282" y="4192587"/>
            <a:ext cx="325437" cy="23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4964111" y="4254499"/>
            <a:ext cx="290513" cy="147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4644" y="2774157"/>
            <a:ext cx="39227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Stored Energy: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17625" y="5156021"/>
            <a:ext cx="589135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Large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4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, long weak magnets</a:t>
            </a:r>
          </a:p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Assume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4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=250m, L=6m</a:t>
            </a:r>
          </a:p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Factor of 4 better than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4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=50m, L=2m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2762" y="3520671"/>
            <a:ext cx="960437" cy="10830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Deflection Dipole</a:t>
            </a:r>
          </a:p>
          <a:p>
            <a:pPr lvl="1"/>
            <a:r>
              <a:rPr lang="en-US" dirty="0" smtClean="0"/>
              <a:t>Single frequency dipole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Nominal system in Mu2e proposal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Slewing through transmission window resulted in unacceptable transmission efficiency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Would likely require compensating dipole, which would severely impact beam line design</a:t>
            </a:r>
          </a:p>
          <a:p>
            <a:pPr lvl="1"/>
            <a:r>
              <a:rPr lang="en-US" dirty="0" smtClean="0"/>
              <a:t>Broad band kicker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Beyond current state of the art</a:t>
            </a:r>
          </a:p>
          <a:p>
            <a:pPr lvl="1"/>
            <a:r>
              <a:rPr lang="en-US" dirty="0" smtClean="0"/>
              <a:t>“MECO” system – three harmonic components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Lower frequency than current high frequency dipole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Additional magnet and power supply required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Inferior transmission performance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Analysis*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9825" y="1400175"/>
            <a:ext cx="4278312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33" y="1355725"/>
            <a:ext cx="42656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827088" y="1431925"/>
            <a:ext cx="471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551488" y="1355725"/>
            <a:ext cx="481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225" y="5957888"/>
            <a:ext cx="30384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*Mu2e-DOC-552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Transmission Results</a:t>
            </a:r>
            <a:endParaRPr lang="en-US" dirty="0"/>
          </a:p>
        </p:txBody>
      </p:sp>
      <p:sp>
        <p:nvSpPr>
          <p:cNvPr id="12291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10/29/2010</a:t>
            </a:r>
            <a:endParaRPr lang="en-US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E. Prebys – Mu2e Collaboration Meeting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6187AE-B891-4F33-8EE5-F248496666DA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/>
          <a:srcRect l="1790" t="552" r="31592" b="1733"/>
          <a:stretch>
            <a:fillRect/>
          </a:stretch>
        </p:blipFill>
        <p:spPr bwMode="auto">
          <a:xfrm>
            <a:off x="2433639" y="1417638"/>
            <a:ext cx="4824586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30526" y="4478721"/>
            <a:ext cx="2853778" cy="358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0526" y="5397883"/>
            <a:ext cx="2931712" cy="358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Line Magnet Choice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2594661"/>
            <a:ext cx="7408862" cy="2863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304925"/>
            <a:ext cx="8251825" cy="555307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Magnet specification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Assume equal length per harmonic (6m total)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Gap in non-bend plane 1.2 cm (waist for 50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Arial"/>
              </a:rPr>
              <a:t>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-mm-mr admittance)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Electrical parameters assume ideal magnets 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Arial"/>
              </a:rPr>
              <a:t>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Arial"/>
              </a:rPr>
              <a:t>m</a:t>
            </a:r>
            <a:r>
              <a:rPr kumimoji="0" lang="en-US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sz="1600" dirty="0" smtClean="0">
              <a:latin typeface="Arial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Power =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)x(2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Arial"/>
              </a:rPr>
              <a:t>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/Q)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Pursuing Mod. Sine A as most promising, although modifying for realistic beam distribution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563" y="3579812"/>
            <a:ext cx="7408862" cy="411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of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4393" y="1290981"/>
            <a:ext cx="8251825" cy="118481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more accurate model of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Debuncher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produced wider distributions than were originally planned for, and the dipole parameters were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subequenty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reoptimized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27" y="2127817"/>
            <a:ext cx="4617203" cy="422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77862" y="2581275"/>
            <a:ext cx="230647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Solution: must go to a wider transmission window (lower harmonics)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Can also increase amplitude of high frequency component to increase efficiency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Base 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543502" y="1329462"/>
            <a:ext cx="8251825" cy="10904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120 G peak @ 300 kHz</a:t>
            </a:r>
          </a:p>
          <a:p>
            <a:pPr marL="228600" indent="-228600">
              <a:spcBef>
                <a:spcPct val="20000"/>
              </a:spcBef>
              <a:buFont typeface="Wingdings" charset="2"/>
              <a:buChar char="§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 G peak @ 3.8 MHz</a:t>
            </a:r>
          </a:p>
          <a:p>
            <a:pPr marL="228600" indent="-228600">
              <a:spcBef>
                <a:spcPct val="20000"/>
              </a:spcBef>
              <a:buFont typeface="Wingdings" charset="2"/>
              <a:buChar char="§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Transmission efficiency: 99.5% for modeled bunch distribution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302" t="1380" r="32775" b="1967"/>
          <a:stretch>
            <a:fillRect/>
          </a:stretch>
        </p:blipFill>
        <p:spPr bwMode="auto">
          <a:xfrm>
            <a:off x="543502" y="2419909"/>
            <a:ext cx="3644734" cy="388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3698" y="2419909"/>
            <a:ext cx="4321629" cy="395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Ferrite Measurement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0032" y="141763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Current, A-turns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Gauss (start)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</a:t>
                      </a:r>
                      <a:r>
                        <a:rPr lang="en-US" baseline="0" dirty="0" smtClean="0"/>
                        <a:t> Gauss (end)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</a:t>
                      </a:r>
                      <a:r>
                        <a:rPr lang="en-US" sz="1600" baseline="0" dirty="0" smtClean="0"/>
                        <a:t> Temperature</a:t>
                      </a:r>
                      <a:r>
                        <a:rPr lang="en-US" baseline="0" dirty="0" smtClean="0"/>
                        <a:t>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9560" y="1994218"/>
          <a:ext cx="8250072" cy="20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18"/>
                <a:gridCol w="2062518"/>
                <a:gridCol w="2062518"/>
                <a:gridCol w="2062518"/>
              </a:tblGrid>
              <a:tr h="3810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MnZn</a:t>
                      </a:r>
                      <a:r>
                        <a:rPr lang="en-US" sz="2000" dirty="0" smtClean="0"/>
                        <a:t>, 300kHz,</a:t>
                      </a:r>
                      <a:r>
                        <a:rPr lang="en-US" sz="2000" baseline="0" dirty="0" smtClean="0"/>
                        <a:t> 2 plates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60.81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54.76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22.34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164.54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154.65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31.23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256.71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202.13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36.54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296.17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231.10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40.87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Group 48"/>
          <p:cNvGraphicFramePr>
            <a:graphicFrameLocks noGrp="1"/>
          </p:cNvGraphicFramePr>
          <p:nvPr/>
        </p:nvGraphicFramePr>
        <p:xfrm>
          <a:off x="586855" y="4326847"/>
          <a:ext cx="8229600" cy="187642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NiZn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, 5.1 MHz, 2 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23.38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29.32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44.81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27.39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76.21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5266" y="1974264"/>
            <a:ext cx="2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(Need 160 G)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950" y="4310306"/>
            <a:ext cx="2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(Need 10 G)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Prototype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098" y="1359635"/>
            <a:ext cx="2584113" cy="23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098" y="3732885"/>
            <a:ext cx="2584113" cy="26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235" y="2209698"/>
            <a:ext cx="30861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77743" y="5324373"/>
            <a:ext cx="8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6247771" y="4594401"/>
            <a:ext cx="861230" cy="598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6830786" y="1992034"/>
            <a:ext cx="598714" cy="435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484386" y="3570057"/>
            <a:ext cx="3256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3076" y="2241319"/>
            <a:ext cx="661957" cy="598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2291443" y="4463142"/>
            <a:ext cx="783254" cy="430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9500" y="2761692"/>
            <a:ext cx="114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Cooling channel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29499" y="180736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5933" y="1807368"/>
            <a:ext cx="134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03915" y="4093810"/>
            <a:ext cx="8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Ferrite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The most important</a:t>
            </a:r>
            <a:br>
              <a:rPr lang="en-US" dirty="0" smtClean="0"/>
            </a:br>
            <a:r>
              <a:rPr lang="en-US" dirty="0" smtClean="0"/>
              <a:t>backgrounds to the Mu2e</a:t>
            </a:r>
            <a:br>
              <a:rPr lang="en-US" dirty="0" smtClean="0"/>
            </a:br>
            <a:r>
              <a:rPr lang="en-US" dirty="0" smtClean="0"/>
              <a:t>experiment are prompt</a:t>
            </a:r>
            <a:br>
              <a:rPr lang="en-US" dirty="0" smtClean="0"/>
            </a:br>
            <a:r>
              <a:rPr lang="en-US" dirty="0" smtClean="0"/>
              <a:t>with respect to the </a:t>
            </a:r>
            <a:br>
              <a:rPr lang="en-US" dirty="0" smtClean="0"/>
            </a:br>
            <a:r>
              <a:rPr lang="en-US" dirty="0" smtClean="0"/>
              <a:t>incident proton</a:t>
            </a:r>
          </a:p>
          <a:p>
            <a:r>
              <a:rPr lang="en-US" dirty="0" smtClean="0"/>
              <a:t>For this reason, out of time protons must be suppressed at a level of 10</a:t>
            </a:r>
            <a:r>
              <a:rPr lang="en-US" baseline="30000" dirty="0" smtClean="0"/>
              <a:t>-10</a:t>
            </a:r>
            <a:r>
              <a:rPr lang="en-US" dirty="0" smtClean="0"/>
              <a:t> relative to in time protons.</a:t>
            </a:r>
          </a:p>
          <a:p>
            <a:r>
              <a:rPr lang="en-US" dirty="0" smtClean="0"/>
              <a:t>This high level of extinction is achieved in two stages</a:t>
            </a:r>
          </a:p>
          <a:p>
            <a:pPr lvl="1"/>
            <a:r>
              <a:rPr lang="en-US" dirty="0" smtClean="0"/>
              <a:t>In the Debuncher ring, prior to extraction</a:t>
            </a:r>
          </a:p>
          <a:p>
            <a:pPr lvl="1"/>
            <a:r>
              <a:rPr lang="en-US" dirty="0" smtClean="0"/>
              <a:t>In the proton transport beam line</a:t>
            </a:r>
          </a:p>
          <a:p>
            <a:r>
              <a:rPr lang="en-US" dirty="0" smtClean="0"/>
              <a:t>Monitoring extinction at this level will also be very challenging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rcRect l="2083" t="9295" b="6090"/>
          <a:stretch>
            <a:fillRect/>
          </a:stretch>
        </p:blipFill>
        <p:spPr bwMode="auto">
          <a:xfrm>
            <a:off x="4172186" y="1417638"/>
            <a:ext cx="4762027" cy="2229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Extinction Beam Line Optics*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109" y="6109855"/>
            <a:ext cx="37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*Details in talk by Carol </a:t>
            </a:r>
            <a:r>
              <a:rPr lang="en-US" dirty="0" err="1" smtClean="0"/>
              <a:t>Johnstone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9475" t="3223" r="4419" b="23800"/>
          <a:stretch>
            <a:fillRect/>
          </a:stretch>
        </p:blipFill>
        <p:spPr bwMode="auto">
          <a:xfrm>
            <a:off x="180109" y="1814947"/>
            <a:ext cx="6954982" cy="405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45382" y="1417638"/>
            <a:ext cx="261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Optics dominated by need to accommodate AC Dipole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255818" y="2064327"/>
            <a:ext cx="3089564" cy="955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Extinction Channel Modeling*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82" y="5987018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*A. </a:t>
            </a:r>
            <a:r>
              <a:rPr lang="en-US" dirty="0" err="1" smtClean="0"/>
              <a:t>Drozhdin</a:t>
            </a:r>
            <a:r>
              <a:rPr lang="en-US" dirty="0" smtClean="0"/>
              <a:t> and I. </a:t>
            </a:r>
            <a:r>
              <a:rPr lang="en-US" dirty="0" err="1" smtClean="0"/>
              <a:t>Rakhno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256" y="1417638"/>
            <a:ext cx="5334261" cy="37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95313" y="5141093"/>
            <a:ext cx="8091487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Beta functions and dispersion (top), and 3</a:t>
            </a:r>
            <a:r>
              <a:rPr kumimoji="0" lang="el-G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σ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ε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95%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=20</a:t>
            </a:r>
            <a:r>
              <a:rPr kumimoji="0" lang="el-G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π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mm-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mrad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beam size (bottom) in the Mu2e extinction section. </a:t>
            </a:r>
          </a:p>
          <a:p>
            <a:pPr marL="228600" marR="0" lvl="0" indent="-2286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Dispersion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(max)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=+/-0.62m,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(max)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=-0.83m.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046" y="2231289"/>
            <a:ext cx="5813845" cy="41250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0610" y="1584958"/>
            <a:ext cx="762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Summary: out of 210M which hit the primary collimator, 27 (</a:t>
            </a:r>
            <a:r>
              <a:rPr lang="en-US" dirty="0" smtClean="0">
                <a:solidFill>
                  <a:srgbClr val="FF0000"/>
                </a:solidFill>
              </a:rPr>
              <a:t>6.4x10</a:t>
            </a:r>
            <a:r>
              <a:rPr lang="en-US" baseline="30000" dirty="0" smtClean="0">
                <a:solidFill>
                  <a:srgbClr val="FF0000"/>
                </a:solidFill>
              </a:rPr>
              <a:t>-8</a:t>
            </a:r>
            <a:r>
              <a:rPr lang="en-US" dirty="0" smtClean="0"/>
              <a:t>), hit the target, but most are within 50 ns of the nominal time window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Risks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373" y="1596055"/>
            <a:ext cx="7130142" cy="479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ES&amp;H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The extinction system has standard issues that are common at Fermilab</a:t>
            </a:r>
          </a:p>
          <a:p>
            <a:pPr lvl="1"/>
            <a:r>
              <a:rPr lang="en-US" dirty="0" smtClean="0"/>
              <a:t>Electrical hazards from both High and Low voltage.</a:t>
            </a:r>
          </a:p>
          <a:p>
            <a:pPr lvl="1"/>
            <a:r>
              <a:rPr lang="en-US" dirty="0" smtClean="0"/>
              <a:t>Mechanical hazards from calorimeter motion systems.</a:t>
            </a:r>
          </a:p>
          <a:p>
            <a:r>
              <a:rPr lang="en-US" dirty="0" smtClean="0"/>
              <a:t>These hazards are all discussed in the Mu2e Preliminary Hazard Analysis document (Mu2e-doc-675) and their mitigation involves standard techniques that do not adversely affect the design in any way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J. Miller, “Experimental Technique”</a:t>
            </a:r>
          </a:p>
          <a:p>
            <a:pPr lvl="1"/>
            <a:r>
              <a:rPr lang="en-US" dirty="0" smtClean="0"/>
              <a:t>Plenary overview which motives the extinction requirement</a:t>
            </a:r>
          </a:p>
          <a:p>
            <a:r>
              <a:rPr lang="en-US" dirty="0" smtClean="0"/>
              <a:t>P. Kasper, “Extinction Monitoring” </a:t>
            </a:r>
          </a:p>
          <a:p>
            <a:pPr lvl="1"/>
            <a:r>
              <a:rPr lang="en-US" dirty="0" smtClean="0"/>
              <a:t>Talk focusing specifically on extinction sub-task 1.2.08.04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Johnstone</a:t>
            </a:r>
            <a:r>
              <a:rPr lang="en-US" dirty="0" smtClean="0"/>
              <a:t>, “External </a:t>
            </a:r>
            <a:r>
              <a:rPr lang="en-US" dirty="0" err="1" smtClean="0"/>
              <a:t>Beamline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Talk in </a:t>
            </a:r>
            <a:r>
              <a:rPr lang="en-US" smtClean="0"/>
              <a:t>this session covering WBS 1.x.xx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to L4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1.2.08.01		</a:t>
            </a:r>
            <a:r>
              <a:rPr lang="en-US" dirty="0" smtClean="0">
                <a:solidFill>
                  <a:srgbClr val="008000"/>
                </a:solidFill>
              </a:rPr>
              <a:t>Extinction General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Overall conceptual design for extinction and extinction monitoring. </a:t>
            </a:r>
            <a:endParaRPr lang="en-US" dirty="0" smtClean="0"/>
          </a:p>
          <a:p>
            <a:r>
              <a:rPr lang="en-US" dirty="0" smtClean="0"/>
              <a:t>1.2.08.02		</a:t>
            </a:r>
            <a:r>
              <a:rPr lang="en-US" dirty="0" smtClean="0">
                <a:solidFill>
                  <a:srgbClr val="008000"/>
                </a:solidFill>
              </a:rPr>
              <a:t>Internal Extinction 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Extinction within the Debuncher, prior to extraction</a:t>
            </a:r>
            <a:endParaRPr lang="en-US" dirty="0" smtClean="0"/>
          </a:p>
          <a:p>
            <a:r>
              <a:rPr lang="en-US" dirty="0" smtClean="0"/>
              <a:t>1.2.08.03		</a:t>
            </a:r>
            <a:r>
              <a:rPr lang="en-US" dirty="0" smtClean="0">
                <a:solidFill>
                  <a:srgbClr val="008000"/>
                </a:solidFill>
              </a:rPr>
              <a:t>External Extinction 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Extinction in the beam line, accomplished with a system of AC dipoles and collimators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Verdana"/>
                <a:cs typeface="Arial" pitchFamily="34" charset="0"/>
              </a:rPr>
              <a:t>1.2.08.04		Extinction Monitoring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Verdana"/>
                <a:cs typeface="Arial" pitchFamily="34" charset="0"/>
              </a:rPr>
              <a:t>Monitoring of the extinction (separate talk by P. Kasper)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384"/>
            <a:ext cx="8229600" cy="344978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The extinction requirements are described in Mu2e-doc-1175, posted on the review web page.</a:t>
            </a:r>
          </a:p>
          <a:p>
            <a:r>
              <a:rPr lang="en-US" dirty="0" smtClean="0"/>
              <a:t>The most important background produced by out of time protons comes from </a:t>
            </a:r>
            <a:r>
              <a:rPr lang="en-US" dirty="0" err="1" smtClean="0"/>
              <a:t>radiative</a:t>
            </a:r>
            <a:r>
              <a:rPr lang="en-US" dirty="0" smtClean="0"/>
              <a:t> pion capture, in which</a:t>
            </a:r>
          </a:p>
          <a:p>
            <a:pPr lvl="1"/>
            <a:r>
              <a:rPr lang="en-US" dirty="0" smtClean="0"/>
              <a:t>A pion from an out of time proton is captured on a target nucleus</a:t>
            </a:r>
          </a:p>
          <a:p>
            <a:pPr lvl="1"/>
            <a:r>
              <a:rPr lang="en-US" dirty="0" smtClean="0"/>
              <a:t>The resulting decay produces a high energy photon</a:t>
            </a:r>
          </a:p>
          <a:p>
            <a:pPr lvl="1"/>
            <a:r>
              <a:rPr lang="en-US" dirty="0" smtClean="0"/>
              <a:t>The photon pair converts, resulting in a electron in the signal region</a:t>
            </a:r>
          </a:p>
          <a:p>
            <a:r>
              <a:rPr lang="en-US" dirty="0" smtClean="0"/>
              <a:t>For this and lesser prompt backgrounds, an extinction of 10</a:t>
            </a:r>
            <a:r>
              <a:rPr lang="en-US" baseline="30000" dirty="0" smtClean="0"/>
              <a:t>-10</a:t>
            </a:r>
            <a:r>
              <a:rPr lang="en-US" dirty="0" smtClean="0"/>
              <a:t> gives the following for 3x10</a:t>
            </a:r>
            <a:r>
              <a:rPr lang="en-US" baseline="30000" dirty="0" smtClean="0"/>
              <a:t>20</a:t>
            </a:r>
            <a:r>
              <a:rPr lang="en-US" dirty="0" smtClean="0"/>
              <a:t> protons on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32706" y="4707084"/>
          <a:ext cx="4800602" cy="1682496"/>
        </p:xfrm>
        <a:graphic>
          <a:graphicData uri="http://schemas.openxmlformats.org/drawingml/2006/table">
            <a:tbl>
              <a:tblPr/>
              <a:tblGrid>
                <a:gridCol w="2400301"/>
                <a:gridCol w="2400301"/>
              </a:tblGrid>
              <a:tr h="259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Background Source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Events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Symbol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600" baseline="30000" dirty="0">
                          <a:latin typeface="Symbol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 decay in flight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0.01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Symbol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aseline="30000" dirty="0">
                          <a:latin typeface="Symbol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 decay in flight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0.003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Symbol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600" baseline="30000" dirty="0">
                          <a:latin typeface="Symbol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radiative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 pion capture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0.033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Beam electrons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0.0006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0.047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Ring Extinction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759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should be essentially no out of time beam when the single bunch is initially transferred to the Debuncher</a:t>
            </a:r>
          </a:p>
          <a:p>
            <a:r>
              <a:rPr lang="en-US" dirty="0" smtClean="0"/>
              <a:t>Any out of time beam will develop during the slow extraction</a:t>
            </a:r>
          </a:p>
          <a:p>
            <a:pPr lvl="1"/>
            <a:r>
              <a:rPr lang="en-US" dirty="0" smtClean="0"/>
              <a:t>Beam-gas</a:t>
            </a:r>
          </a:p>
          <a:p>
            <a:pPr lvl="1"/>
            <a:r>
              <a:rPr lang="en-US" dirty="0" smtClean="0"/>
              <a:t>Space charge</a:t>
            </a:r>
          </a:p>
          <a:p>
            <a:pPr lvl="1"/>
            <a:r>
              <a:rPr lang="en-US" dirty="0" smtClean="0"/>
              <a:t>RF noise</a:t>
            </a:r>
          </a:p>
          <a:p>
            <a:r>
              <a:rPr lang="en-US" dirty="0" smtClean="0"/>
              <a:t>This will tend to migrate to the separatrix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pic>
        <p:nvPicPr>
          <p:cNvPr id="7" name="LeakyNoAp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33109" y="1839192"/>
            <a:ext cx="4010891" cy="3933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Ring Extinction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1756" cy="4525963"/>
          </a:xfrm>
        </p:spPr>
        <p:txBody>
          <a:bodyPr/>
          <a:lstStyle/>
          <a:p>
            <a:r>
              <a:rPr lang="en-US" dirty="0" smtClean="0"/>
              <a:t>The addition of momentum collimation in the Debuncher should reduce out of time beam significantly</a:t>
            </a:r>
          </a:p>
          <a:p>
            <a:pPr lvl="1"/>
            <a:r>
              <a:rPr lang="en-US" dirty="0" smtClean="0"/>
              <a:t>Goal: 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leakyAp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8956" y="1791711"/>
            <a:ext cx="4175295" cy="407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Out-of-time </a:t>
            </a:r>
            <a:r>
              <a:rPr lang="en-US" dirty="0" smtClean="0"/>
              <a:t>Beam Modeling*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68467" cy="4107873"/>
          </a:xfrm>
        </p:spPr>
        <p:txBody>
          <a:bodyPr>
            <a:normAutofit/>
          </a:bodyPr>
          <a:lstStyle/>
          <a:p>
            <a:r>
              <a:rPr lang="en-US" dirty="0" smtClean="0"/>
              <a:t>The most obvious concern is DC beam, but we also have to worry about in-bucket beam</a:t>
            </a:r>
          </a:p>
          <a:p>
            <a:r>
              <a:rPr lang="en-US" dirty="0"/>
              <a:t>Protons near the bunch in time are more dangerous since they will </a:t>
            </a:r>
            <a:r>
              <a:rPr lang="en-US" dirty="0" smtClean="0"/>
              <a:t>be near the collimator edges during the AC Dipole sweep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Debuncher</a:t>
            </a:r>
            <a:r>
              <a:rPr lang="en-US" dirty="0" smtClean="0"/>
              <a:t> h=4 RF system produces buckets of ~425 ns, whereas Mu2e bunch width is 200 ns</a:t>
            </a:r>
          </a:p>
          <a:p>
            <a:r>
              <a:rPr lang="en-US" dirty="0" smtClean="0"/>
              <a:t>In addition to DC component diffusive tails of core bunch within the bucket may form over the ~100-150ms slow extraction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Miscetti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109" y="5943600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*Nick 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6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mechanisms </a:t>
            </a:r>
            <a:r>
              <a:rPr lang="en-US" dirty="0"/>
              <a:t>that could lead to out-of-time beam through tail formation</a:t>
            </a:r>
          </a:p>
          <a:p>
            <a:pPr marL="798513" lvl="1" indent="-346075">
              <a:buFont typeface="+mj-lt"/>
              <a:buAutoNum type="arabicPeriod"/>
            </a:pPr>
            <a:r>
              <a:rPr lang="en-US" dirty="0" smtClean="0"/>
              <a:t>Space Charge - Causes bunch growth over the course of a spill.</a:t>
            </a:r>
          </a:p>
          <a:p>
            <a:pPr marL="798513" lvl="1" indent="-346075">
              <a:buFont typeface="+mj-lt"/>
              <a:buAutoNum type="arabicPeriod"/>
            </a:pPr>
            <a:r>
              <a:rPr lang="en-US" dirty="0" smtClean="0"/>
              <a:t>RF Phase Noise - Phase noise near synchrotron oscillation harmonics can lead to growth. Modeling will allow us to set limits on noise spectrum of RF system.  </a:t>
            </a:r>
          </a:p>
          <a:p>
            <a:pPr marL="798513" lvl="1" indent="-346075">
              <a:buFont typeface="+mj-lt"/>
              <a:buAutoNum type="arabicPeriod"/>
            </a:pPr>
            <a:r>
              <a:rPr lang="en-US" dirty="0" smtClean="0"/>
              <a:t>Intra-beam Scattering - Small energy transfer events can lead to the formation of longitudinal tails. </a:t>
            </a:r>
          </a:p>
          <a:p>
            <a:pPr marL="798513" lvl="1" indent="-346075">
              <a:buFont typeface="+mj-lt"/>
              <a:buAutoNum type="arabicPeriod"/>
            </a:pPr>
            <a:r>
              <a:rPr lang="en-US" dirty="0" smtClean="0"/>
              <a:t>Beam-Gas Interactions - Energy loss through proton interactions with residual gas particles leads to longitudinal bunch growth.</a:t>
            </a:r>
          </a:p>
          <a:p>
            <a:pPr marL="452438" indent="-4572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Miscetti - Mu2e Independent Design Review for CD-1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090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Line Extinction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</a:p>
          <a:p>
            <a:pPr lvl="1"/>
            <a:r>
              <a:rPr lang="en-US" dirty="0" smtClean="0"/>
              <a:t>Out of time beam may have very different transverse distribution than in time beam.</a:t>
            </a:r>
          </a:p>
          <a:p>
            <a:pPr lvl="1"/>
            <a:r>
              <a:rPr lang="en-US" dirty="0" smtClean="0"/>
              <a:t>Beam line must have well defined admittance aperture which is matched to admittance of collimation channel.</a:t>
            </a:r>
          </a:p>
          <a:p>
            <a:pPr lvl="1"/>
            <a:r>
              <a:rPr lang="en-US" dirty="0" smtClean="0"/>
              <a:t>Define extinction window as the time outside of which 100% of the beam will impact the extinction collimator.</a:t>
            </a:r>
          </a:p>
          <a:p>
            <a:r>
              <a:rPr lang="en-US" dirty="0" smtClean="0"/>
              <a:t>Optimization Considerations</a:t>
            </a:r>
          </a:p>
          <a:p>
            <a:pPr lvl="1"/>
            <a:r>
              <a:rPr lang="en-US" dirty="0" smtClean="0"/>
              <a:t>Maximize transmission efficiency of nominal bunch</a:t>
            </a:r>
          </a:p>
          <a:p>
            <a:pPr lvl="1"/>
            <a:r>
              <a:rPr lang="en-US" dirty="0" smtClean="0"/>
              <a:t>Minimize cost/complexity of magnets and power supply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Mu2e Independent Design Review for CD-1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1246</Words>
  <Application>Microsoft Office PowerPoint</Application>
  <PresentationFormat>On-screen Show (4:3)</PresentationFormat>
  <Paragraphs>268</Paragraphs>
  <Slides>25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WBS 2.08 Extinction</vt:lpstr>
      <vt:lpstr>Introduction</vt:lpstr>
      <vt:lpstr>WBS to L4</vt:lpstr>
      <vt:lpstr>Requirements</vt:lpstr>
      <vt:lpstr>In Ring Extinction</vt:lpstr>
      <vt:lpstr>In Ring Extinction (cont’d)</vt:lpstr>
      <vt:lpstr>Out-of-time Beam Modeling*</vt:lpstr>
      <vt:lpstr>Sources of Tails</vt:lpstr>
      <vt:lpstr>Beam Line Extinction</vt:lpstr>
      <vt:lpstr>Generic Extinction Analysis*</vt:lpstr>
      <vt:lpstr>Magnet Optimization</vt:lpstr>
      <vt:lpstr>Alternatives Considered</vt:lpstr>
      <vt:lpstr>Waveform Analysis*</vt:lpstr>
      <vt:lpstr>Transmission Results</vt:lpstr>
      <vt:lpstr>Base Line Magnet Choice</vt:lpstr>
      <vt:lpstr>Optimization of Parameters</vt:lpstr>
      <vt:lpstr>Optimized Base Line</vt:lpstr>
      <vt:lpstr>Ferrite Measurement</vt:lpstr>
      <vt:lpstr>Magnet Prototype</vt:lpstr>
      <vt:lpstr>Extinction Beam Line Optics*</vt:lpstr>
      <vt:lpstr>Extinction Channel Modeling*</vt:lpstr>
      <vt:lpstr>Modeling Results</vt:lpstr>
      <vt:lpstr>Technical Risks</vt:lpstr>
      <vt:lpstr>ES&amp;H</vt:lpstr>
      <vt:lpstr>Related Talks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Mu2e WGM</dc:title>
  <dc:creator>Ron Ray</dc:creator>
  <cp:lastModifiedBy>Eric Prebys</cp:lastModifiedBy>
  <cp:revision>116</cp:revision>
  <cp:lastPrinted>2010-09-20T17:14:18Z</cp:lastPrinted>
  <dcterms:created xsi:type="dcterms:W3CDTF">2011-04-18T16:13:44Z</dcterms:created>
  <dcterms:modified xsi:type="dcterms:W3CDTF">2011-04-28T14:44:02Z</dcterms:modified>
</cp:coreProperties>
</file>