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23"/>
  </p:notesMasterIdLst>
  <p:handoutMasterIdLst>
    <p:handoutMasterId r:id="rId24"/>
  </p:handoutMasterIdLst>
  <p:sldIdLst>
    <p:sldId id="262" r:id="rId2"/>
    <p:sldId id="264" r:id="rId3"/>
    <p:sldId id="265" r:id="rId4"/>
    <p:sldId id="266" r:id="rId5"/>
    <p:sldId id="267" r:id="rId6"/>
    <p:sldId id="268" r:id="rId7"/>
    <p:sldId id="270" r:id="rId8"/>
    <p:sldId id="272" r:id="rId9"/>
    <p:sldId id="273" r:id="rId10"/>
    <p:sldId id="274" r:id="rId11"/>
    <p:sldId id="276" r:id="rId12"/>
    <p:sldId id="277" r:id="rId13"/>
    <p:sldId id="280" r:id="rId14"/>
    <p:sldId id="281" r:id="rId15"/>
    <p:sldId id="282" r:id="rId16"/>
    <p:sldId id="283" r:id="rId17"/>
    <p:sldId id="285" r:id="rId18"/>
    <p:sldId id="286" r:id="rId19"/>
    <p:sldId id="289" r:id="rId20"/>
    <p:sldId id="288" r:id="rId21"/>
    <p:sldId id="287" r:id="rId22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20000"/>
      </a:spcBef>
      <a:spcAft>
        <a:spcPct val="0"/>
      </a:spcAft>
      <a:buClr>
        <a:srgbClr val="FFFF00"/>
      </a:buClr>
      <a:buSzPct val="80000"/>
      <a:buFont typeface="Wingdings" pitchFamily="2" charset="2"/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20000"/>
      </a:spcBef>
      <a:spcAft>
        <a:spcPct val="0"/>
      </a:spcAft>
      <a:buClr>
        <a:srgbClr val="FFFF00"/>
      </a:buClr>
      <a:buSzPct val="80000"/>
      <a:buFont typeface="Wingdings" pitchFamily="2" charset="2"/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20000"/>
      </a:spcBef>
      <a:spcAft>
        <a:spcPct val="0"/>
      </a:spcAft>
      <a:buClr>
        <a:srgbClr val="FFFF00"/>
      </a:buClr>
      <a:buSzPct val="80000"/>
      <a:buFont typeface="Wingdings" pitchFamily="2" charset="2"/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20000"/>
      </a:spcBef>
      <a:spcAft>
        <a:spcPct val="0"/>
      </a:spcAft>
      <a:buClr>
        <a:srgbClr val="FFFF00"/>
      </a:buClr>
      <a:buSzPct val="80000"/>
      <a:buFont typeface="Wingdings" pitchFamily="2" charset="2"/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20000"/>
      </a:spcBef>
      <a:spcAft>
        <a:spcPct val="0"/>
      </a:spcAft>
      <a:buClr>
        <a:srgbClr val="FFFF00"/>
      </a:buClr>
      <a:buSzPct val="80000"/>
      <a:buFont typeface="Wingdings" pitchFamily="2" charset="2"/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009900"/>
    <a:srgbClr val="33CC33"/>
    <a:srgbClr val="003399"/>
    <a:srgbClr val="009799"/>
    <a:srgbClr val="CC0000"/>
    <a:srgbClr val="FFFF00"/>
    <a:srgbClr val="F0EFE0"/>
    <a:srgbClr val="CCFFFF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9" d="100"/>
          <a:sy n="99" d="100"/>
        </p:scale>
        <p:origin x="-11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5D2FE-5695-4E48-A82F-DB50D1CCE4D5}" type="datetimeFigureOut">
              <a:rPr lang="en-US" smtClean="0"/>
              <a:pPr/>
              <a:t>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5BEE0-0108-D740-A973-6990A6ED3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7632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7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7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755C9416-4426-44FF-A44D-A19EE4F30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7927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915928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1551C-031A-476A-A5E4-6D55A37DE60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973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3"/>
          <p:cNvSpPr txBox="1">
            <a:spLocks noChangeArrowheads="1"/>
          </p:cNvSpPr>
          <p:nvPr userDrawn="1"/>
        </p:nvSpPr>
        <p:spPr bwMode="auto">
          <a:xfrm>
            <a:off x="3505200" y="30480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Arial Narrow" pitchFamily="34" charset="0"/>
            </a:endParaRPr>
          </a:p>
        </p:txBody>
      </p:sp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 anchor="b"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DDDD8-AA0D-4B8E-BD39-CDA19FB7A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17145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609600"/>
            <a:ext cx="49911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B8481-BAFE-4EAF-B1D2-F955B2370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6038"/>
            <a:ext cx="7634288" cy="503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4638" y="777875"/>
            <a:ext cx="8229600" cy="57594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038" y="6537325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325" y="6537325"/>
            <a:ext cx="2895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363" y="6537325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64DD4-35D8-422C-A8D8-E50C32F54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7758-40D0-4D94-A9D9-F1B727564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550CF-D632-4D57-A7CA-377718A23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981200"/>
            <a:ext cx="3352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81200"/>
            <a:ext cx="3352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0C25F-093E-420D-9CBE-29CCFBC54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A8A63-3772-4710-BE8E-201051F0B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EC3CE-8797-4F9B-B4A3-7011B9B85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9337B-6E90-40F6-8601-C5A83E260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A3910-E044-43C8-A8FB-D9DA55678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6B23-70BA-4AF1-869E-554F3087E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C:\Documents and Settings\kevin.XENOLAND\My Documents\fnalppt\sub-pages\Fermi_Blue_subpage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3246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" y="630555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59326233-ECD9-4AB8-B3A7-F58CC2D71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228600"/>
            <a:ext cx="716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371600"/>
            <a:ext cx="7162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Laksdjfalkjfds</a:t>
            </a:r>
          </a:p>
          <a:p>
            <a:pPr lvl="1"/>
            <a:r>
              <a:rPr lang="en-US" smtClean="0"/>
              <a:t>;slkjfda;slkjfd</a:t>
            </a:r>
          </a:p>
          <a:p>
            <a:pPr lvl="2"/>
            <a:r>
              <a:rPr lang="en-US" smtClean="0"/>
              <a:t>slkdjflsdkjflsdkjfsldjf</a:t>
            </a:r>
          </a:p>
          <a:p>
            <a:pPr lvl="3"/>
            <a:r>
              <a:rPr lang="en-US" smtClean="0"/>
              <a:t>A;slkjfda;slkjfd</a:t>
            </a:r>
          </a:p>
          <a:p>
            <a:pPr lvl="3"/>
            <a:r>
              <a:rPr lang="en-US" smtClean="0"/>
              <a:t>	a;lksdjf;lsakjfd</a:t>
            </a:r>
          </a:p>
          <a:p>
            <a:pPr lvl="4"/>
            <a:r>
              <a:rPr lang="en-US" smtClean="0"/>
              <a:t>Slkdflsdkjflsdkjflsdkjf</a:t>
            </a:r>
          </a:p>
          <a:p>
            <a:pPr lvl="4"/>
            <a:r>
              <a:rPr lang="en-US" smtClean="0"/>
              <a:t>Sldkjflsdjf</a:t>
            </a:r>
          </a:p>
          <a:p>
            <a:pPr lvl="4"/>
            <a:r>
              <a:rPr lang="en-US" smtClean="0"/>
              <a:t>sldkjfsldfjksdlfjsldfj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FF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4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3500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2500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25000"/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25000"/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25000"/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25000"/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25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ctrTitle"/>
          </p:nvPr>
        </p:nvSpPr>
        <p:spPr>
          <a:xfrm>
            <a:off x="1219200" y="1066800"/>
            <a:ext cx="7772400" cy="3429000"/>
          </a:xfrm>
        </p:spPr>
        <p:txBody>
          <a:bodyPr/>
          <a:lstStyle/>
          <a:p>
            <a:r>
              <a:rPr lang="en-US" dirty="0" smtClean="0"/>
              <a:t>Fermilab Accelerator </a:t>
            </a:r>
            <a:r>
              <a:rPr lang="en-US" dirty="0" smtClean="0"/>
              <a:t>Complex in the Near Term: Muon Physics Program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Eric </a:t>
            </a:r>
            <a:r>
              <a:rPr lang="en-US" sz="2000" dirty="0" err="1" smtClean="0"/>
              <a:t>Prebys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Accelerator Physics Center</a:t>
            </a:r>
            <a:br>
              <a:rPr lang="en-US" sz="2000" dirty="0" smtClean="0"/>
            </a:br>
            <a:r>
              <a:rPr lang="en-US" sz="2000" dirty="0" smtClean="0"/>
              <a:t>FNAL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Muon g-2 Project Timeline*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916238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2916238" algn="l"/>
              </a:tabLst>
            </a:pPr>
            <a:r>
              <a:rPr lang="en-US" sz="2000" dirty="0" smtClean="0"/>
              <a:t>1997 – 2001	Brookhaven runs</a:t>
            </a:r>
          </a:p>
          <a:p>
            <a:pPr>
              <a:tabLst>
                <a:tab pos="2916238" algn="l"/>
              </a:tabLst>
            </a:pPr>
            <a:r>
              <a:rPr lang="en-US" sz="2000" dirty="0" smtClean="0"/>
              <a:t>May 2008	New g-2 included in P5 strategic plan</a:t>
            </a:r>
          </a:p>
          <a:p>
            <a:pPr>
              <a:tabLst>
                <a:tab pos="2916238" algn="l"/>
              </a:tabLst>
            </a:pPr>
            <a:r>
              <a:rPr lang="en-US" sz="2000" dirty="0" smtClean="0"/>
              <a:t>March 2009	New g-2 proposal presented to PAC</a:t>
            </a:r>
          </a:p>
          <a:p>
            <a:pPr>
              <a:tabLst>
                <a:tab pos="2916238" algn="l"/>
              </a:tabLst>
            </a:pPr>
            <a:r>
              <a:rPr lang="en-US" sz="2000" dirty="0" smtClean="0"/>
              <a:t>November 2009	PAC recommends stage-1 approval</a:t>
            </a:r>
          </a:p>
          <a:p>
            <a:pPr>
              <a:tabLst>
                <a:tab pos="2916238" algn="l"/>
              </a:tabLst>
            </a:pPr>
            <a:r>
              <a:rPr lang="en-US" sz="2000" dirty="0" smtClean="0"/>
              <a:t>April 2010	Proposal submitted to DOE</a:t>
            </a:r>
          </a:p>
          <a:p>
            <a:pPr marL="0" indent="0">
              <a:spcBef>
                <a:spcPts val="1800"/>
              </a:spcBef>
              <a:buNone/>
              <a:tabLst>
                <a:tab pos="2916238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</a:t>
            </a:r>
            <a:r>
              <a:rPr lang="en-US" sz="2000" dirty="0" smtClean="0"/>
              <a:t>	CD-0 paperwork at the DOE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Proton Accelerators for Science and Innovation Workshop, Jan.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5CB61180-FD8A-4EDC-91F7-38AD8C3F81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6172200"/>
            <a:ext cx="20393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*C. Polly 10/20/11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593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990600"/>
          </a:xfrm>
        </p:spPr>
        <p:txBody>
          <a:bodyPr/>
          <a:lstStyle/>
          <a:p>
            <a:r>
              <a:rPr lang="en-US" sz="2800" dirty="0" smtClean="0"/>
              <a:t>Use of the Accelerator Complex for Mu2e and g-2</a:t>
            </a:r>
            <a:endParaRPr lang="en-US" sz="2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5486400" y="1143000"/>
            <a:ext cx="3657600" cy="5029200"/>
          </a:xfrm>
          <a:solidFill>
            <a:srgbClr val="FFFFFF"/>
          </a:solidFill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sz="2000" dirty="0" smtClean="0">
                <a:solidFill>
                  <a:srgbClr val="FF0000"/>
                </a:solidFill>
              </a:rPr>
              <a:t>Common:</a:t>
            </a:r>
          </a:p>
          <a:p>
            <a:pPr lvl="1">
              <a:buClr>
                <a:srgbClr val="FF0000"/>
              </a:buClr>
            </a:pPr>
            <a:r>
              <a:rPr lang="en-US" sz="1800" dirty="0" smtClean="0">
                <a:solidFill>
                  <a:srgbClr val="FF0000"/>
                </a:solidFill>
              </a:rPr>
              <a:t>Beam is transferred from Booster to Recycler</a:t>
            </a:r>
          </a:p>
          <a:p>
            <a:pPr lvl="1">
              <a:buClr>
                <a:srgbClr val="FF0000"/>
              </a:buClr>
            </a:pPr>
            <a:r>
              <a:rPr lang="en-US" sz="1800" dirty="0" smtClean="0">
                <a:solidFill>
                  <a:srgbClr val="FF0000"/>
                </a:solidFill>
              </a:rPr>
              <a:t>It is bunched into 4 2.5 MHz Bunches</a:t>
            </a:r>
          </a:p>
          <a:p>
            <a:pPr>
              <a:buClr>
                <a:srgbClr val="003399"/>
              </a:buClr>
            </a:pPr>
            <a:r>
              <a:rPr lang="en-US" sz="2000" dirty="0" smtClean="0">
                <a:solidFill>
                  <a:srgbClr val="003399"/>
                </a:solidFill>
              </a:rPr>
              <a:t>g-2:</a:t>
            </a:r>
          </a:p>
          <a:p>
            <a:pPr lvl="1">
              <a:buClr>
                <a:srgbClr val="003399"/>
              </a:buClr>
            </a:pPr>
            <a:r>
              <a:rPr lang="en-US" sz="1800" dirty="0" smtClean="0">
                <a:solidFill>
                  <a:srgbClr val="003399"/>
                </a:solidFill>
              </a:rPr>
              <a:t>Bunches are extracted one at a time to muon production target</a:t>
            </a:r>
          </a:p>
          <a:p>
            <a:pPr lvl="1">
              <a:buClr>
                <a:srgbClr val="003399"/>
              </a:buClr>
            </a:pPr>
            <a:r>
              <a:rPr lang="en-US" sz="1800" dirty="0" smtClean="0">
                <a:solidFill>
                  <a:srgbClr val="003399"/>
                </a:solidFill>
              </a:rPr>
              <a:t>Muons are steered through Debuncher toward storage ring </a:t>
            </a:r>
          </a:p>
          <a:p>
            <a:pPr>
              <a:buClr>
                <a:srgbClr val="009900"/>
              </a:buClr>
            </a:pPr>
            <a:r>
              <a:rPr lang="en-US" sz="2200" dirty="0" smtClean="0">
                <a:solidFill>
                  <a:srgbClr val="009900"/>
                </a:solidFill>
              </a:rPr>
              <a:t>Mu2e:</a:t>
            </a:r>
          </a:p>
          <a:p>
            <a:pPr lvl="1">
              <a:buClr>
                <a:srgbClr val="009900"/>
              </a:buClr>
            </a:pPr>
            <a:r>
              <a:rPr lang="en-US" sz="1800" dirty="0" smtClean="0">
                <a:solidFill>
                  <a:srgbClr val="009900"/>
                </a:solidFill>
              </a:rPr>
              <a:t>Bunches are transferred to and stored in Debuncher Ring</a:t>
            </a:r>
            <a:endParaRPr lang="en-US" sz="1800" dirty="0">
              <a:solidFill>
                <a:srgbClr val="0099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Proton Accelerators for Science and Innovation Workshop, Jan.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5CB61180-FD8A-4EDC-91F7-38AD8C3F81E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3" t="8199" r="7999" b="4894"/>
          <a:stretch>
            <a:fillRect/>
          </a:stretch>
        </p:blipFill>
        <p:spPr bwMode="auto">
          <a:xfrm>
            <a:off x="152400" y="1143000"/>
            <a:ext cx="5334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52400" y="5181600"/>
            <a:ext cx="5334000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Mu2e and g-2 do 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run concurrently. Accelerator operation is switched between Mu2e mode and g-2 mode.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576263" y="1571625"/>
            <a:ext cx="4029075" cy="3021807"/>
          </a:xfrm>
          <a:custGeom>
            <a:avLst/>
            <a:gdLst>
              <a:gd name="connsiteX0" fmla="*/ 4029075 w 4029075"/>
              <a:gd name="connsiteY0" fmla="*/ 0 h 3021807"/>
              <a:gd name="connsiteX1" fmla="*/ 2857500 w 4029075"/>
              <a:gd name="connsiteY1" fmla="*/ 857250 h 3021807"/>
              <a:gd name="connsiteX2" fmla="*/ 2614612 w 4029075"/>
              <a:gd name="connsiteY2" fmla="*/ 1042988 h 3021807"/>
              <a:gd name="connsiteX3" fmla="*/ 2114550 w 4029075"/>
              <a:gd name="connsiteY3" fmla="*/ 857250 h 3021807"/>
              <a:gd name="connsiteX4" fmla="*/ 1657350 w 4029075"/>
              <a:gd name="connsiteY4" fmla="*/ 557213 h 3021807"/>
              <a:gd name="connsiteX5" fmla="*/ 1085850 w 4029075"/>
              <a:gd name="connsiteY5" fmla="*/ 485775 h 3021807"/>
              <a:gd name="connsiteX6" fmla="*/ 600075 w 4029075"/>
              <a:gd name="connsiteY6" fmla="*/ 742950 h 3021807"/>
              <a:gd name="connsiteX7" fmla="*/ 342900 w 4029075"/>
              <a:gd name="connsiteY7" fmla="*/ 1100138 h 3021807"/>
              <a:gd name="connsiteX8" fmla="*/ 42862 w 4029075"/>
              <a:gd name="connsiteY8" fmla="*/ 1857375 h 3021807"/>
              <a:gd name="connsiteX9" fmla="*/ 85725 w 4029075"/>
              <a:gd name="connsiteY9" fmla="*/ 2400300 h 3021807"/>
              <a:gd name="connsiteX10" fmla="*/ 442912 w 4029075"/>
              <a:gd name="connsiteY10" fmla="*/ 2800350 h 3021807"/>
              <a:gd name="connsiteX11" fmla="*/ 1128712 w 4029075"/>
              <a:gd name="connsiteY11" fmla="*/ 3014663 h 3021807"/>
              <a:gd name="connsiteX12" fmla="*/ 1685925 w 4029075"/>
              <a:gd name="connsiteY12" fmla="*/ 2843213 h 3021807"/>
              <a:gd name="connsiteX13" fmla="*/ 2128837 w 4029075"/>
              <a:gd name="connsiteY13" fmla="*/ 2257425 h 3021807"/>
              <a:gd name="connsiteX14" fmla="*/ 2314575 w 4029075"/>
              <a:gd name="connsiteY14" fmla="*/ 1771650 h 3021807"/>
              <a:gd name="connsiteX15" fmla="*/ 2328862 w 4029075"/>
              <a:gd name="connsiteY15" fmla="*/ 1443038 h 3021807"/>
              <a:gd name="connsiteX16" fmla="*/ 2243137 w 4029075"/>
              <a:gd name="connsiteY16" fmla="*/ 1028700 h 3021807"/>
              <a:gd name="connsiteX17" fmla="*/ 2085975 w 4029075"/>
              <a:gd name="connsiteY17" fmla="*/ 857250 h 302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29075" h="3021807">
                <a:moveTo>
                  <a:pt x="4029075" y="0"/>
                </a:moveTo>
                <a:lnTo>
                  <a:pt x="2857500" y="857250"/>
                </a:lnTo>
                <a:cubicBezTo>
                  <a:pt x="2621756" y="1031081"/>
                  <a:pt x="2738437" y="1042988"/>
                  <a:pt x="2614612" y="1042988"/>
                </a:cubicBezTo>
                <a:cubicBezTo>
                  <a:pt x="2490787" y="1042988"/>
                  <a:pt x="2274094" y="938213"/>
                  <a:pt x="2114550" y="857250"/>
                </a:cubicBezTo>
                <a:cubicBezTo>
                  <a:pt x="1955006" y="776287"/>
                  <a:pt x="1828800" y="619125"/>
                  <a:pt x="1657350" y="557213"/>
                </a:cubicBezTo>
                <a:cubicBezTo>
                  <a:pt x="1485900" y="495301"/>
                  <a:pt x="1262063" y="454819"/>
                  <a:pt x="1085850" y="485775"/>
                </a:cubicBezTo>
                <a:cubicBezTo>
                  <a:pt x="909637" y="516731"/>
                  <a:pt x="723900" y="640556"/>
                  <a:pt x="600075" y="742950"/>
                </a:cubicBezTo>
                <a:cubicBezTo>
                  <a:pt x="476250" y="845344"/>
                  <a:pt x="435769" y="914401"/>
                  <a:pt x="342900" y="1100138"/>
                </a:cubicBezTo>
                <a:cubicBezTo>
                  <a:pt x="250031" y="1285875"/>
                  <a:pt x="85724" y="1640681"/>
                  <a:pt x="42862" y="1857375"/>
                </a:cubicBezTo>
                <a:cubicBezTo>
                  <a:pt x="0" y="2074069"/>
                  <a:pt x="19050" y="2243138"/>
                  <a:pt x="85725" y="2400300"/>
                </a:cubicBezTo>
                <a:cubicBezTo>
                  <a:pt x="152400" y="2557462"/>
                  <a:pt x="269081" y="2697956"/>
                  <a:pt x="442912" y="2800350"/>
                </a:cubicBezTo>
                <a:cubicBezTo>
                  <a:pt x="616743" y="2902744"/>
                  <a:pt x="921543" y="3007519"/>
                  <a:pt x="1128712" y="3014663"/>
                </a:cubicBezTo>
                <a:cubicBezTo>
                  <a:pt x="1335881" y="3021807"/>
                  <a:pt x="1519238" y="2969419"/>
                  <a:pt x="1685925" y="2843213"/>
                </a:cubicBezTo>
                <a:cubicBezTo>
                  <a:pt x="1852612" y="2717007"/>
                  <a:pt x="2024062" y="2436019"/>
                  <a:pt x="2128837" y="2257425"/>
                </a:cubicBezTo>
                <a:cubicBezTo>
                  <a:pt x="2233612" y="2078831"/>
                  <a:pt x="2281238" y="1907381"/>
                  <a:pt x="2314575" y="1771650"/>
                </a:cubicBezTo>
                <a:cubicBezTo>
                  <a:pt x="2347913" y="1635919"/>
                  <a:pt x="2340768" y="1566863"/>
                  <a:pt x="2328862" y="1443038"/>
                </a:cubicBezTo>
                <a:cubicBezTo>
                  <a:pt x="2316956" y="1319213"/>
                  <a:pt x="2283618" y="1126331"/>
                  <a:pt x="2243137" y="1028700"/>
                </a:cubicBezTo>
                <a:cubicBezTo>
                  <a:pt x="2202656" y="931069"/>
                  <a:pt x="2144315" y="894159"/>
                  <a:pt x="2085975" y="8572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2262188" y="2514600"/>
            <a:ext cx="1328737" cy="1885950"/>
          </a:xfrm>
          <a:custGeom>
            <a:avLst/>
            <a:gdLst>
              <a:gd name="connsiteX0" fmla="*/ 0 w 1328737"/>
              <a:gd name="connsiteY0" fmla="*/ 1885950 h 1885950"/>
              <a:gd name="connsiteX1" fmla="*/ 657225 w 1328737"/>
              <a:gd name="connsiteY1" fmla="*/ 1557338 h 1885950"/>
              <a:gd name="connsiteX2" fmla="*/ 1114425 w 1328737"/>
              <a:gd name="connsiteY2" fmla="*/ 714375 h 1885950"/>
              <a:gd name="connsiteX3" fmla="*/ 1328737 w 1328737"/>
              <a:gd name="connsiteY3" fmla="*/ 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737" h="1885950">
                <a:moveTo>
                  <a:pt x="0" y="1885950"/>
                </a:moveTo>
                <a:cubicBezTo>
                  <a:pt x="235744" y="1819275"/>
                  <a:pt x="471488" y="1752600"/>
                  <a:pt x="657225" y="1557338"/>
                </a:cubicBezTo>
                <a:cubicBezTo>
                  <a:pt x="842962" y="1362076"/>
                  <a:pt x="1002506" y="973931"/>
                  <a:pt x="1114425" y="714375"/>
                </a:cubicBezTo>
                <a:cubicBezTo>
                  <a:pt x="1226344" y="454819"/>
                  <a:pt x="1277540" y="227409"/>
                  <a:pt x="1328737" y="0"/>
                </a:cubicBezTo>
              </a:path>
            </a:pathLst>
          </a:custGeom>
          <a:noFill/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3576638" y="1454944"/>
            <a:ext cx="557212" cy="1016794"/>
          </a:xfrm>
          <a:custGeom>
            <a:avLst/>
            <a:gdLst>
              <a:gd name="connsiteX0" fmla="*/ 14287 w 557212"/>
              <a:gd name="connsiteY0" fmla="*/ 1016794 h 1016794"/>
              <a:gd name="connsiteX1" fmla="*/ 114300 w 557212"/>
              <a:gd name="connsiteY1" fmla="*/ 688181 h 1016794"/>
              <a:gd name="connsiteX2" fmla="*/ 57150 w 557212"/>
              <a:gd name="connsiteY2" fmla="*/ 388144 h 1016794"/>
              <a:gd name="connsiteX3" fmla="*/ 28575 w 557212"/>
              <a:gd name="connsiteY3" fmla="*/ 159544 h 1016794"/>
              <a:gd name="connsiteX4" fmla="*/ 57150 w 557212"/>
              <a:gd name="connsiteY4" fmla="*/ 16669 h 1016794"/>
              <a:gd name="connsiteX5" fmla="*/ 371475 w 557212"/>
              <a:gd name="connsiteY5" fmla="*/ 59531 h 1016794"/>
              <a:gd name="connsiteX6" fmla="*/ 514350 w 557212"/>
              <a:gd name="connsiteY6" fmla="*/ 116681 h 1016794"/>
              <a:gd name="connsiteX7" fmla="*/ 528637 w 557212"/>
              <a:gd name="connsiteY7" fmla="*/ 259556 h 1016794"/>
              <a:gd name="connsiteX8" fmla="*/ 342900 w 557212"/>
              <a:gd name="connsiteY8" fmla="*/ 959644 h 101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212" h="1016794">
                <a:moveTo>
                  <a:pt x="14287" y="1016794"/>
                </a:moveTo>
                <a:cubicBezTo>
                  <a:pt x="60721" y="904875"/>
                  <a:pt x="107156" y="792956"/>
                  <a:pt x="114300" y="688181"/>
                </a:cubicBezTo>
                <a:cubicBezTo>
                  <a:pt x="121444" y="583406"/>
                  <a:pt x="71438" y="476250"/>
                  <a:pt x="57150" y="388144"/>
                </a:cubicBezTo>
                <a:cubicBezTo>
                  <a:pt x="42863" y="300038"/>
                  <a:pt x="28575" y="221456"/>
                  <a:pt x="28575" y="159544"/>
                </a:cubicBezTo>
                <a:cubicBezTo>
                  <a:pt x="28575" y="97632"/>
                  <a:pt x="0" y="33338"/>
                  <a:pt x="57150" y="16669"/>
                </a:cubicBezTo>
                <a:cubicBezTo>
                  <a:pt x="114300" y="0"/>
                  <a:pt x="295275" y="42862"/>
                  <a:pt x="371475" y="59531"/>
                </a:cubicBezTo>
                <a:cubicBezTo>
                  <a:pt x="447675" y="76200"/>
                  <a:pt x="488156" y="83344"/>
                  <a:pt x="514350" y="116681"/>
                </a:cubicBezTo>
                <a:cubicBezTo>
                  <a:pt x="540544" y="150018"/>
                  <a:pt x="557212" y="119062"/>
                  <a:pt x="528637" y="259556"/>
                </a:cubicBezTo>
                <a:cubicBezTo>
                  <a:pt x="500062" y="400050"/>
                  <a:pt x="421481" y="679847"/>
                  <a:pt x="342900" y="959644"/>
                </a:cubicBezTo>
              </a:path>
            </a:pathLst>
          </a:custGeom>
          <a:noFill/>
          <a:ln w="38100" cap="flat" cmpd="sng" algn="ctr">
            <a:solidFill>
              <a:srgbClr val="003399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276475" y="1447801"/>
            <a:ext cx="1874044" cy="2938462"/>
          </a:xfrm>
          <a:custGeom>
            <a:avLst/>
            <a:gdLst>
              <a:gd name="connsiteX0" fmla="*/ 0 w 1874044"/>
              <a:gd name="connsiteY0" fmla="*/ 2938462 h 2938462"/>
              <a:gd name="connsiteX1" fmla="*/ 585788 w 1874044"/>
              <a:gd name="connsiteY1" fmla="*/ 2709862 h 2938462"/>
              <a:gd name="connsiteX2" fmla="*/ 971550 w 1874044"/>
              <a:gd name="connsiteY2" fmla="*/ 2138362 h 2938462"/>
              <a:gd name="connsiteX3" fmla="*/ 1328738 w 1874044"/>
              <a:gd name="connsiteY3" fmla="*/ 981074 h 2938462"/>
              <a:gd name="connsiteX4" fmla="*/ 1443038 w 1874044"/>
              <a:gd name="connsiteY4" fmla="*/ 638174 h 2938462"/>
              <a:gd name="connsiteX5" fmla="*/ 1343025 w 1874044"/>
              <a:gd name="connsiteY5" fmla="*/ 180974 h 2938462"/>
              <a:gd name="connsiteX6" fmla="*/ 1357313 w 1874044"/>
              <a:gd name="connsiteY6" fmla="*/ 38099 h 2938462"/>
              <a:gd name="connsiteX7" fmla="*/ 1543050 w 1874044"/>
              <a:gd name="connsiteY7" fmla="*/ 23812 h 2938462"/>
              <a:gd name="connsiteX8" fmla="*/ 1871663 w 1874044"/>
              <a:gd name="connsiteY8" fmla="*/ 180974 h 2938462"/>
              <a:gd name="connsiteX9" fmla="*/ 1528763 w 1874044"/>
              <a:gd name="connsiteY9" fmla="*/ 581024 h 2938462"/>
              <a:gd name="connsiteX10" fmla="*/ 1457325 w 1874044"/>
              <a:gd name="connsiteY10" fmla="*/ 595312 h 2938462"/>
              <a:gd name="connsiteX11" fmla="*/ 1385888 w 1874044"/>
              <a:gd name="connsiteY11" fmla="*/ 438149 h 29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74044" h="2938462">
                <a:moveTo>
                  <a:pt x="0" y="2938462"/>
                </a:moveTo>
                <a:cubicBezTo>
                  <a:pt x="211931" y="2890837"/>
                  <a:pt x="423863" y="2843212"/>
                  <a:pt x="585788" y="2709862"/>
                </a:cubicBezTo>
                <a:cubicBezTo>
                  <a:pt x="747713" y="2576512"/>
                  <a:pt x="847725" y="2426493"/>
                  <a:pt x="971550" y="2138362"/>
                </a:cubicBezTo>
                <a:cubicBezTo>
                  <a:pt x="1095375" y="1850231"/>
                  <a:pt x="1250157" y="1231105"/>
                  <a:pt x="1328738" y="981074"/>
                </a:cubicBezTo>
                <a:cubicBezTo>
                  <a:pt x="1407319" y="731043"/>
                  <a:pt x="1440657" y="771524"/>
                  <a:pt x="1443038" y="638174"/>
                </a:cubicBezTo>
                <a:cubicBezTo>
                  <a:pt x="1445419" y="504824"/>
                  <a:pt x="1357312" y="280986"/>
                  <a:pt x="1343025" y="180974"/>
                </a:cubicBezTo>
                <a:cubicBezTo>
                  <a:pt x="1328738" y="80962"/>
                  <a:pt x="1323976" y="64293"/>
                  <a:pt x="1357313" y="38099"/>
                </a:cubicBezTo>
                <a:cubicBezTo>
                  <a:pt x="1390650" y="11905"/>
                  <a:pt x="1457325" y="0"/>
                  <a:pt x="1543050" y="23812"/>
                </a:cubicBezTo>
                <a:cubicBezTo>
                  <a:pt x="1628775" y="47624"/>
                  <a:pt x="1874044" y="88105"/>
                  <a:pt x="1871663" y="180974"/>
                </a:cubicBezTo>
                <a:cubicBezTo>
                  <a:pt x="1869282" y="273843"/>
                  <a:pt x="1597819" y="511968"/>
                  <a:pt x="1528763" y="581024"/>
                </a:cubicBezTo>
                <a:cubicBezTo>
                  <a:pt x="1459707" y="650080"/>
                  <a:pt x="1481137" y="619124"/>
                  <a:pt x="1457325" y="595312"/>
                </a:cubicBezTo>
                <a:cubicBezTo>
                  <a:pt x="1433513" y="571500"/>
                  <a:pt x="1409700" y="504824"/>
                  <a:pt x="1385888" y="438149"/>
                </a:cubicBezTo>
              </a:path>
            </a:pathLst>
          </a:cu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2690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7162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Reminder: </a:t>
            </a:r>
            <a:r>
              <a:rPr lang="en-US" dirty="0" err="1" smtClean="0"/>
              <a:t>NO</a:t>
            </a:r>
            <a:r>
              <a:rPr lang="en-US" dirty="0" err="1" smtClean="0">
                <a:latin typeface="Symbol" pitchFamily="18" charset="2"/>
              </a:rPr>
              <a:t>n</a:t>
            </a:r>
            <a:r>
              <a:rPr lang="en-US" dirty="0" err="1" smtClean="0"/>
              <a:t>A</a:t>
            </a:r>
            <a:r>
              <a:rPr lang="en-US" dirty="0" smtClean="0"/>
              <a:t> time line improvements</a:t>
            </a:r>
            <a:endParaRPr lang="en-US" dirty="0"/>
          </a:p>
        </p:txBody>
      </p:sp>
      <p:sp>
        <p:nvSpPr>
          <p:cNvPr id="47115" name="Footer Placeholder 1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Proton Accelerators for Science and Innovation Workshop, Jan. 2012</a:t>
            </a:r>
            <a:endParaRPr lang="en-US" smtClean="0">
              <a:latin typeface="Arial" pitchFamily="34" charset="0"/>
            </a:endParaRPr>
          </a:p>
        </p:txBody>
      </p:sp>
      <p:sp>
        <p:nvSpPr>
          <p:cNvPr id="47114" name="Slide Number Placeholder 15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1F4548-8B55-465C-B648-4C53DBE2F042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47107" name="Picture 4" descr="minos_timeline.png"/>
          <p:cNvPicPr>
            <a:picLocks noChangeAspect="1"/>
          </p:cNvPicPr>
          <p:nvPr/>
        </p:nvPicPr>
        <p:blipFill>
          <a:blip r:embed="rId2" cstate="print"/>
          <a:srcRect t="17828" b="24496"/>
          <a:stretch>
            <a:fillRect/>
          </a:stretch>
        </p:blipFill>
        <p:spPr bwMode="auto">
          <a:xfrm>
            <a:off x="3962401" y="762000"/>
            <a:ext cx="4724400" cy="204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5" descr="nova_timeline.png"/>
          <p:cNvPicPr>
            <a:picLocks noChangeAspect="1"/>
          </p:cNvPicPr>
          <p:nvPr/>
        </p:nvPicPr>
        <p:blipFill>
          <a:blip r:embed="rId3" cstate="print"/>
          <a:srcRect l="3619" t="14828" r="7996" b="28329"/>
          <a:stretch>
            <a:fillRect/>
          </a:stretch>
        </p:blipFill>
        <p:spPr bwMode="auto">
          <a:xfrm>
            <a:off x="3962400" y="2971800"/>
            <a:ext cx="4719637" cy="227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7467600" y="762000"/>
            <a:ext cx="1222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300 kW</a:t>
            </a:r>
          </a:p>
        </p:txBody>
      </p:sp>
      <p:sp>
        <p:nvSpPr>
          <p:cNvPr id="47110" name="TextBox 5"/>
          <p:cNvSpPr txBox="1">
            <a:spLocks noChangeArrowheads="1"/>
          </p:cNvSpPr>
          <p:nvPr/>
        </p:nvSpPr>
        <p:spPr bwMode="auto">
          <a:xfrm>
            <a:off x="7467600" y="2971800"/>
            <a:ext cx="1222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700 kW</a:t>
            </a:r>
          </a:p>
        </p:txBody>
      </p:sp>
      <p:sp>
        <p:nvSpPr>
          <p:cNvPr id="47111" name="TextBox 12"/>
          <p:cNvSpPr txBox="1">
            <a:spLocks noChangeArrowheads="1"/>
          </p:cNvSpPr>
          <p:nvPr/>
        </p:nvSpPr>
        <p:spPr bwMode="auto">
          <a:xfrm>
            <a:off x="152400" y="990600"/>
            <a:ext cx="3581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Present: must allow time at injection energy to load protons into Main Injector</a:t>
            </a:r>
          </a:p>
        </p:txBody>
      </p:sp>
      <p:sp>
        <p:nvSpPr>
          <p:cNvPr id="47112" name="TextBox 13"/>
          <p:cNvSpPr txBox="1">
            <a:spLocks noChangeArrowheads="1"/>
          </p:cNvSpPr>
          <p:nvPr/>
        </p:nvSpPr>
        <p:spPr bwMode="auto">
          <a:xfrm>
            <a:off x="228600" y="3505200"/>
            <a:ext cx="3581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Upgrade: a new transfer line will allow us to “</a:t>
            </a:r>
            <a:r>
              <a:rPr lang="en-US" sz="2000" dirty="0" err="1"/>
              <a:t>prestack</a:t>
            </a:r>
            <a:r>
              <a:rPr lang="en-US" sz="2000" dirty="0"/>
              <a:t>” in the Recycler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638800" y="4419600"/>
            <a:ext cx="11430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35388" y="4876800"/>
            <a:ext cx="5908212" cy="1219201"/>
          </a:xfrm>
          <a:custGeom>
            <a:avLst/>
            <a:gdLst>
              <a:gd name="connsiteX0" fmla="*/ 5292290 w 5361271"/>
              <a:gd name="connsiteY0" fmla="*/ 0 h 1241659"/>
              <a:gd name="connsiteX1" fmla="*/ 5070909 w 5361271"/>
              <a:gd name="connsiteY1" fmla="*/ 529390 h 1241659"/>
              <a:gd name="connsiteX2" fmla="*/ 3550118 w 5361271"/>
              <a:gd name="connsiteY2" fmla="*/ 673768 h 1241659"/>
              <a:gd name="connsiteX3" fmla="*/ 1779069 w 5361271"/>
              <a:gd name="connsiteY3" fmla="*/ 519764 h 1241659"/>
              <a:gd name="connsiteX4" fmla="*/ 113899 w 5361271"/>
              <a:gd name="connsiteY4" fmla="*/ 885524 h 1241659"/>
              <a:gd name="connsiteX5" fmla="*/ 1095676 w 5361271"/>
              <a:gd name="connsiteY5" fmla="*/ 1241659 h 1241659"/>
              <a:gd name="connsiteX0" fmla="*/ 5292290 w 5438347"/>
              <a:gd name="connsiteY0" fmla="*/ 4813 h 1246472"/>
              <a:gd name="connsiteX1" fmla="*/ 5401450 w 5438347"/>
              <a:gd name="connsiteY1" fmla="*/ 88232 h 1246472"/>
              <a:gd name="connsiteX2" fmla="*/ 5070909 w 5438347"/>
              <a:gd name="connsiteY2" fmla="*/ 534203 h 1246472"/>
              <a:gd name="connsiteX3" fmla="*/ 3550118 w 5438347"/>
              <a:gd name="connsiteY3" fmla="*/ 678581 h 1246472"/>
              <a:gd name="connsiteX4" fmla="*/ 1779069 w 5438347"/>
              <a:gd name="connsiteY4" fmla="*/ 524577 h 1246472"/>
              <a:gd name="connsiteX5" fmla="*/ 113899 w 5438347"/>
              <a:gd name="connsiteY5" fmla="*/ 890337 h 1246472"/>
              <a:gd name="connsiteX6" fmla="*/ 1095676 w 5438347"/>
              <a:gd name="connsiteY6" fmla="*/ 1246472 h 1246472"/>
              <a:gd name="connsiteX0" fmla="*/ 5292290 w 5510366"/>
              <a:gd name="connsiteY0" fmla="*/ 4813 h 1246472"/>
              <a:gd name="connsiteX1" fmla="*/ 5473469 w 5510366"/>
              <a:gd name="connsiteY1" fmla="*/ 88232 h 1246472"/>
              <a:gd name="connsiteX2" fmla="*/ 5070909 w 5510366"/>
              <a:gd name="connsiteY2" fmla="*/ 534203 h 1246472"/>
              <a:gd name="connsiteX3" fmla="*/ 3550118 w 5510366"/>
              <a:gd name="connsiteY3" fmla="*/ 678581 h 1246472"/>
              <a:gd name="connsiteX4" fmla="*/ 1779069 w 5510366"/>
              <a:gd name="connsiteY4" fmla="*/ 524577 h 1246472"/>
              <a:gd name="connsiteX5" fmla="*/ 113899 w 5510366"/>
              <a:gd name="connsiteY5" fmla="*/ 890337 h 1246472"/>
              <a:gd name="connsiteX6" fmla="*/ 1095676 w 5510366"/>
              <a:gd name="connsiteY6" fmla="*/ 1246472 h 1246472"/>
              <a:gd name="connsiteX0" fmla="*/ 5402883 w 5620959"/>
              <a:gd name="connsiteY0" fmla="*/ 4813 h 1307432"/>
              <a:gd name="connsiteX1" fmla="*/ 5584062 w 5620959"/>
              <a:gd name="connsiteY1" fmla="*/ 88232 h 1307432"/>
              <a:gd name="connsiteX2" fmla="*/ 5181502 w 5620959"/>
              <a:gd name="connsiteY2" fmla="*/ 534203 h 1307432"/>
              <a:gd name="connsiteX3" fmla="*/ 3660711 w 5620959"/>
              <a:gd name="connsiteY3" fmla="*/ 678581 h 1307432"/>
              <a:gd name="connsiteX4" fmla="*/ 1889662 w 5620959"/>
              <a:gd name="connsiteY4" fmla="*/ 524577 h 1307432"/>
              <a:gd name="connsiteX5" fmla="*/ 224492 w 5620959"/>
              <a:gd name="connsiteY5" fmla="*/ 890337 h 1307432"/>
              <a:gd name="connsiteX6" fmla="*/ 542708 w 5620959"/>
              <a:gd name="connsiteY6" fmla="*/ 1307432 h 1307432"/>
              <a:gd name="connsiteX0" fmla="*/ 5402883 w 5548940"/>
              <a:gd name="connsiteY0" fmla="*/ 0 h 1302619"/>
              <a:gd name="connsiteX1" fmla="*/ 5512043 w 5548940"/>
              <a:gd name="connsiteY1" fmla="*/ 235819 h 1302619"/>
              <a:gd name="connsiteX2" fmla="*/ 5181502 w 5548940"/>
              <a:gd name="connsiteY2" fmla="*/ 529390 h 1302619"/>
              <a:gd name="connsiteX3" fmla="*/ 3660711 w 5548940"/>
              <a:gd name="connsiteY3" fmla="*/ 673768 h 1302619"/>
              <a:gd name="connsiteX4" fmla="*/ 1889662 w 5548940"/>
              <a:gd name="connsiteY4" fmla="*/ 519764 h 1302619"/>
              <a:gd name="connsiteX5" fmla="*/ 224492 w 5548940"/>
              <a:gd name="connsiteY5" fmla="*/ 885524 h 1302619"/>
              <a:gd name="connsiteX6" fmla="*/ 542708 w 5548940"/>
              <a:gd name="connsiteY6" fmla="*/ 1302619 h 1302619"/>
              <a:gd name="connsiteX0" fmla="*/ 5584063 w 5584694"/>
              <a:gd name="connsiteY0" fmla="*/ 0 h 1295400"/>
              <a:gd name="connsiteX1" fmla="*/ 5512043 w 5584694"/>
              <a:gd name="connsiteY1" fmla="*/ 228600 h 1295400"/>
              <a:gd name="connsiteX2" fmla="*/ 5181502 w 5584694"/>
              <a:gd name="connsiteY2" fmla="*/ 522171 h 1295400"/>
              <a:gd name="connsiteX3" fmla="*/ 3660711 w 5584694"/>
              <a:gd name="connsiteY3" fmla="*/ 666549 h 1295400"/>
              <a:gd name="connsiteX4" fmla="*/ 1889662 w 5584694"/>
              <a:gd name="connsiteY4" fmla="*/ 512545 h 1295400"/>
              <a:gd name="connsiteX5" fmla="*/ 224492 w 5584694"/>
              <a:gd name="connsiteY5" fmla="*/ 878305 h 1295400"/>
              <a:gd name="connsiteX6" fmla="*/ 542708 w 5584694"/>
              <a:gd name="connsiteY6" fmla="*/ 1295400 h 1295400"/>
              <a:gd name="connsiteX0" fmla="*/ 5584063 w 5584063"/>
              <a:gd name="connsiteY0" fmla="*/ 0 h 1295400"/>
              <a:gd name="connsiteX1" fmla="*/ 5181502 w 5584063"/>
              <a:gd name="connsiteY1" fmla="*/ 522171 h 1295400"/>
              <a:gd name="connsiteX2" fmla="*/ 3660711 w 5584063"/>
              <a:gd name="connsiteY2" fmla="*/ 666549 h 1295400"/>
              <a:gd name="connsiteX3" fmla="*/ 1889662 w 5584063"/>
              <a:gd name="connsiteY3" fmla="*/ 512545 h 1295400"/>
              <a:gd name="connsiteX4" fmla="*/ 224492 w 5584063"/>
              <a:gd name="connsiteY4" fmla="*/ 878305 h 1295400"/>
              <a:gd name="connsiteX5" fmla="*/ 542708 w 5584063"/>
              <a:gd name="connsiteY5" fmla="*/ 1295400 h 1295400"/>
              <a:gd name="connsiteX0" fmla="*/ 5584063 w 5584063"/>
              <a:gd name="connsiteY0" fmla="*/ 0 h 1219201"/>
              <a:gd name="connsiteX1" fmla="*/ 5181502 w 5584063"/>
              <a:gd name="connsiteY1" fmla="*/ 445972 h 1219201"/>
              <a:gd name="connsiteX2" fmla="*/ 3660711 w 5584063"/>
              <a:gd name="connsiteY2" fmla="*/ 590350 h 1219201"/>
              <a:gd name="connsiteX3" fmla="*/ 1889662 w 5584063"/>
              <a:gd name="connsiteY3" fmla="*/ 436346 h 1219201"/>
              <a:gd name="connsiteX4" fmla="*/ 224492 w 5584063"/>
              <a:gd name="connsiteY4" fmla="*/ 802106 h 1219201"/>
              <a:gd name="connsiteX5" fmla="*/ 542708 w 5584063"/>
              <a:gd name="connsiteY5" fmla="*/ 1219201 h 1219201"/>
              <a:gd name="connsiteX0" fmla="*/ 5584063 w 5584063"/>
              <a:gd name="connsiteY0" fmla="*/ 0 h 1219201"/>
              <a:gd name="connsiteX1" fmla="*/ 5181502 w 5584063"/>
              <a:gd name="connsiteY1" fmla="*/ 445972 h 1219201"/>
              <a:gd name="connsiteX2" fmla="*/ 3660711 w 5584063"/>
              <a:gd name="connsiteY2" fmla="*/ 590350 h 1219201"/>
              <a:gd name="connsiteX3" fmla="*/ 1889662 w 5584063"/>
              <a:gd name="connsiteY3" fmla="*/ 436346 h 1219201"/>
              <a:gd name="connsiteX4" fmla="*/ 224492 w 5584063"/>
              <a:gd name="connsiteY4" fmla="*/ 802106 h 1219201"/>
              <a:gd name="connsiteX5" fmla="*/ 542708 w 5584063"/>
              <a:gd name="connsiteY5" fmla="*/ 1219201 h 1219201"/>
              <a:gd name="connsiteX0" fmla="*/ 5584063 w 5584063"/>
              <a:gd name="connsiteY0" fmla="*/ 0 h 1219201"/>
              <a:gd name="connsiteX1" fmla="*/ 5181502 w 5584063"/>
              <a:gd name="connsiteY1" fmla="*/ 445972 h 1219201"/>
              <a:gd name="connsiteX2" fmla="*/ 3660711 w 5584063"/>
              <a:gd name="connsiteY2" fmla="*/ 590350 h 1219201"/>
              <a:gd name="connsiteX3" fmla="*/ 1889662 w 5584063"/>
              <a:gd name="connsiteY3" fmla="*/ 436346 h 1219201"/>
              <a:gd name="connsiteX4" fmla="*/ 224492 w 5584063"/>
              <a:gd name="connsiteY4" fmla="*/ 802106 h 1219201"/>
              <a:gd name="connsiteX5" fmla="*/ 542708 w 5584063"/>
              <a:gd name="connsiteY5" fmla="*/ 1219201 h 121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84063" h="1219201">
                <a:moveTo>
                  <a:pt x="5584063" y="0"/>
                </a:moveTo>
                <a:cubicBezTo>
                  <a:pt x="5531278" y="151298"/>
                  <a:pt x="5502061" y="347580"/>
                  <a:pt x="5181502" y="445972"/>
                </a:cubicBezTo>
                <a:cubicBezTo>
                  <a:pt x="4860943" y="544364"/>
                  <a:pt x="4209351" y="591954"/>
                  <a:pt x="3660711" y="590350"/>
                </a:cubicBezTo>
                <a:cubicBezTo>
                  <a:pt x="3112071" y="588746"/>
                  <a:pt x="2462365" y="401053"/>
                  <a:pt x="1889662" y="436346"/>
                </a:cubicBezTo>
                <a:cubicBezTo>
                  <a:pt x="1316959" y="471639"/>
                  <a:pt x="448984" y="671630"/>
                  <a:pt x="224492" y="802106"/>
                </a:cubicBezTo>
                <a:cubicBezTo>
                  <a:pt x="0" y="932582"/>
                  <a:pt x="542708" y="1219201"/>
                  <a:pt x="542708" y="121920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" y="5867400"/>
            <a:ext cx="807720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Up to ~5x10</a:t>
            </a:r>
            <a:r>
              <a:rPr lang="en-US" baseline="30000" dirty="0" smtClean="0"/>
              <a:t>20</a:t>
            </a:r>
            <a:r>
              <a:rPr lang="en-US" dirty="0" smtClean="0"/>
              <a:t> protons/year that </a:t>
            </a:r>
            <a:r>
              <a:rPr lang="en-US" i="1" dirty="0" smtClean="0"/>
              <a:t>cannot</a:t>
            </a:r>
            <a:r>
              <a:rPr lang="en-US" dirty="0" smtClean="0"/>
              <a:t> be used by </a:t>
            </a:r>
            <a:r>
              <a:rPr lang="en-US" dirty="0" err="1" smtClean="0"/>
              <a:t>NO</a:t>
            </a:r>
            <a:r>
              <a:rPr lang="en-US" dirty="0" err="1" smtClean="0">
                <a:latin typeface="Symbol" pitchFamily="18" charset="2"/>
              </a:rPr>
              <a:t>n</a:t>
            </a:r>
            <a:r>
              <a:rPr lang="en-US" dirty="0" err="1" smtClean="0"/>
              <a:t>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162800" cy="990600"/>
          </a:xfrm>
        </p:spPr>
        <p:txBody>
          <a:bodyPr/>
          <a:lstStyle/>
          <a:p>
            <a:r>
              <a:rPr lang="en-US" dirty="0" smtClean="0"/>
              <a:t>Mu2e and g-2 Common Ground: </a:t>
            </a:r>
            <a:br>
              <a:rPr lang="en-US" dirty="0" smtClean="0"/>
            </a:br>
            <a:r>
              <a:rPr lang="en-US" dirty="0" smtClean="0"/>
              <a:t>Bunch Formation in the Recycler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43200"/>
            <a:ext cx="7162800" cy="3429000"/>
          </a:xfrm>
        </p:spPr>
        <p:txBody>
          <a:bodyPr/>
          <a:lstStyle/>
          <a:p>
            <a:r>
              <a:rPr lang="en-US" sz="2000" dirty="0" smtClean="0"/>
              <a:t>During the 8 Booster ticks which are not used by </a:t>
            </a:r>
            <a:r>
              <a:rPr lang="en-US" sz="2000" dirty="0" err="1" smtClean="0"/>
              <a:t>NOvA</a:t>
            </a:r>
            <a:r>
              <a:rPr lang="en-US" sz="2000" dirty="0" smtClean="0"/>
              <a:t>, Booster batches are injected into Recycler</a:t>
            </a:r>
          </a:p>
          <a:p>
            <a:r>
              <a:rPr lang="en-US" sz="2000" dirty="0" smtClean="0"/>
              <a:t>2.5 MHz RF is used to divide these into 4 bunches of ~1x10</a:t>
            </a:r>
            <a:r>
              <a:rPr lang="en-US" sz="2000" baseline="30000" dirty="0" smtClean="0"/>
              <a:t>12</a:t>
            </a:r>
            <a:r>
              <a:rPr lang="en-US" sz="2000" dirty="0" smtClean="0"/>
              <a:t> each</a:t>
            </a:r>
          </a:p>
          <a:p>
            <a:r>
              <a:rPr lang="en-US" sz="2000" dirty="0" smtClean="0"/>
              <a:t>Subsequent handling</a:t>
            </a:r>
          </a:p>
          <a:p>
            <a:pPr lvl="1"/>
            <a:r>
              <a:rPr lang="en-US" sz="1600" dirty="0" smtClean="0"/>
              <a:t>g-2</a:t>
            </a:r>
          </a:p>
          <a:p>
            <a:pPr lvl="2"/>
            <a:r>
              <a:rPr lang="en-US" sz="1600" dirty="0" smtClean="0"/>
              <a:t>Bunches are extracted individually to the muon production target</a:t>
            </a:r>
          </a:p>
          <a:p>
            <a:pPr lvl="1"/>
            <a:r>
              <a:rPr lang="en-US" sz="1600" dirty="0" smtClean="0"/>
              <a:t>Mu2e</a:t>
            </a:r>
          </a:p>
          <a:p>
            <a:pPr lvl="2"/>
            <a:r>
              <a:rPr lang="en-US" sz="1600" dirty="0" smtClean="0"/>
              <a:t>Individual bunches are extracted to the </a:t>
            </a:r>
            <a:r>
              <a:rPr lang="en-US" sz="1600" dirty="0" err="1" smtClean="0"/>
              <a:t>pBar</a:t>
            </a:r>
            <a:r>
              <a:rPr lang="en-US" sz="1600" dirty="0" smtClean="0"/>
              <a:t> Debuncher ring</a:t>
            </a:r>
          </a:p>
          <a:p>
            <a:pPr lvl="2"/>
            <a:r>
              <a:rPr lang="en-US" sz="1600" dirty="0" smtClean="0"/>
              <a:t>Each is resonantly extracted to produce the required Mu2e time structure.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816632">
            <a:off x="685800" y="1066800"/>
            <a:ext cx="35052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95600" y="2133600"/>
            <a:ext cx="1219200" cy="392654"/>
          </a:xfrm>
          <a:custGeom>
            <a:avLst/>
            <a:gdLst>
              <a:gd name="connsiteX0" fmla="*/ 0 w 1301675"/>
              <a:gd name="connsiteY0" fmla="*/ 527125 h 527125"/>
              <a:gd name="connsiteX1" fmla="*/ 839097 w 1301675"/>
              <a:gd name="connsiteY1" fmla="*/ 344245 h 527125"/>
              <a:gd name="connsiteX2" fmla="*/ 1301675 w 1301675"/>
              <a:gd name="connsiteY2" fmla="*/ 0 h 527125"/>
              <a:gd name="connsiteX0" fmla="*/ 0 w 1301675"/>
              <a:gd name="connsiteY0" fmla="*/ 527125 h 545054"/>
              <a:gd name="connsiteX1" fmla="*/ 914400 w 1301675"/>
              <a:gd name="connsiteY1" fmla="*/ 457200 h 545054"/>
              <a:gd name="connsiteX2" fmla="*/ 1301675 w 1301675"/>
              <a:gd name="connsiteY2" fmla="*/ 0 h 545054"/>
              <a:gd name="connsiteX0" fmla="*/ 0 w 1295400"/>
              <a:gd name="connsiteY0" fmla="*/ 374726 h 374726"/>
              <a:gd name="connsiteX1" fmla="*/ 914400 w 1295400"/>
              <a:gd name="connsiteY1" fmla="*/ 304801 h 374726"/>
              <a:gd name="connsiteX2" fmla="*/ 1295400 w 1295400"/>
              <a:gd name="connsiteY2" fmla="*/ 0 h 374726"/>
              <a:gd name="connsiteX0" fmla="*/ 0 w 1295400"/>
              <a:gd name="connsiteY0" fmla="*/ 374726 h 392654"/>
              <a:gd name="connsiteX1" fmla="*/ 304800 w 1295400"/>
              <a:gd name="connsiteY1" fmla="*/ 381000 h 392654"/>
              <a:gd name="connsiteX2" fmla="*/ 914400 w 1295400"/>
              <a:gd name="connsiteY2" fmla="*/ 304801 h 392654"/>
              <a:gd name="connsiteX3" fmla="*/ 1295400 w 1295400"/>
              <a:gd name="connsiteY3" fmla="*/ 0 h 392654"/>
              <a:gd name="connsiteX0" fmla="*/ 0 w 1295400"/>
              <a:gd name="connsiteY0" fmla="*/ 374726 h 392654"/>
              <a:gd name="connsiteX1" fmla="*/ 304800 w 1295400"/>
              <a:gd name="connsiteY1" fmla="*/ 381000 h 392654"/>
              <a:gd name="connsiteX2" fmla="*/ 914400 w 1295400"/>
              <a:gd name="connsiteY2" fmla="*/ 304801 h 392654"/>
              <a:gd name="connsiteX3" fmla="*/ 1295400 w 1295400"/>
              <a:gd name="connsiteY3" fmla="*/ 0 h 392654"/>
              <a:gd name="connsiteX0" fmla="*/ 0 w 1219200"/>
              <a:gd name="connsiteY0" fmla="*/ 374726 h 392654"/>
              <a:gd name="connsiteX1" fmla="*/ 304800 w 1219200"/>
              <a:gd name="connsiteY1" fmla="*/ 381000 h 392654"/>
              <a:gd name="connsiteX2" fmla="*/ 914400 w 1219200"/>
              <a:gd name="connsiteY2" fmla="*/ 304801 h 392654"/>
              <a:gd name="connsiteX3" fmla="*/ 1219200 w 1219200"/>
              <a:gd name="connsiteY3" fmla="*/ 0 h 392654"/>
              <a:gd name="connsiteX0" fmla="*/ 0 w 1219200"/>
              <a:gd name="connsiteY0" fmla="*/ 374726 h 392654"/>
              <a:gd name="connsiteX1" fmla="*/ 304800 w 1219200"/>
              <a:gd name="connsiteY1" fmla="*/ 381000 h 392654"/>
              <a:gd name="connsiteX2" fmla="*/ 914400 w 1219200"/>
              <a:gd name="connsiteY2" fmla="*/ 304801 h 392654"/>
              <a:gd name="connsiteX3" fmla="*/ 1219200 w 1219200"/>
              <a:gd name="connsiteY3" fmla="*/ 0 h 39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392654">
                <a:moveTo>
                  <a:pt x="0" y="374726"/>
                </a:moveTo>
                <a:cubicBezTo>
                  <a:pt x="1494" y="375324"/>
                  <a:pt x="152400" y="392654"/>
                  <a:pt x="304800" y="381000"/>
                </a:cubicBezTo>
                <a:cubicBezTo>
                  <a:pt x="457200" y="369346"/>
                  <a:pt x="762000" y="368301"/>
                  <a:pt x="914400" y="304801"/>
                </a:cubicBezTo>
                <a:cubicBezTo>
                  <a:pt x="1066800" y="241301"/>
                  <a:pt x="1162723" y="258183"/>
                  <a:pt x="1219200" y="0"/>
                </a:cubicBezTo>
              </a:path>
            </a:pathLst>
          </a:cu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13716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Booster batch Injected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29000" y="1905000"/>
            <a:ext cx="614704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816632">
            <a:off x="4912766" y="1078965"/>
            <a:ext cx="35052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69966" y="1383765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Split into 4 bunches with 2.5 MHz RF</a:t>
            </a:r>
            <a:endParaRPr lang="en-US" sz="2000" dirty="0"/>
          </a:p>
        </p:txBody>
      </p:sp>
      <p:sp>
        <p:nvSpPr>
          <p:cNvPr id="27" name="Oval 26"/>
          <p:cNvSpPr/>
          <p:nvPr/>
        </p:nvSpPr>
        <p:spPr>
          <a:xfrm rot="1800000">
            <a:off x="8281981" y="2211532"/>
            <a:ext cx="76200" cy="112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058556">
            <a:off x="7206641" y="2480367"/>
            <a:ext cx="76200" cy="112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058556">
            <a:off x="7627807" y="2455968"/>
            <a:ext cx="76200" cy="112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5058556">
            <a:off x="8011856" y="2379159"/>
            <a:ext cx="76200" cy="112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Common: Bunch Formation in Recycler*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47704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781800" y="60960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*I. </a:t>
            </a:r>
            <a:r>
              <a:rPr lang="en-US" sz="1600" dirty="0" err="1" smtClean="0"/>
              <a:t>Kourbanis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495800"/>
            <a:ext cx="4572000" cy="150810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15888" indent="-115888" algn="l"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Single 2.5 MHz RF system</a:t>
            </a:r>
          </a:p>
          <a:p>
            <a:pPr marL="115888" indent="-115888" algn="l">
              <a:buClrTx/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bg1"/>
                </a:solidFill>
              </a:rPr>
              <a:t>Requires ~90 ms</a:t>
            </a:r>
          </a:p>
          <a:p>
            <a:pPr marL="115888" indent="-115888" algn="l">
              <a:buClrTx/>
              <a:buFont typeface="Arial" pitchFamily="34" charset="0"/>
              <a:buChar char="•"/>
            </a:pPr>
            <a:r>
              <a:rPr lang="en-US" sz="2000" i="1" dirty="0" err="1" smtClean="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US" sz="2000" i="1" dirty="0" err="1" smtClean="0">
                <a:solidFill>
                  <a:schemeClr val="bg1"/>
                </a:solidFill>
              </a:rPr>
              <a:t>p</a:t>
            </a:r>
            <a:r>
              <a:rPr lang="en-US" sz="2000" i="1" dirty="0" smtClean="0">
                <a:solidFill>
                  <a:schemeClr val="bg1"/>
                </a:solidFill>
              </a:rPr>
              <a:t>/p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sym typeface="Symbol"/>
              </a:rPr>
              <a:t> .28%</a:t>
            </a:r>
          </a:p>
          <a:p>
            <a:pPr marL="115888" indent="-115888" algn="l"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sym typeface="Symbol"/>
              </a:rPr>
              <a:t>No large tails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031" y="1752600"/>
            <a:ext cx="8617969" cy="374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76200" y="4953000"/>
            <a:ext cx="1676400" cy="1588"/>
          </a:xfrm>
          <a:prstGeom prst="straightConnector1">
            <a:avLst/>
          </a:prstGeom>
          <a:ln w="19050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2133600" y="4953000"/>
            <a:ext cx="1524000" cy="152400"/>
          </a:xfrm>
          <a:prstGeom prst="straightConnector1">
            <a:avLst/>
          </a:prstGeom>
          <a:ln w="19050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924300" y="4914900"/>
            <a:ext cx="1600200" cy="152400"/>
          </a:xfrm>
          <a:prstGeom prst="straightConnector1">
            <a:avLst/>
          </a:prstGeom>
          <a:ln w="19050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5" idx="0"/>
          </p:cNvCxnSpPr>
          <p:nvPr/>
        </p:nvCxnSpPr>
        <p:spPr>
          <a:xfrm rot="16200000" flipV="1">
            <a:off x="4533900" y="4991100"/>
            <a:ext cx="1828800" cy="228600"/>
          </a:xfrm>
          <a:prstGeom prst="straightConnector1">
            <a:avLst/>
          </a:prstGeom>
          <a:ln w="19050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8267700" y="4991100"/>
            <a:ext cx="1219200" cy="228600"/>
          </a:xfrm>
          <a:prstGeom prst="straightConnector1">
            <a:avLst/>
          </a:prstGeom>
          <a:ln w="19050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1562100" y="4686300"/>
            <a:ext cx="1524000" cy="533400"/>
          </a:xfrm>
          <a:prstGeom prst="straightConnector1">
            <a:avLst/>
          </a:prstGeom>
          <a:ln w="19050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3429000" y="4724400"/>
            <a:ext cx="1828800" cy="762000"/>
          </a:xfrm>
          <a:prstGeom prst="straightConnector1">
            <a:avLst/>
          </a:prstGeom>
          <a:ln w="19050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" y="58674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MI-52 Lam. / </a:t>
            </a:r>
            <a:br>
              <a:rPr lang="en-US" sz="1000" dirty="0" smtClean="0"/>
            </a:br>
            <a:r>
              <a:rPr lang="en-US" sz="1000" dirty="0" smtClean="0"/>
              <a:t>V701 C-magnets (?)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371600" y="57150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V714 C-magnets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62200" y="57912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Tev</a:t>
            </a:r>
            <a:r>
              <a:rPr lang="en-US" sz="1000" dirty="0" smtClean="0"/>
              <a:t>. F0 Lambertsons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00400" y="60198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F-17 C-Magnets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14800" y="57912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HV100 dipoles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9200" y="60198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HV102 dipoles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67600" y="56388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Accumulator Lambertson</a:t>
            </a:r>
          </a:p>
          <a:p>
            <a:r>
              <a:rPr lang="en-US" sz="1000" dirty="0" smtClean="0"/>
              <a:t>and C-Magnet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6200000" flipV="1">
            <a:off x="5029200" y="4876800"/>
            <a:ext cx="1600200" cy="228600"/>
          </a:xfrm>
          <a:prstGeom prst="straightConnector1">
            <a:avLst/>
          </a:prstGeom>
          <a:ln w="19050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38800" y="57912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HT105 trim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05400" y="651944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*J. Morgan</a:t>
            </a:r>
            <a:endParaRPr lang="en-US" sz="1600" dirty="0"/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609600"/>
          </a:xfrm>
        </p:spPr>
        <p:txBody>
          <a:bodyPr/>
          <a:lstStyle/>
          <a:p>
            <a:r>
              <a:rPr lang="en-US" dirty="0" smtClean="0"/>
              <a:t>Common: Aperture Issues in AP2 Line*</a:t>
            </a:r>
            <a:endParaRPr lang="en-US" dirty="0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 dirty="0">
              <a:latin typeface="+mn-lt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0" name="Content Placeholder 59"/>
          <p:cNvSpPr>
            <a:spLocks noGrp="1"/>
          </p:cNvSpPr>
          <p:nvPr>
            <p:ph idx="4294967295"/>
          </p:nvPr>
        </p:nvSpPr>
        <p:spPr>
          <a:xfrm>
            <a:off x="533401" y="533400"/>
            <a:ext cx="4724400" cy="1143000"/>
          </a:xfrm>
          <a:solidFill>
            <a:srgbClr val="FFFFFF"/>
          </a:solidFill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Symbol" pitchFamily="18" charset="2"/>
              </a:rPr>
              <a:t>e</a:t>
            </a:r>
            <a:r>
              <a:rPr lang="en-US" sz="2000" dirty="0" smtClean="0">
                <a:solidFill>
                  <a:schemeClr val="bg1"/>
                </a:solidFill>
              </a:rPr>
              <a:t>=15 </a:t>
            </a:r>
            <a:r>
              <a:rPr lang="en-US" sz="2000" dirty="0" smtClean="0">
                <a:solidFill>
                  <a:schemeClr val="bg1"/>
                </a:solidFill>
                <a:latin typeface="Symbol" pitchFamily="18" charset="2"/>
              </a:rPr>
              <a:t>p</a:t>
            </a:r>
            <a:r>
              <a:rPr lang="en-US" sz="2000" dirty="0" smtClean="0">
                <a:solidFill>
                  <a:schemeClr val="bg1"/>
                </a:solidFill>
              </a:rPr>
              <a:t>-mm-</a:t>
            </a:r>
            <a:r>
              <a:rPr lang="en-US" sz="2000" dirty="0" err="1" smtClean="0">
                <a:solidFill>
                  <a:schemeClr val="bg1"/>
                </a:solidFill>
              </a:rPr>
              <a:t>mr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US" sz="2000" dirty="0" err="1" smtClean="0">
                <a:solidFill>
                  <a:schemeClr val="bg1"/>
                </a:solidFill>
              </a:rPr>
              <a:t>p</a:t>
            </a:r>
            <a:r>
              <a:rPr lang="en-US" sz="2000" dirty="0" smtClean="0">
                <a:solidFill>
                  <a:schemeClr val="bg1"/>
                </a:solidFill>
              </a:rPr>
              <a:t>/p=.25%</a:t>
            </a:r>
          </a:p>
          <a:p>
            <a:pPr>
              <a:buClrTx/>
            </a:pPr>
            <a:r>
              <a:rPr lang="en-US" sz="2000" dirty="0" smtClean="0">
                <a:solidFill>
                  <a:srgbClr val="FF0000"/>
                </a:solidFill>
              </a:rPr>
              <a:t>Red = </a:t>
            </a:r>
            <a:r>
              <a:rPr lang="en-US" sz="2000" dirty="0" err="1" smtClean="0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US" sz="2000" dirty="0" err="1" smtClean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total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70C0"/>
                </a:solidFill>
              </a:rPr>
              <a:t>Blue = </a:t>
            </a:r>
            <a:r>
              <a:rPr lang="en-US" sz="2000" dirty="0" err="1" smtClean="0">
                <a:solidFill>
                  <a:srgbClr val="0070C0"/>
                </a:solidFill>
                <a:latin typeface="Symbol" pitchFamily="18" charset="2"/>
              </a:rPr>
              <a:t>D</a:t>
            </a:r>
            <a:r>
              <a:rPr lang="en-US" sz="2000" dirty="0" err="1" smtClean="0">
                <a:solidFill>
                  <a:srgbClr val="0070C0"/>
                </a:solidFill>
              </a:rPr>
              <a:t>x</a:t>
            </a:r>
            <a:r>
              <a:rPr lang="en-US" sz="2000" dirty="0" smtClean="0">
                <a:solidFill>
                  <a:srgbClr val="0070C0"/>
                </a:solidFill>
              </a:rPr>
              <a:t> from </a:t>
            </a:r>
            <a:r>
              <a:rPr lang="en-US" sz="2000" dirty="0" err="1" smtClean="0">
                <a:solidFill>
                  <a:srgbClr val="0070C0"/>
                </a:solidFill>
                <a:latin typeface="Symbol" pitchFamily="18" charset="2"/>
              </a:rPr>
              <a:t>D</a:t>
            </a:r>
            <a:r>
              <a:rPr lang="en-US" sz="2000" dirty="0" err="1" smtClean="0">
                <a:solidFill>
                  <a:srgbClr val="0070C0"/>
                </a:solidFill>
              </a:rPr>
              <a:t>p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</a:p>
          <a:p>
            <a:pPr>
              <a:buClrTx/>
            </a:pPr>
            <a:r>
              <a:rPr lang="en-US" sz="2000" dirty="0" smtClean="0">
                <a:solidFill>
                  <a:srgbClr val="00B050"/>
                </a:solidFill>
              </a:rPr>
              <a:t>Green = </a:t>
            </a:r>
            <a:r>
              <a:rPr lang="en-US" sz="2000" dirty="0" err="1" smtClean="0">
                <a:solidFill>
                  <a:srgbClr val="00B050"/>
                </a:solidFill>
                <a:latin typeface="Symbol" pitchFamily="18" charset="2"/>
              </a:rPr>
              <a:t>D</a:t>
            </a:r>
            <a:r>
              <a:rPr lang="en-US" sz="2000" dirty="0" err="1" smtClean="0">
                <a:solidFill>
                  <a:srgbClr val="00B050"/>
                </a:solidFill>
              </a:rPr>
              <a:t>y</a:t>
            </a:r>
            <a:r>
              <a:rPr lang="en-US" sz="2000" dirty="0" smtClean="0">
                <a:solidFill>
                  <a:srgbClr val="00B050"/>
                </a:solidFill>
              </a:rPr>
              <a:t> total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bg1"/>
                </a:solidFill>
              </a:rPr>
              <a:t>Black = </a:t>
            </a:r>
            <a:r>
              <a:rPr lang="en-US" sz="2000" dirty="0" err="1" smtClean="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US" sz="2000" dirty="0" err="1" smtClean="0">
                <a:solidFill>
                  <a:schemeClr val="bg1"/>
                </a:solidFill>
              </a:rPr>
              <a:t>y</a:t>
            </a:r>
            <a:r>
              <a:rPr lang="en-US" sz="2000" dirty="0" smtClean="0">
                <a:solidFill>
                  <a:schemeClr val="bg1"/>
                </a:solidFill>
              </a:rPr>
              <a:t> from </a:t>
            </a:r>
            <a:r>
              <a:rPr lang="en-US" sz="2000" dirty="0" err="1" smtClean="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US" sz="2000" dirty="0" err="1" smtClean="0">
                <a:solidFill>
                  <a:schemeClr val="bg1"/>
                </a:solidFill>
              </a:rPr>
              <a:t>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7200" y="5638800"/>
            <a:ext cx="853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553200" y="61722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CC0000"/>
                </a:solidFill>
              </a:rPr>
              <a:t>Improvements already planned</a:t>
            </a:r>
            <a:endParaRPr lang="en-US" sz="1200" b="1" dirty="0">
              <a:solidFill>
                <a:srgbClr val="CC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77000" y="3657600"/>
            <a:ext cx="1143000" cy="461665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C0000"/>
                </a:solidFill>
              </a:rPr>
              <a:t>Can be fixed by tuning</a:t>
            </a:r>
            <a:endParaRPr lang="en-US" sz="1200" dirty="0">
              <a:solidFill>
                <a:srgbClr val="CC0000"/>
              </a:solidFill>
            </a:endParaRPr>
          </a:p>
        </p:txBody>
      </p:sp>
      <p:cxnSp>
        <p:nvCxnSpPr>
          <p:cNvPr id="63" name="Straight Arrow Connector 62"/>
          <p:cNvCxnSpPr>
            <a:stCxn id="61" idx="0"/>
          </p:cNvCxnSpPr>
          <p:nvPr/>
        </p:nvCxnSpPr>
        <p:spPr>
          <a:xfrm rot="16200000" flipV="1">
            <a:off x="6610350" y="321945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43600" y="8382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CC33"/>
                </a:solidFill>
                <a:sym typeface="Symbol"/>
              </a:rPr>
              <a:t> looks doable</a:t>
            </a:r>
            <a:endParaRPr lang="en-US" dirty="0">
              <a:solidFill>
                <a:srgbClr val="33CC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8" grpId="0"/>
      <p:bldP spid="30" grpId="0"/>
      <p:bldP spid="33" grpId="0"/>
      <p:bldP spid="35" grpId="0"/>
      <p:bldP spid="36" grpId="0"/>
      <p:bldP spid="39" grpId="0"/>
      <p:bldP spid="55" grpId="0" animBg="1"/>
      <p:bldP spid="56" grpId="0"/>
      <p:bldP spid="61" grpId="0" animBg="1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Mu2e: Bunch Formation in Debuncher*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Proton Accelerators for Science and Innovation Workshop, Jan.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F1772BE8-7B3A-4474-B9A1-D170D6C642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4294967295"/>
          </p:nvPr>
        </p:nvSpPr>
        <p:spPr>
          <a:xfrm>
            <a:off x="0" y="3810000"/>
            <a:ext cx="4662488" cy="1066800"/>
          </a:xfrm>
        </p:spPr>
        <p:txBody>
          <a:bodyPr/>
          <a:lstStyle/>
          <a:p>
            <a:r>
              <a:rPr lang="en-US" sz="2000" dirty="0" smtClean="0"/>
              <a:t>Bunch formation by 3 2.4 </a:t>
            </a:r>
            <a:r>
              <a:rPr lang="en-US" sz="2000" dirty="0" err="1" smtClean="0"/>
              <a:t>Mhz</a:t>
            </a:r>
            <a:r>
              <a:rPr lang="en-US" sz="2000" dirty="0" smtClean="0"/>
              <a:t> cavities (30 kV)</a:t>
            </a:r>
            <a:endParaRPr 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666" t="17073" r="9288" b="12230"/>
          <a:stretch/>
        </p:blipFill>
        <p:spPr bwMode="auto">
          <a:xfrm>
            <a:off x="5282573" y="990600"/>
            <a:ext cx="386142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019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*S. </a:t>
            </a:r>
            <a:r>
              <a:rPr lang="en-US" sz="1800" dirty="0" err="1" smtClean="0"/>
              <a:t>Werkema</a:t>
            </a:r>
            <a:endParaRPr lang="en-US" sz="1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636" t="14446" r="9921" b="27332"/>
          <a:stretch/>
        </p:blipFill>
        <p:spPr bwMode="auto">
          <a:xfrm>
            <a:off x="533400" y="1066800"/>
            <a:ext cx="457465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40100" y="4043480"/>
            <a:ext cx="362271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5029200" y="1371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3733800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 comparison: previous baseline distribution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161267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23888" y="3048000"/>
            <a:ext cx="3559175" cy="3186113"/>
            <a:chOff x="5181601" y="2424545"/>
            <a:chExt cx="3559175" cy="3185680"/>
          </a:xfrm>
        </p:grpSpPr>
        <p:pic>
          <p:nvPicPr>
            <p:cNvPr id="52254" name="Picture 345" descr="extractionfigures"/>
            <p:cNvPicPr>
              <a:picLocks noChangeAspect="1" noChangeArrowheads="1"/>
            </p:cNvPicPr>
            <p:nvPr/>
          </p:nvPicPr>
          <p:blipFill>
            <a:blip r:embed="rId2" cstate="print"/>
            <a:srcRect t="4585" r="30000" b="13333"/>
            <a:stretch>
              <a:fillRect/>
            </a:stretch>
          </p:blipFill>
          <p:spPr bwMode="auto">
            <a:xfrm>
              <a:off x="5181601" y="2479964"/>
              <a:ext cx="3559175" cy="3130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/>
          </p:nvSpPr>
          <p:spPr>
            <a:xfrm>
              <a:off x="5832476" y="2424545"/>
              <a:ext cx="846137" cy="166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98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Mu2e: Resonant Extraction</a:t>
            </a:r>
          </a:p>
        </p:txBody>
      </p:sp>
      <p:sp>
        <p:nvSpPr>
          <p:cNvPr id="52239" name="Footer Placeholder 3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Proton Accelerators for Science and Innovation Workshop, Jan. 2012</a:t>
            </a:r>
            <a:endParaRPr lang="en-US" smtClean="0">
              <a:latin typeface="Arial" pitchFamily="34" charset="0"/>
            </a:endParaRPr>
          </a:p>
        </p:txBody>
      </p:sp>
      <p:sp>
        <p:nvSpPr>
          <p:cNvPr id="52238" name="Slide Number Placeholder 32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DEF189-6DB1-4A4D-8789-F179501561A9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34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066800"/>
            <a:ext cx="4572000" cy="1943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resonance is driven to slowly extract the single bunch which is circulating around the Debuncher.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result is a train of bunches separated by the period of the Debuncher (~1.7 </a:t>
            </a:r>
            <a:r>
              <a:rPr lang="en-US" sz="2000" dirty="0" smtClean="0">
                <a:latin typeface="Symbol" pitchFamily="18" charset="2"/>
              </a:rPr>
              <a:t>m</a:t>
            </a:r>
            <a:r>
              <a:rPr lang="en-US" sz="2000" dirty="0" smtClean="0"/>
              <a:t>s)</a:t>
            </a:r>
            <a:endParaRPr lang="en-US" sz="1800" dirty="0" smtClean="0"/>
          </a:p>
        </p:txBody>
      </p:sp>
      <p:sp>
        <p:nvSpPr>
          <p:cNvPr id="12" name="Oval 11"/>
          <p:cNvSpPr/>
          <p:nvPr/>
        </p:nvSpPr>
        <p:spPr>
          <a:xfrm>
            <a:off x="2851150" y="3352800"/>
            <a:ext cx="255588" cy="21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04963" y="4997450"/>
            <a:ext cx="255587" cy="21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074988" y="762000"/>
            <a:ext cx="4808537" cy="3935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35400" y="3851275"/>
            <a:ext cx="255588" cy="2159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07000" y="2813050"/>
            <a:ext cx="255588" cy="214313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53188" y="1746250"/>
            <a:ext cx="255587" cy="214313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34275" y="873125"/>
            <a:ext cx="255588" cy="2159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448175" y="3657600"/>
            <a:ext cx="4557713" cy="1504950"/>
            <a:chOff x="3743325" y="3704945"/>
            <a:chExt cx="4558316" cy="1505230"/>
          </a:xfrm>
        </p:grpSpPr>
        <p:sp>
          <p:nvSpPr>
            <p:cNvPr id="52240" name="Line 4"/>
            <p:cNvSpPr>
              <a:spLocks noChangeShapeType="1"/>
            </p:cNvSpPr>
            <p:nvPr/>
          </p:nvSpPr>
          <p:spPr bwMode="auto">
            <a:xfrm flipV="1">
              <a:off x="3743325" y="5203543"/>
              <a:ext cx="944427" cy="6632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1" name="Line 5"/>
            <p:cNvSpPr>
              <a:spLocks noChangeShapeType="1"/>
            </p:cNvSpPr>
            <p:nvPr/>
          </p:nvSpPr>
          <p:spPr bwMode="auto">
            <a:xfrm flipV="1">
              <a:off x="4712156" y="4238345"/>
              <a:ext cx="168953" cy="9525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2" name="Line 6"/>
            <p:cNvSpPr>
              <a:spLocks noChangeShapeType="1"/>
            </p:cNvSpPr>
            <p:nvPr/>
          </p:nvSpPr>
          <p:spPr bwMode="auto">
            <a:xfrm>
              <a:off x="4881109" y="4238345"/>
              <a:ext cx="167076" cy="9525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3" name="Line 8"/>
            <p:cNvSpPr>
              <a:spLocks noChangeShapeType="1"/>
            </p:cNvSpPr>
            <p:nvPr/>
          </p:nvSpPr>
          <p:spPr bwMode="auto">
            <a:xfrm>
              <a:off x="5100747" y="5192432"/>
              <a:ext cx="1926062" cy="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4" name="Line 9"/>
            <p:cNvSpPr>
              <a:spLocks noChangeShapeType="1"/>
            </p:cNvSpPr>
            <p:nvPr/>
          </p:nvSpPr>
          <p:spPr bwMode="auto">
            <a:xfrm flipV="1">
              <a:off x="7051213" y="4227232"/>
              <a:ext cx="167076" cy="9525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5" name="Line 10"/>
            <p:cNvSpPr>
              <a:spLocks noChangeShapeType="1"/>
            </p:cNvSpPr>
            <p:nvPr/>
          </p:nvSpPr>
          <p:spPr bwMode="auto">
            <a:xfrm>
              <a:off x="7218289" y="4227232"/>
              <a:ext cx="168953" cy="9525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Line 11"/>
            <p:cNvSpPr>
              <a:spLocks noChangeShapeType="1"/>
            </p:cNvSpPr>
            <p:nvPr/>
          </p:nvSpPr>
          <p:spPr bwMode="auto">
            <a:xfrm>
              <a:off x="7387241" y="5179732"/>
              <a:ext cx="914400" cy="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Line 18"/>
            <p:cNvSpPr>
              <a:spLocks noChangeShapeType="1"/>
            </p:cNvSpPr>
            <p:nvPr/>
          </p:nvSpPr>
          <p:spPr bwMode="auto">
            <a:xfrm>
              <a:off x="4747653" y="3971645"/>
              <a:ext cx="0" cy="2159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8" name="Line 21"/>
            <p:cNvSpPr>
              <a:spLocks noChangeShapeType="1"/>
            </p:cNvSpPr>
            <p:nvPr/>
          </p:nvSpPr>
          <p:spPr bwMode="auto">
            <a:xfrm>
              <a:off x="5050865" y="3974820"/>
              <a:ext cx="0" cy="2159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Line 22"/>
            <p:cNvSpPr>
              <a:spLocks noChangeShapeType="1"/>
            </p:cNvSpPr>
            <p:nvPr/>
          </p:nvSpPr>
          <p:spPr bwMode="auto">
            <a:xfrm>
              <a:off x="7047940" y="3974820"/>
              <a:ext cx="0" cy="2159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Line 23"/>
            <p:cNvSpPr>
              <a:spLocks noChangeShapeType="1"/>
            </p:cNvSpPr>
            <p:nvPr/>
          </p:nvSpPr>
          <p:spPr bwMode="auto">
            <a:xfrm>
              <a:off x="4742890" y="4089120"/>
              <a:ext cx="3079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Line 24"/>
            <p:cNvSpPr>
              <a:spLocks noChangeShapeType="1"/>
            </p:cNvSpPr>
            <p:nvPr/>
          </p:nvSpPr>
          <p:spPr bwMode="auto">
            <a:xfrm>
              <a:off x="5050865" y="4089120"/>
              <a:ext cx="19970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2" name="Text Box 25"/>
            <p:cNvSpPr txBox="1">
              <a:spLocks noChangeArrowheads="1"/>
            </p:cNvSpPr>
            <p:nvPr/>
          </p:nvSpPr>
          <p:spPr bwMode="auto">
            <a:xfrm>
              <a:off x="4282515" y="3704945"/>
              <a:ext cx="1114425" cy="336550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~100 ns</a:t>
              </a:r>
            </a:p>
          </p:txBody>
        </p:sp>
        <p:sp>
          <p:nvSpPr>
            <p:cNvPr id="52253" name="Text Box 26"/>
            <p:cNvSpPr txBox="1">
              <a:spLocks noChangeArrowheads="1"/>
            </p:cNvSpPr>
            <p:nvPr/>
          </p:nvSpPr>
          <p:spPr bwMode="auto">
            <a:xfrm>
              <a:off x="5319153" y="3704945"/>
              <a:ext cx="1114425" cy="336550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~1.6 </a:t>
              </a:r>
              <a:r>
                <a:rPr lang="en-US" sz="1600">
                  <a:latin typeface="Symbol" pitchFamily="18" charset="2"/>
                </a:rPr>
                <a:t>m</a:t>
              </a:r>
              <a:r>
                <a:rPr lang="en-US" sz="1600"/>
                <a:t>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12" grpId="0" animBg="1"/>
      <p:bldP spid="12" grpId="1" animBg="1"/>
      <p:bldP spid="12" grpId="2" animBg="1"/>
      <p:bldP spid="12" grpId="3" animBg="1"/>
      <p:bldP spid="14" grpId="0" animBg="1"/>
      <p:bldP spid="14" grpId="1" animBg="1"/>
      <p:bldP spid="14" grpId="2" animBg="1"/>
      <p:bldP spid="14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4" grpId="0" animBg="1"/>
      <p:bldP spid="24" grpId="1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690" y="1047890"/>
            <a:ext cx="4339765" cy="302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162800" cy="990600"/>
          </a:xfrm>
        </p:spPr>
        <p:txBody>
          <a:bodyPr/>
          <a:lstStyle/>
          <a:p>
            <a:r>
              <a:rPr lang="en-US" dirty="0" smtClean="0"/>
              <a:t>Mu2e: Beam Line and Extinction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Proton Accelerators for Science and Innovation Workshop, Jan.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AB3C1F1C-F708-3F4B-8ECB-6D467F0718B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4294967295"/>
          </p:nvPr>
        </p:nvSpPr>
        <p:spPr>
          <a:xfrm>
            <a:off x="5346700" y="1828800"/>
            <a:ext cx="3797300" cy="4132262"/>
          </a:xfrm>
        </p:spPr>
        <p:txBody>
          <a:bodyPr/>
          <a:lstStyle/>
          <a:p>
            <a:r>
              <a:rPr lang="en-US" sz="2400" dirty="0" smtClean="0"/>
              <a:t>Requirement</a:t>
            </a:r>
          </a:p>
          <a:p>
            <a:pPr lvl="1"/>
            <a:r>
              <a:rPr lang="en-US" sz="2000" dirty="0" smtClean="0"/>
              <a:t>10</a:t>
            </a:r>
            <a:r>
              <a:rPr lang="en-US" sz="2000" baseline="30000" dirty="0" smtClean="0"/>
              <a:t>-10</a:t>
            </a:r>
          </a:p>
          <a:p>
            <a:endParaRPr lang="en-US" sz="2400" dirty="0" smtClean="0"/>
          </a:p>
          <a:p>
            <a:r>
              <a:rPr lang="en-US" sz="2400" dirty="0" smtClean="0"/>
              <a:t>Modeling (beam line alone)</a:t>
            </a:r>
          </a:p>
          <a:p>
            <a:pPr lvl="1"/>
            <a:r>
              <a:rPr lang="en-US" sz="2000" dirty="0" smtClean="0"/>
              <a:t>Generated 210M</a:t>
            </a:r>
          </a:p>
          <a:p>
            <a:pPr lvl="1"/>
            <a:r>
              <a:rPr lang="en-US" sz="2000" dirty="0" smtClean="0"/>
              <a:t>Hit target: 27</a:t>
            </a:r>
          </a:p>
          <a:p>
            <a:pPr lvl="1"/>
            <a:r>
              <a:rPr lang="en-US" sz="2000" dirty="0" smtClean="0">
                <a:sym typeface="Symbol"/>
              </a:rPr>
              <a:t></a:t>
            </a:r>
            <a:r>
              <a:rPr lang="en-US" sz="2000" dirty="0" smtClean="0"/>
              <a:t> 1.2 10</a:t>
            </a:r>
            <a:r>
              <a:rPr lang="en-US" sz="2000" baseline="30000" dirty="0" smtClean="0"/>
              <a:t>-7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 Need extinction out of ring to be &lt; 10</a:t>
            </a:r>
            <a:r>
              <a:rPr lang="en-US" sz="2400" baseline="30000" dirty="0" smtClean="0">
                <a:sym typeface="Symbol"/>
              </a:rPr>
              <a:t>-3</a:t>
            </a:r>
          </a:p>
          <a:p>
            <a:pPr>
              <a:buNone/>
            </a:pPr>
            <a:endParaRPr lang="en-US" sz="2400" baseline="30000" dirty="0" smtClean="0"/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304800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Optics dominated by need to accommodate AC Dipole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2958992" y="966520"/>
            <a:ext cx="3594208" cy="4228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335" y="4043480"/>
            <a:ext cx="3406813" cy="241721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Delivery Time Lines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F3BC2954-43C4-419B-ACBB-140890A7AE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4294967295"/>
          </p:nvPr>
        </p:nvSpPr>
        <p:spPr>
          <a:xfrm>
            <a:off x="4972050" y="1277938"/>
            <a:ext cx="4171950" cy="4340225"/>
          </a:xfrm>
        </p:spPr>
        <p:txBody>
          <a:bodyPr/>
          <a:lstStyle/>
          <a:p>
            <a:r>
              <a:rPr lang="en-US" sz="1800" dirty="0" smtClean="0"/>
              <a:t>Individual bunches are extracted to muon production target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Bunches are extracted to present </a:t>
            </a:r>
            <a:r>
              <a:rPr lang="en-US" sz="1800" dirty="0" err="1" smtClean="0"/>
              <a:t>pBar</a:t>
            </a:r>
            <a:r>
              <a:rPr lang="en-US" sz="1800" dirty="0" smtClean="0"/>
              <a:t> debuncher</a:t>
            </a:r>
          </a:p>
          <a:p>
            <a:r>
              <a:rPr lang="en-US" sz="1800" dirty="0" smtClean="0"/>
              <a:t>Captured by 2.4 MHz RF</a:t>
            </a:r>
          </a:p>
          <a:p>
            <a:r>
              <a:rPr lang="en-US" sz="1800" dirty="0" smtClean="0"/>
              <a:t>Resonantly extracted to experiment</a:t>
            </a:r>
            <a:endParaRPr lang="en-US" sz="1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t="6873" r="8206"/>
          <a:stretch>
            <a:fillRect/>
          </a:stretch>
        </p:blipFill>
        <p:spPr bwMode="auto">
          <a:xfrm>
            <a:off x="462665" y="3313785"/>
            <a:ext cx="4185535" cy="31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62665" y="663840"/>
            <a:ext cx="207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89800"/>
                </a:solidFill>
              </a:rPr>
              <a:t>g-2:</a:t>
            </a:r>
            <a:endParaRPr lang="en-US" dirty="0">
              <a:solidFill>
                <a:srgbClr val="C898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070" y="2891330"/>
            <a:ext cx="376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89800"/>
                </a:solidFill>
              </a:rPr>
              <a:t>“g-2” Scheme for Mu2e:</a:t>
            </a:r>
            <a:endParaRPr lang="en-US" dirty="0">
              <a:solidFill>
                <a:srgbClr val="C8980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4191000" cy="1792221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25829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Mu2e and g-2 experimental goals</a:t>
            </a:r>
          </a:p>
          <a:p>
            <a:r>
              <a:rPr lang="en-US" dirty="0" smtClean="0"/>
              <a:t>Beam delivery schemes</a:t>
            </a:r>
          </a:p>
          <a:p>
            <a:pPr lvl="1"/>
            <a:r>
              <a:rPr lang="en-US" dirty="0" smtClean="0"/>
              <a:t>Common elements</a:t>
            </a:r>
          </a:p>
          <a:p>
            <a:pPr lvl="1"/>
            <a:r>
              <a:rPr lang="en-US" dirty="0" smtClean="0"/>
              <a:t>Mu2e only</a:t>
            </a:r>
          </a:p>
          <a:p>
            <a:r>
              <a:rPr lang="en-US" dirty="0" smtClean="0"/>
              <a:t>Status and plans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 descr="funny-graphs-government-jo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0" y="2590800"/>
            <a:ext cx="3477295" cy="3429000"/>
          </a:xfrm>
          <a:prstGeom prst="rect">
            <a:avLst/>
          </a:prstGeom>
        </p:spPr>
      </p:pic>
      <p:pic>
        <p:nvPicPr>
          <p:cNvPr id="23554" name="Picture 2" descr="http://www.fnal.gov/pub/science/frontiers/images/three-frontiers-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3841" y="2590800"/>
            <a:ext cx="3740159" cy="3505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7162800" cy="685800"/>
          </a:xfrm>
        </p:spPr>
        <p:txBody>
          <a:bodyPr/>
          <a:lstStyle/>
          <a:p>
            <a:r>
              <a:rPr lang="en-US" dirty="0" smtClean="0"/>
              <a:t>Summary of Beam Needs and Issues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Proton Accelerators for Science and Innovation Workshop, Jan.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5CB61180-FD8A-4EDC-91F7-38AD8C3F81E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4222224339"/>
              </p:ext>
            </p:extLst>
          </p:nvPr>
        </p:nvGraphicFramePr>
        <p:xfrm>
          <a:off x="228600" y="762000"/>
          <a:ext cx="8229600" cy="5227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43200"/>
                <a:gridCol w="2743200"/>
                <a:gridCol w="2743200"/>
              </a:tblGrid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Mu2e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Muon g-2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 smtClean="0"/>
                        <a:t>Proton Source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 batches/super-cycle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 batches/super-cycle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Recycler Injection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</a:t>
                      </a:r>
                      <a:r>
                        <a:rPr lang="en-US" sz="1600" baseline="0" dirty="0" smtClean="0"/>
                        <a:t> NO</a:t>
                      </a:r>
                      <a:r>
                        <a:rPr lang="en-US" sz="1600" baseline="0" dirty="0" smtClean="0">
                          <a:sym typeface="Symbol"/>
                        </a:rPr>
                        <a:t></a:t>
                      </a:r>
                      <a:r>
                        <a:rPr lang="en-US" sz="1600" baseline="0" dirty="0" smtClean="0"/>
                        <a:t>A kicker &amp; beamline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Recycler Ring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Bunch</a:t>
                      </a:r>
                      <a:r>
                        <a:rPr lang="en-US" sz="1600" baseline="0" dirty="0" smtClean="0"/>
                        <a:t> Formation with 2.5 MHz RF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</a:tr>
              <a:tr h="1447800">
                <a:tc>
                  <a:txBody>
                    <a:bodyPr/>
                    <a:lstStyle/>
                    <a:p>
                      <a:r>
                        <a:rPr lang="en-US" dirty="0" smtClean="0"/>
                        <a:t>Recycler Extraction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One bunch extracted every ~40 msec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Extraction</a:t>
                      </a:r>
                      <a:r>
                        <a:rPr lang="en-US" sz="1600" baseline="0" dirty="0" smtClean="0"/>
                        <a:t> kicker rate:</a:t>
                      </a:r>
                    </a:p>
                    <a:p>
                      <a:pPr marL="231775" indent="0">
                        <a:buFont typeface="Arial" pitchFamily="34" charset="0"/>
                        <a:buNone/>
                        <a:tabLst>
                          <a:tab pos="1146175" algn="l"/>
                        </a:tabLst>
                      </a:pPr>
                      <a:r>
                        <a:rPr lang="en-US" sz="1600" dirty="0" smtClean="0"/>
                        <a:t>Average	</a:t>
                      </a:r>
                      <a:r>
                        <a:rPr lang="en-US" sz="1600" baseline="0" dirty="0" smtClean="0"/>
                        <a:t>= 3 -- 6 Hz</a:t>
                      </a:r>
                    </a:p>
                    <a:p>
                      <a:pPr marL="231775" indent="0">
                        <a:buFont typeface="Arial" pitchFamily="34" charset="0"/>
                        <a:buNone/>
                        <a:tabLst>
                          <a:tab pos="1146175" algn="l"/>
                        </a:tabLst>
                      </a:pPr>
                      <a:r>
                        <a:rPr lang="en-US" sz="1600" baseline="0" dirty="0" smtClean="0"/>
                        <a:t>Peak	= 25 Hz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One bunch extracted every ~10 msec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Extraction</a:t>
                      </a:r>
                      <a:r>
                        <a:rPr lang="en-US" sz="1600" baseline="0" dirty="0" smtClean="0"/>
                        <a:t> kicker rate:</a:t>
                      </a:r>
                    </a:p>
                    <a:p>
                      <a:pPr marL="231775" indent="0">
                        <a:buFont typeface="Arial" pitchFamily="34" charset="0"/>
                        <a:buNone/>
                        <a:tabLst>
                          <a:tab pos="1146175" algn="l"/>
                        </a:tabLst>
                      </a:pPr>
                      <a:r>
                        <a:rPr lang="en-US" sz="1600" dirty="0" smtClean="0"/>
                        <a:t>Average	</a:t>
                      </a:r>
                      <a:r>
                        <a:rPr lang="en-US" sz="1600" baseline="0" dirty="0" smtClean="0"/>
                        <a:t>= 12 Hz</a:t>
                      </a:r>
                    </a:p>
                    <a:p>
                      <a:pPr marL="231775" indent="0">
                        <a:buFont typeface="Arial" pitchFamily="34" charset="0"/>
                        <a:buNone/>
                        <a:tabLst>
                          <a:tab pos="1146175" algn="l"/>
                        </a:tabLst>
                      </a:pPr>
                      <a:r>
                        <a:rPr lang="en-US" sz="1600" baseline="0" dirty="0" smtClean="0"/>
                        <a:t>Peak	= 83 Hz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Beam Power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~4-8</a:t>
                      </a:r>
                      <a:r>
                        <a:rPr lang="en-US" sz="1600" baseline="0" dirty="0" smtClean="0"/>
                        <a:t> kW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~15 kW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Accelerator Physics</a:t>
                      </a:r>
                      <a:endParaRPr lang="en-US" dirty="0"/>
                    </a:p>
                    <a:p>
                      <a:r>
                        <a:rPr lang="en-US" dirty="0" smtClean="0"/>
                        <a:t>         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2.5 MHz Bunch Formation in Recycler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85750" indent="-285750" algn="ctr">
                        <a:buFont typeface="Arial" pitchFamily="34" charset="0"/>
                        <a:buChar char="•"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Resonant Extraction from</a:t>
                      </a:r>
                      <a:br>
                        <a:rPr lang="en-US" sz="1600" dirty="0" smtClean="0"/>
                      </a:br>
                      <a:r>
                        <a:rPr lang="en-US" sz="1600" dirty="0" err="1" smtClean="0"/>
                        <a:t>Debuncher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Extinction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91519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Project Time 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Proton Accelerators for Science and Innovation Workshop, Jan.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5CB61180-FD8A-4EDC-91F7-38AD8C3F81E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254119141"/>
              </p:ext>
            </p:extLst>
          </p:nvPr>
        </p:nvGraphicFramePr>
        <p:xfrm>
          <a:off x="1452563" y="1600200"/>
          <a:ext cx="7691340" cy="4094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827"/>
                <a:gridCol w="2359843"/>
                <a:gridCol w="1485827"/>
                <a:gridCol w="2359843"/>
              </a:tblGrid>
              <a:tr h="49935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Mu2e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Muon g-2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2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Oct. – Nov. 2011</a:t>
                      </a:r>
                      <a:endParaRPr lang="en-US" sz="1600" dirty="0"/>
                    </a:p>
                  </a:txBody>
                  <a:tcPr anchor="ctr"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Re-baseline Conceptual Design</a:t>
                      </a:r>
                      <a:endParaRPr 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Jan.</a:t>
                      </a:r>
                      <a:r>
                        <a:rPr lang="en-US" sz="1600" baseline="0" dirty="0" smtClean="0"/>
                        <a:t> 2012</a:t>
                      </a:r>
                      <a:endParaRPr lang="en-US" sz="1600" dirty="0"/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CD-0 granted</a:t>
                      </a:r>
                      <a:endParaRPr lang="en-US" sz="1600" dirty="0"/>
                    </a:p>
                  </a:txBody>
                  <a:tcPr anchor="ctr"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92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Dec. 2011 – Apr. 2012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Re-write</a:t>
                      </a:r>
                      <a:r>
                        <a:rPr lang="en-US" sz="1600" baseline="0" dirty="0" smtClean="0"/>
                        <a:t> CDR,</a:t>
                      </a:r>
                    </a:p>
                    <a:p>
                      <a:r>
                        <a:rPr lang="en-US" sz="1600" baseline="0" dirty="0" smtClean="0"/>
                        <a:t>Revise cost &amp; schedule</a:t>
                      </a:r>
                      <a:endParaRPr 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Jul. 2012</a:t>
                      </a:r>
                      <a:endParaRPr lang="en-US" sz="1600" dirty="0"/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Conceptual Design complete</a:t>
                      </a:r>
                      <a:endParaRPr lang="en-US" sz="1600" dirty="0"/>
                    </a:p>
                  </a:txBody>
                  <a:tcPr anchor="ctr"/>
                </a:tc>
              </a:tr>
              <a:tr h="5992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Jun. </a:t>
                      </a:r>
                      <a:r>
                        <a:rPr lang="en-US" sz="1600" baseline="0" dirty="0" smtClean="0"/>
                        <a:t>2012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CD-1 Review</a:t>
                      </a:r>
                      <a:endParaRPr 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Jul.</a:t>
                      </a:r>
                      <a:r>
                        <a:rPr lang="en-US" sz="1600" baseline="0" dirty="0" smtClean="0"/>
                        <a:t> – Aug. 20012</a:t>
                      </a:r>
                      <a:endParaRPr lang="en-US" sz="1600" dirty="0"/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CD-1 Review</a:t>
                      </a:r>
                      <a:endParaRPr lang="en-US" sz="1600" dirty="0"/>
                    </a:p>
                  </a:txBody>
                  <a:tcPr anchor="ctr"/>
                </a:tc>
              </a:tr>
              <a:tr h="599224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Sep. 2013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CD-2/CD-3a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Jun. 2013</a:t>
                      </a:r>
                      <a:endParaRPr lang="en-US" sz="1600" dirty="0"/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CD-2/CD-3a</a:t>
                      </a:r>
                    </a:p>
                  </a:txBody>
                  <a:tcPr anchor="ctr"/>
                </a:tc>
              </a:tr>
              <a:tr h="59922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Sep. 2014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CD-3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Dec.</a:t>
                      </a:r>
                      <a:r>
                        <a:rPr lang="en-US" sz="1600" baseline="0" dirty="0" smtClean="0"/>
                        <a:t> 2014</a:t>
                      </a:r>
                      <a:endParaRPr lang="en-US" sz="1600" dirty="0"/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CD-3</a:t>
                      </a:r>
                      <a:endParaRPr lang="en-US" sz="1600" dirty="0"/>
                    </a:p>
                  </a:txBody>
                  <a:tcPr anchor="ctr"/>
                </a:tc>
              </a:tr>
              <a:tr h="59922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2019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Complete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2016</a:t>
                      </a:r>
                      <a:endParaRPr lang="en-US" sz="1600" dirty="0"/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 Complete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1038740" y="4043480"/>
            <a:ext cx="381000" cy="160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51826" y="4581970"/>
            <a:ext cx="185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 plans delayed by ~1 yr</a:t>
            </a:r>
            <a:endParaRPr lang="en-US" sz="1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8554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important for Fermilab to have as large a scientific program as possible between now and the turn on of Project X</a:t>
            </a:r>
          </a:p>
          <a:p>
            <a:r>
              <a:rPr lang="en-US" dirty="0" smtClean="0"/>
              <a:t>Now that the </a:t>
            </a:r>
            <a:r>
              <a:rPr lang="en-US" dirty="0" err="1" smtClean="0"/>
              <a:t>pBar</a:t>
            </a:r>
            <a:r>
              <a:rPr lang="en-US" dirty="0" smtClean="0"/>
              <a:t> complex is no longer being used, there is an opportunity to re-task part of it for other experiments; in particular</a:t>
            </a:r>
          </a:p>
          <a:p>
            <a:pPr lvl="1"/>
            <a:r>
              <a:rPr lang="en-US" dirty="0" smtClean="0"/>
              <a:t>The Recycler can be used to store and bunch protons</a:t>
            </a:r>
          </a:p>
          <a:p>
            <a:pPr lvl="1"/>
            <a:r>
              <a:rPr lang="en-US" dirty="0" smtClean="0"/>
              <a:t>G-2: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pBar</a:t>
            </a:r>
            <a:r>
              <a:rPr lang="en-US" dirty="0" smtClean="0"/>
              <a:t> target area can be used for muon production and the Debuncher ring can be used to serve as a decay path and to direct them to the storage ring.</a:t>
            </a:r>
          </a:p>
          <a:p>
            <a:pPr lvl="1"/>
            <a:r>
              <a:rPr lang="en-US" dirty="0" smtClean="0"/>
              <a:t>Mu2e:</a:t>
            </a:r>
          </a:p>
          <a:p>
            <a:pPr lvl="2"/>
            <a:r>
              <a:rPr lang="en-US" dirty="0" smtClean="0"/>
              <a:t>The Debuncher ring can be used to generate the 8 </a:t>
            </a:r>
            <a:r>
              <a:rPr lang="en-US" dirty="0" err="1" smtClean="0"/>
              <a:t>GeV</a:t>
            </a:r>
            <a:r>
              <a:rPr lang="en-US" dirty="0" smtClean="0"/>
              <a:t> beam structure needed by the Mu2e experiment.</a:t>
            </a:r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Proton Accelerators for Science and Innovation Workshop, Jan.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9420" y="4542745"/>
            <a:ext cx="366733" cy="330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0" y="126170"/>
            <a:ext cx="6567255" cy="632170"/>
          </a:xfrm>
        </p:spPr>
        <p:txBody>
          <a:bodyPr/>
          <a:lstStyle/>
          <a:p>
            <a:r>
              <a:rPr lang="en-US" sz="4000" dirty="0" smtClean="0"/>
              <a:t>Mu2e Experimental Goal</a:t>
            </a:r>
            <a:endParaRPr lang="en-US" sz="4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2404" y="2708452"/>
            <a:ext cx="1331972" cy="133197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Proton Accelerators for Science and Innovation Workshop, Jan.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48010" y="6066580"/>
            <a:ext cx="588963" cy="228600"/>
          </a:xfrm>
          <a:prstGeom prst="rect">
            <a:avLst/>
          </a:prstGeom>
        </p:spPr>
        <p:txBody>
          <a:bodyPr/>
          <a:lstStyle/>
          <a:p>
            <a:fld id="{5CB61180-FD8A-4EDC-91F7-38AD8C3F81E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7834" y="175206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Aluminum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Nucleus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1803224" y="2106011"/>
            <a:ext cx="341240" cy="682992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4644" y="5208518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Captured</a:t>
            </a:r>
            <a:r>
              <a:rPr lang="en-US" sz="2000" dirty="0" smtClean="0"/>
              <a:t> </a:t>
            </a:r>
            <a:r>
              <a:rPr lang="en-US" sz="2000" i="1" dirty="0" smtClean="0">
                <a:sym typeface="Symbol"/>
              </a:rPr>
              <a:t> </a:t>
            </a:r>
            <a:r>
              <a:rPr lang="en-US" sz="2400" i="1" baseline="30000" dirty="0" smtClean="0"/>
              <a:t>-</a:t>
            </a:r>
            <a:r>
              <a:rPr lang="en-US" sz="2400" i="1" dirty="0" smtClean="0"/>
              <a:t> 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stCxn id="22" idx="0"/>
          </p:cNvCxnSpPr>
          <p:nvPr/>
        </p:nvCxnSpPr>
        <p:spPr>
          <a:xfrm rot="5400000" flipH="1" flipV="1">
            <a:off x="1338844" y="4940568"/>
            <a:ext cx="307240" cy="22866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7200" y="914400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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3200" i="1" baseline="30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32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en-US" sz="32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 e</a:t>
            </a:r>
            <a:r>
              <a:rPr lang="en-US" sz="3200" i="1" baseline="30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- </a:t>
            </a:r>
            <a:r>
              <a:rPr lang="en-US" sz="3200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N</a:t>
            </a:r>
            <a:endParaRPr lang="en-US" sz="3200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5600" y="5486400"/>
            <a:ext cx="1744388" cy="40011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 smtClean="0">
                <a:sym typeface="Symbol"/>
              </a:rPr>
              <a:t>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</a:t>
            </a:r>
            <a:r>
              <a:rPr lang="en-US" sz="2000" dirty="0" smtClean="0"/>
              <a:t> 105 MeV</a:t>
            </a:r>
            <a:endParaRPr lang="en-US" sz="2000" baseline="30000" dirty="0" smtClean="0"/>
          </a:p>
        </p:txBody>
      </p:sp>
      <p:sp>
        <p:nvSpPr>
          <p:cNvPr id="18" name="Right Arrow 17"/>
          <p:cNvSpPr/>
          <p:nvPr/>
        </p:nvSpPr>
        <p:spPr>
          <a:xfrm>
            <a:off x="1875615" y="4587516"/>
            <a:ext cx="1352210" cy="185659"/>
          </a:xfrm>
          <a:prstGeom prst="rightArrow">
            <a:avLst>
              <a:gd name="adj1" fmla="val 50000"/>
              <a:gd name="adj2" fmla="val 9946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9419" y="4002741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</a:t>
            </a:r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32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3200" dirty="0" smtClean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04298" y="4328436"/>
            <a:ext cx="571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US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968" t="27759" r="25179" b="16234"/>
          <a:stretch/>
        </p:blipFill>
        <p:spPr>
          <a:xfrm>
            <a:off x="1529419" y="4522170"/>
            <a:ext cx="299321" cy="3231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5600" y="4876800"/>
            <a:ext cx="2568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Monoenergetic electron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Content Placeholder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2622" y="1290024"/>
            <a:ext cx="4798713" cy="2293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82735" y="894270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muons in an aluminum target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 rot="19800000">
            <a:off x="479654" y="2293360"/>
            <a:ext cx="3728453" cy="2162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endCxn id="9" idx="7"/>
          </p:cNvCxnSpPr>
          <p:nvPr/>
        </p:nvCxnSpPr>
        <p:spPr>
          <a:xfrm rot="10800000" flipV="1">
            <a:off x="3103263" y="1969610"/>
            <a:ext cx="2812913" cy="83702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192379" y="2046419"/>
            <a:ext cx="2877416" cy="2040423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4407445"/>
              </p:ext>
            </p:extLst>
          </p:nvPr>
        </p:nvGraphicFramePr>
        <p:xfrm>
          <a:off x="5562600" y="4343400"/>
          <a:ext cx="2982664" cy="1196389"/>
        </p:xfrm>
        <a:graphic>
          <a:graphicData uri="http://schemas.openxmlformats.org/presentationml/2006/ole">
            <p:oleObj spid="_x0000_s21512" name="Equation" r:id="rId7" imgW="4558221" imgH="1828249" progId="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988964" y="3844745"/>
            <a:ext cx="316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89800"/>
                </a:solidFill>
              </a:rPr>
              <a:t>Goal: measure</a:t>
            </a:r>
            <a:endParaRPr lang="en-US" dirty="0">
              <a:solidFill>
                <a:srgbClr val="C898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4180" y="5534565"/>
            <a:ext cx="343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89800"/>
                </a:solidFill>
              </a:rPr>
              <a:t>with a 90% CL of &lt;10</a:t>
            </a:r>
            <a:r>
              <a:rPr lang="en-US" baseline="30000" dirty="0" smtClean="0">
                <a:solidFill>
                  <a:srgbClr val="C89800"/>
                </a:solidFill>
              </a:rPr>
              <a:t>-16</a:t>
            </a:r>
            <a:endParaRPr lang="en-US" baseline="30000" dirty="0">
              <a:solidFill>
                <a:srgbClr val="C89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6792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Mu2e Beam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Total protons </a:t>
            </a:r>
            <a:r>
              <a:rPr lang="en-US" sz="2000" dirty="0"/>
              <a:t>on target </a:t>
            </a:r>
            <a:r>
              <a:rPr lang="en-US" sz="2000" dirty="0" smtClean="0"/>
              <a:t>~4</a:t>
            </a:r>
            <a:r>
              <a:rPr lang="en-US" sz="2000" dirty="0" smtClean="0">
                <a:sym typeface="Symbol"/>
              </a:rPr>
              <a:t></a:t>
            </a:r>
            <a:r>
              <a:rPr lang="en-US" sz="2000" dirty="0" smtClean="0"/>
              <a:t>10</a:t>
            </a:r>
            <a:r>
              <a:rPr lang="en-US" sz="2000" baseline="30000" dirty="0" smtClean="0"/>
              <a:t>20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Mu2e requires a train of beam pulses that are separated in time by an interval that is larger than the </a:t>
            </a:r>
            <a:r>
              <a:rPr lang="en-US" sz="2000" i="1" spc="150" dirty="0" smtClean="0">
                <a:latin typeface="Symbol" pitchFamily="18" charset="2"/>
              </a:rPr>
              <a:t>m</a:t>
            </a:r>
            <a:r>
              <a:rPr lang="en-US" i="1" baseline="30000" dirty="0" smtClean="0"/>
              <a:t>-</a:t>
            </a:r>
            <a:r>
              <a:rPr lang="en-US" sz="2000" dirty="0" smtClean="0"/>
              <a:t> lifetime in Aluminum (864 nsec).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The protons for each pulse must be contained within an interval of </a:t>
            </a:r>
            <a:r>
              <a:rPr lang="en-US" sz="2000" dirty="0" smtClean="0">
                <a:sym typeface="Symbol"/>
              </a:rPr>
              <a:t>100 nsec of the pulse center.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ym typeface="Symbol"/>
              </a:rPr>
              <a:t>Out of time beam must be extinguished by a factor of 10</a:t>
            </a:r>
            <a:r>
              <a:rPr lang="en-US" sz="2000" baseline="30000" dirty="0" smtClean="0">
                <a:sym typeface="Symbol"/>
              </a:rPr>
              <a:t>-10</a:t>
            </a:r>
            <a:r>
              <a:rPr lang="en-US" sz="2000" dirty="0" smtClean="0">
                <a:sym typeface="Symbol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Bunch intensity variation &lt; 50%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Bunch intensity &lt; 50</a:t>
            </a:r>
            <a:r>
              <a:rPr lang="en-US" sz="2000" dirty="0">
                <a:sym typeface="Symbol"/>
              </a:rPr>
              <a:t></a:t>
            </a:r>
            <a:r>
              <a:rPr lang="en-US" sz="2000" dirty="0" smtClean="0"/>
              <a:t>10</a:t>
            </a:r>
            <a:r>
              <a:rPr lang="en-US" sz="2000" baseline="30000" dirty="0" smtClean="0"/>
              <a:t>6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Proton Accelerators for Science and Innovation Workshop, Jan.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5CB61180-FD8A-4EDC-91F7-38AD8C3F81E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2000"/>
            <a:ext cx="3733800" cy="175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2036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1628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Mu2e Time Line</a:t>
            </a:r>
            <a:endParaRPr lang="en-US" dirty="0"/>
          </a:p>
        </p:txBody>
      </p:sp>
      <p:sp>
        <p:nvSpPr>
          <p:cNvPr id="38938" name="Footer Placeholder 1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Proton Accelerators for Science and Innovation Workshop, Jan. 2012</a:t>
            </a:r>
            <a:endParaRPr lang="en-US" smtClean="0">
              <a:latin typeface="Arial" pitchFamily="34" charset="0"/>
            </a:endParaRPr>
          </a:p>
        </p:txBody>
      </p:sp>
      <p:sp>
        <p:nvSpPr>
          <p:cNvPr id="38937" name="Slide Number Placeholder 10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C6F20A-1BA9-4F94-8E8A-87D3E0405E6F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832627" name="Group 11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2275616705"/>
              </p:ext>
            </p:extLst>
          </p:nvPr>
        </p:nvGraphicFramePr>
        <p:xfrm>
          <a:off x="457200" y="839788"/>
          <a:ext cx="8686800" cy="5301870"/>
        </p:xfrm>
        <a:graphic>
          <a:graphicData uri="http://schemas.openxmlformats.org/drawingml/2006/table">
            <a:tbl>
              <a:tblPr/>
              <a:tblGrid>
                <a:gridCol w="1919287"/>
                <a:gridCol w="6767513"/>
              </a:tblGrid>
              <a:tr h="463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MELC proposed at Moscow Meson Factory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MECO proposed for the AGS at Brookhaven as part of RSVP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(at this time, experiment incompatible with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Fermilab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July 2005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RSVP cancelled for financial reasons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Fall 2008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mu2e submits proposal to Fermilab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November 2008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Stage 1 approval. Formal Project Planning begins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November 2009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DOE Grants CD-0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Summer 2011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Estimated cost grows dramatically, prompting call from director to lower it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Task force formed to investigate ways to lower cost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- focus on eliminating Accumulator from beam delivery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scheme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- factor of 3 to 6 reduction in beam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This talk will consider that as the new baseline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1371600" y="3886200"/>
            <a:ext cx="5638800" cy="2133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162800" cy="990600"/>
          </a:xfrm>
        </p:spPr>
        <p:txBody>
          <a:bodyPr/>
          <a:lstStyle/>
          <a:p>
            <a:r>
              <a:rPr lang="en-US" dirty="0" smtClean="0"/>
              <a:t>Muon g-2 Experiment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0"/>
            <a:ext cx="71628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Measurement of the value of muon anomalous magnetic moment,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 smtClean="0">
                <a:sym typeface="Symbol"/>
              </a:rPr>
              <a:t></a:t>
            </a:r>
            <a:r>
              <a:rPr lang="en-US" dirty="0" smtClean="0"/>
              <a:t>, where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an uncertainty of 16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10</a:t>
            </a:r>
            <a:r>
              <a:rPr lang="en-US" baseline="30000" dirty="0" smtClean="0"/>
              <a:t>-11</a:t>
            </a:r>
            <a:r>
              <a:rPr lang="en-US" dirty="0" smtClean="0"/>
              <a:t> (0.14 </a:t>
            </a:r>
            <a:r>
              <a:rPr lang="en-US" dirty="0" err="1" smtClean="0"/>
              <a:t>ppm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Situation: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Proton Accelerators for Science and Innovation Workshop, Jan.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5CB61180-FD8A-4EDC-91F7-38AD8C3F81E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24000" y="3962400"/>
            <a:ext cx="5334000" cy="1600200"/>
            <a:chOff x="2451045" y="4403102"/>
            <a:chExt cx="5911850" cy="1676400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25654910"/>
                </p:ext>
              </p:extLst>
            </p:nvPr>
          </p:nvGraphicFramePr>
          <p:xfrm>
            <a:off x="2451045" y="4403102"/>
            <a:ext cx="5911850" cy="1676400"/>
          </p:xfrm>
          <a:graphic>
            <a:graphicData uri="http://schemas.openxmlformats.org/presentationml/2006/ole">
              <p:oleObj spid="_x0000_s22543" name="Equation" r:id="rId3" imgW="5726712" imgH="1562031" progId="">
                <p:embed/>
              </p:oleObj>
            </a:graphicData>
          </a:graphic>
        </p:graphicFrame>
        <p:sp>
          <p:nvSpPr>
            <p:cNvPr id="12" name="Rectangle 11"/>
            <p:cNvSpPr/>
            <p:nvPr/>
          </p:nvSpPr>
          <p:spPr>
            <a:xfrm>
              <a:off x="4309055" y="4403102"/>
              <a:ext cx="694055" cy="1143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59388" y="41148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Physics beyond the standard model?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95800" y="5105400"/>
            <a:ext cx="762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57802" y="4648200"/>
            <a:ext cx="1901585" cy="53786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791200" y="1524000"/>
            <a:ext cx="1752600" cy="10668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688448"/>
              </p:ext>
            </p:extLst>
          </p:nvPr>
        </p:nvGraphicFramePr>
        <p:xfrm>
          <a:off x="5867400" y="1600200"/>
          <a:ext cx="1600200" cy="914400"/>
        </p:xfrm>
        <a:graphic>
          <a:graphicData uri="http://schemas.openxmlformats.org/presentationml/2006/ole">
            <p:oleObj spid="_x0000_s22544" name="Equation" r:id="rId4" imgW="694800" imgH="3931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68856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 bwMode="auto">
          <a:xfrm>
            <a:off x="6096000" y="3810000"/>
            <a:ext cx="28194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05200" y="2057400"/>
            <a:ext cx="2438400" cy="609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8991"/>
            <a:ext cx="7162800" cy="676809"/>
          </a:xfrm>
        </p:spPr>
        <p:txBody>
          <a:bodyPr/>
          <a:lstStyle/>
          <a:p>
            <a:r>
              <a:rPr lang="en-US" dirty="0" smtClean="0"/>
              <a:t>g-2 Experimental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609600"/>
            <a:ext cx="7162800" cy="27432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000" dirty="0" smtClean="0"/>
              <a:t>Capture polarized 3.094 GeV/c muons in a uniform magnetic field</a:t>
            </a:r>
          </a:p>
          <a:p>
            <a:pPr lvl="1">
              <a:spcBef>
                <a:spcPts val="1800"/>
              </a:spcBef>
            </a:pPr>
            <a:r>
              <a:rPr lang="en-US" sz="1600" dirty="0" smtClean="0"/>
              <a:t>Use electric </a:t>
            </a:r>
            <a:r>
              <a:rPr lang="en-US" sz="1600" dirty="0" err="1" smtClean="0"/>
              <a:t>quadrupoles</a:t>
            </a:r>
            <a:r>
              <a:rPr lang="en-US" sz="1600" dirty="0" smtClean="0"/>
              <a:t> to focus.  “Magic” momentum cancels component of precession caused by E field</a:t>
            </a:r>
          </a:p>
          <a:p>
            <a:pPr marL="457200" lvl="1" indent="0">
              <a:spcBef>
                <a:spcPts val="1800"/>
              </a:spcBef>
              <a:buNone/>
            </a:pPr>
            <a:endParaRPr lang="en-US" sz="1800" dirty="0" smtClean="0"/>
          </a:p>
          <a:p>
            <a:pPr lvl="1">
              <a:spcBef>
                <a:spcPts val="1800"/>
              </a:spcBef>
            </a:pPr>
            <a:r>
              <a:rPr lang="en-US" sz="1600" dirty="0" smtClean="0"/>
              <a:t>Remaining precession directly proportional to </a:t>
            </a:r>
            <a:r>
              <a:rPr lang="en-US" sz="1600" i="1" dirty="0" smtClean="0"/>
              <a:t>a</a:t>
            </a:r>
            <a:r>
              <a:rPr lang="en-US" sz="1600" i="1" baseline="-25000" dirty="0" smtClean="0">
                <a:latin typeface="Symbol" pitchFamily="18" charset="2"/>
              </a:rPr>
              <a:t>m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Experimental apparatus will be moved from Brookhaven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Proton Accelerators for Science and Innovation Workshop, Jan.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5CB61180-FD8A-4EDC-91F7-38AD8C3F81E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6600" y="3810000"/>
            <a:ext cx="2819399" cy="2497138"/>
          </a:xfrm>
          <a:prstGeom prst="rect">
            <a:avLst/>
          </a:prstGeom>
          <a:solidFill>
            <a:srgbClr val="BBE0E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8" descr="g-2-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t="18965" r="734" b="18965"/>
          <a:stretch>
            <a:fillRect/>
          </a:stretch>
        </p:blipFill>
        <p:spPr bwMode="auto">
          <a:xfrm>
            <a:off x="381000" y="3810000"/>
            <a:ext cx="2870450" cy="246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9"/>
          <p:cNvSpPr>
            <a:spLocks/>
          </p:cNvSpPr>
          <p:nvPr/>
        </p:nvSpPr>
        <p:spPr bwMode="auto">
          <a:xfrm>
            <a:off x="3472365" y="3881953"/>
            <a:ext cx="2455331" cy="2319024"/>
          </a:xfrm>
          <a:custGeom>
            <a:avLst/>
            <a:gdLst>
              <a:gd name="T0" fmla="*/ 0 w 1696"/>
              <a:gd name="T1" fmla="*/ 0 h 1680"/>
              <a:gd name="T2" fmla="*/ 766 w 1696"/>
              <a:gd name="T3" fmla="*/ 56 h 1680"/>
              <a:gd name="T4" fmla="*/ 1414 w 1696"/>
              <a:gd name="T5" fmla="*/ 337 h 1680"/>
              <a:gd name="T6" fmla="*/ 1768 w 1696"/>
              <a:gd name="T7" fmla="*/ 674 h 1680"/>
              <a:gd name="T8" fmla="*/ 1945 w 1696"/>
              <a:gd name="T9" fmla="*/ 1011 h 1680"/>
              <a:gd name="T10" fmla="*/ 2062 w 1696"/>
              <a:gd name="T11" fmla="*/ 1460 h 1680"/>
              <a:gd name="T12" fmla="*/ 2062 w 1696"/>
              <a:gd name="T13" fmla="*/ 1685 h 1680"/>
              <a:gd name="T14" fmla="*/ 2003 w 1696"/>
              <a:gd name="T15" fmla="*/ 1966 h 16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96" h="1680">
                <a:moveTo>
                  <a:pt x="0" y="0"/>
                </a:moveTo>
                <a:cubicBezTo>
                  <a:pt x="216" y="0"/>
                  <a:pt x="432" y="0"/>
                  <a:pt x="624" y="48"/>
                </a:cubicBezTo>
                <a:cubicBezTo>
                  <a:pt x="816" y="96"/>
                  <a:pt x="1016" y="200"/>
                  <a:pt x="1152" y="288"/>
                </a:cubicBezTo>
                <a:cubicBezTo>
                  <a:pt x="1288" y="376"/>
                  <a:pt x="1368" y="480"/>
                  <a:pt x="1440" y="576"/>
                </a:cubicBezTo>
                <a:cubicBezTo>
                  <a:pt x="1512" y="672"/>
                  <a:pt x="1544" y="752"/>
                  <a:pt x="1584" y="864"/>
                </a:cubicBezTo>
                <a:cubicBezTo>
                  <a:pt x="1624" y="976"/>
                  <a:pt x="1664" y="1152"/>
                  <a:pt x="1680" y="1248"/>
                </a:cubicBezTo>
                <a:cubicBezTo>
                  <a:pt x="1696" y="1344"/>
                  <a:pt x="1688" y="1368"/>
                  <a:pt x="1680" y="1440"/>
                </a:cubicBezTo>
                <a:cubicBezTo>
                  <a:pt x="1672" y="1512"/>
                  <a:pt x="1652" y="1596"/>
                  <a:pt x="1632" y="1680"/>
                </a:cubicBezTo>
              </a:path>
            </a:pathLst>
          </a:custGeom>
          <a:noFill/>
          <a:ln w="19050" cap="rnd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333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472365" y="3881953"/>
            <a:ext cx="47762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559692" y="4002269"/>
            <a:ext cx="438705" cy="17811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407619" y="4491788"/>
            <a:ext cx="285394" cy="27719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764951" y="5059159"/>
            <a:ext cx="158028" cy="39161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5862834" y="5808182"/>
            <a:ext cx="51890" cy="324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472365" y="3912622"/>
            <a:ext cx="47762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4546720" y="4002269"/>
            <a:ext cx="332566" cy="2677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398184" y="4496507"/>
            <a:ext cx="107318" cy="3314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5667068" y="5062697"/>
            <a:ext cx="94345" cy="3456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5590413" y="5812900"/>
            <a:ext cx="314877" cy="15334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 rot="1199615">
            <a:off x="4439402" y="4137919"/>
            <a:ext cx="136800" cy="205244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rot="408345">
            <a:off x="3873332" y="3984576"/>
            <a:ext cx="136800" cy="205244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 rot="1833019">
            <a:off x="4887542" y="4338445"/>
            <a:ext cx="136800" cy="204065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 rot="2940891">
            <a:off x="5220094" y="4615664"/>
            <a:ext cx="135650" cy="204021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4118301">
            <a:off x="5454777" y="4994304"/>
            <a:ext cx="136829" cy="204021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 rot="4266545">
            <a:off x="5573888" y="5442539"/>
            <a:ext cx="135650" cy="204021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 rot="6419045">
            <a:off x="5595115" y="5970984"/>
            <a:ext cx="135650" cy="204021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4031360" y="3899647"/>
            <a:ext cx="399787" cy="340894"/>
          </a:xfrm>
          <a:custGeom>
            <a:avLst/>
            <a:gdLst>
              <a:gd name="T0" fmla="*/ 0 w 282"/>
              <a:gd name="T1" fmla="*/ 0 h 240"/>
              <a:gd name="T2" fmla="*/ 137 w 282"/>
              <a:gd name="T3" fmla="*/ 36 h 240"/>
              <a:gd name="T4" fmla="*/ 191 w 282"/>
              <a:gd name="T5" fmla="*/ 72 h 240"/>
              <a:gd name="T6" fmla="*/ 224 w 282"/>
              <a:gd name="T7" fmla="*/ 98 h 240"/>
              <a:gd name="T8" fmla="*/ 274 w 282"/>
              <a:gd name="T9" fmla="*/ 163 h 240"/>
              <a:gd name="T10" fmla="*/ 321 w 282"/>
              <a:gd name="T11" fmla="*/ 242 h 240"/>
              <a:gd name="T12" fmla="*/ 339 w 282"/>
              <a:gd name="T13" fmla="*/ 289 h 2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2" h="240">
                <a:moveTo>
                  <a:pt x="0" y="0"/>
                </a:moveTo>
                <a:cubicBezTo>
                  <a:pt x="51" y="4"/>
                  <a:pt x="70" y="15"/>
                  <a:pt x="114" y="30"/>
                </a:cubicBezTo>
                <a:cubicBezTo>
                  <a:pt x="132" y="36"/>
                  <a:pt x="142" y="54"/>
                  <a:pt x="159" y="60"/>
                </a:cubicBezTo>
                <a:cubicBezTo>
                  <a:pt x="173" y="74"/>
                  <a:pt x="164" y="67"/>
                  <a:pt x="186" y="81"/>
                </a:cubicBezTo>
                <a:cubicBezTo>
                  <a:pt x="204" y="93"/>
                  <a:pt x="217" y="118"/>
                  <a:pt x="228" y="135"/>
                </a:cubicBezTo>
                <a:cubicBezTo>
                  <a:pt x="244" y="159"/>
                  <a:pt x="259" y="174"/>
                  <a:pt x="267" y="201"/>
                </a:cubicBezTo>
                <a:cubicBezTo>
                  <a:pt x="271" y="215"/>
                  <a:pt x="282" y="226"/>
                  <a:pt x="282" y="240"/>
                </a:cubicBezTo>
              </a:path>
            </a:pathLst>
          </a:custGeom>
          <a:noFill/>
          <a:ln w="19050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333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3540765" y="5382359"/>
            <a:ext cx="34082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881587" y="5245530"/>
            <a:ext cx="1022465" cy="548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solidFill>
                  <a:srgbClr val="000000"/>
                </a:solidFill>
              </a:rPr>
              <a:t>Momentum</a:t>
            </a:r>
          </a:p>
          <a:p>
            <a:pPr eaLnBrk="1" hangingPunct="1">
              <a:spcBef>
                <a:spcPct val="50000"/>
              </a:spcBef>
            </a:pPr>
            <a:r>
              <a:rPr lang="en-US" sz="1200" b="1">
                <a:solidFill>
                  <a:srgbClr val="FF0000"/>
                </a:solidFill>
              </a:rPr>
              <a:t>Spin</a:t>
            </a: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3561993" y="5625350"/>
            <a:ext cx="34082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052587" y="3953907"/>
            <a:ext cx="476443" cy="33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333399"/>
                </a:solidFill>
              </a:rPr>
              <a:t>e</a:t>
            </a:r>
            <a:endParaRPr lang="en-US" sz="1600" b="1" baseline="30000">
              <a:solidFill>
                <a:srgbClr val="333399"/>
              </a:solidFill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6097517" y="3810000"/>
            <a:ext cx="0" cy="2497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" name="Picture 3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3027" y="4728881"/>
            <a:ext cx="1528391" cy="35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367479"/>
              </p:ext>
            </p:extLst>
          </p:nvPr>
        </p:nvGraphicFramePr>
        <p:xfrm>
          <a:off x="3657600" y="2133600"/>
          <a:ext cx="2098675" cy="487362"/>
        </p:xfrm>
        <a:graphic>
          <a:graphicData uri="http://schemas.openxmlformats.org/presentationml/2006/ole">
            <p:oleObj spid="_x0000_s1027" name="Equation" r:id="rId6" imgW="2093400" imgH="466200" progId="Equation.3">
              <p:embed/>
            </p:oleObj>
          </a:graphicData>
        </a:graphic>
      </p:graphicFrame>
      <p:sp>
        <p:nvSpPr>
          <p:cNvPr id="37" name="Oval 36"/>
          <p:cNvSpPr/>
          <p:nvPr/>
        </p:nvSpPr>
        <p:spPr bwMode="auto">
          <a:xfrm>
            <a:off x="4572000" y="2057400"/>
            <a:ext cx="838200" cy="609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0" name="Group 5"/>
          <p:cNvGrpSpPr>
            <a:grpSpLocks/>
          </p:cNvGrpSpPr>
          <p:nvPr/>
        </p:nvGrpSpPr>
        <p:grpSpPr bwMode="auto">
          <a:xfrm>
            <a:off x="6324600" y="4191000"/>
            <a:ext cx="2362200" cy="1676400"/>
            <a:chOff x="2816" y="3580"/>
            <a:chExt cx="1332" cy="972"/>
          </a:xfrm>
        </p:grpSpPr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2816" y="3600"/>
              <a:ext cx="1305" cy="841"/>
            </a:xfrm>
            <a:custGeom>
              <a:avLst/>
              <a:gdLst>
                <a:gd name="T0" fmla="*/ 16 w 1305"/>
                <a:gd name="T1" fmla="*/ 0 h 841"/>
                <a:gd name="T2" fmla="*/ 40 w 1305"/>
                <a:gd name="T3" fmla="*/ 320 h 841"/>
                <a:gd name="T4" fmla="*/ 72 w 1305"/>
                <a:gd name="T5" fmla="*/ 112 h 841"/>
                <a:gd name="T6" fmla="*/ 96 w 1305"/>
                <a:gd name="T7" fmla="*/ 248 h 841"/>
                <a:gd name="T8" fmla="*/ 120 w 1305"/>
                <a:gd name="T9" fmla="*/ 320 h 841"/>
                <a:gd name="T10" fmla="*/ 144 w 1305"/>
                <a:gd name="T11" fmla="*/ 168 h 841"/>
                <a:gd name="T12" fmla="*/ 176 w 1305"/>
                <a:gd name="T13" fmla="*/ 432 h 841"/>
                <a:gd name="T14" fmla="*/ 200 w 1305"/>
                <a:gd name="T15" fmla="*/ 248 h 841"/>
                <a:gd name="T16" fmla="*/ 224 w 1305"/>
                <a:gd name="T17" fmla="*/ 384 h 841"/>
                <a:gd name="T18" fmla="*/ 240 w 1305"/>
                <a:gd name="T19" fmla="*/ 416 h 841"/>
                <a:gd name="T20" fmla="*/ 264 w 1305"/>
                <a:gd name="T21" fmla="*/ 312 h 841"/>
                <a:gd name="T22" fmla="*/ 288 w 1305"/>
                <a:gd name="T23" fmla="*/ 520 h 841"/>
                <a:gd name="T24" fmla="*/ 312 w 1305"/>
                <a:gd name="T25" fmla="*/ 360 h 841"/>
                <a:gd name="T26" fmla="*/ 344 w 1305"/>
                <a:gd name="T27" fmla="*/ 488 h 841"/>
                <a:gd name="T28" fmla="*/ 368 w 1305"/>
                <a:gd name="T29" fmla="*/ 496 h 841"/>
                <a:gd name="T30" fmla="*/ 392 w 1305"/>
                <a:gd name="T31" fmla="*/ 432 h 841"/>
                <a:gd name="T32" fmla="*/ 416 w 1305"/>
                <a:gd name="T33" fmla="*/ 592 h 841"/>
                <a:gd name="T34" fmla="*/ 448 w 1305"/>
                <a:gd name="T35" fmla="*/ 456 h 841"/>
                <a:gd name="T36" fmla="*/ 456 w 1305"/>
                <a:gd name="T37" fmla="*/ 576 h 841"/>
                <a:gd name="T38" fmla="*/ 488 w 1305"/>
                <a:gd name="T39" fmla="*/ 568 h 841"/>
                <a:gd name="T40" fmla="*/ 512 w 1305"/>
                <a:gd name="T41" fmla="*/ 528 h 841"/>
                <a:gd name="T42" fmla="*/ 536 w 1305"/>
                <a:gd name="T43" fmla="*/ 648 h 841"/>
                <a:gd name="T44" fmla="*/ 576 w 1305"/>
                <a:gd name="T45" fmla="*/ 584 h 841"/>
                <a:gd name="T46" fmla="*/ 592 w 1305"/>
                <a:gd name="T47" fmla="*/ 592 h 841"/>
                <a:gd name="T48" fmla="*/ 616 w 1305"/>
                <a:gd name="T49" fmla="*/ 672 h 841"/>
                <a:gd name="T50" fmla="*/ 640 w 1305"/>
                <a:gd name="T51" fmla="*/ 584 h 841"/>
                <a:gd name="T52" fmla="*/ 680 w 1305"/>
                <a:gd name="T53" fmla="*/ 656 h 841"/>
                <a:gd name="T54" fmla="*/ 696 w 1305"/>
                <a:gd name="T55" fmla="*/ 688 h 841"/>
                <a:gd name="T56" fmla="*/ 720 w 1305"/>
                <a:gd name="T57" fmla="*/ 624 h 841"/>
                <a:gd name="T58" fmla="*/ 744 w 1305"/>
                <a:gd name="T59" fmla="*/ 728 h 841"/>
                <a:gd name="T60" fmla="*/ 768 w 1305"/>
                <a:gd name="T61" fmla="*/ 656 h 841"/>
                <a:gd name="T62" fmla="*/ 800 w 1305"/>
                <a:gd name="T63" fmla="*/ 704 h 841"/>
                <a:gd name="T64" fmla="*/ 824 w 1305"/>
                <a:gd name="T65" fmla="*/ 728 h 841"/>
                <a:gd name="T66" fmla="*/ 848 w 1305"/>
                <a:gd name="T67" fmla="*/ 680 h 841"/>
                <a:gd name="T68" fmla="*/ 872 w 1305"/>
                <a:gd name="T69" fmla="*/ 744 h 841"/>
                <a:gd name="T70" fmla="*/ 904 w 1305"/>
                <a:gd name="T71" fmla="*/ 736 h 841"/>
                <a:gd name="T72" fmla="*/ 928 w 1305"/>
                <a:gd name="T73" fmla="*/ 704 h 841"/>
                <a:gd name="T74" fmla="*/ 952 w 1305"/>
                <a:gd name="T75" fmla="*/ 776 h 841"/>
                <a:gd name="T76" fmla="*/ 976 w 1305"/>
                <a:gd name="T77" fmla="*/ 744 h 841"/>
                <a:gd name="T78" fmla="*/ 1008 w 1305"/>
                <a:gd name="T79" fmla="*/ 752 h 841"/>
                <a:gd name="T80" fmla="*/ 1032 w 1305"/>
                <a:gd name="T81" fmla="*/ 800 h 841"/>
                <a:gd name="T82" fmla="*/ 1056 w 1305"/>
                <a:gd name="T83" fmla="*/ 760 h 841"/>
                <a:gd name="T84" fmla="*/ 1080 w 1305"/>
                <a:gd name="T85" fmla="*/ 784 h 841"/>
                <a:gd name="T86" fmla="*/ 1112 w 1305"/>
                <a:gd name="T87" fmla="*/ 800 h 841"/>
                <a:gd name="T88" fmla="*/ 1136 w 1305"/>
                <a:gd name="T89" fmla="*/ 768 h 841"/>
                <a:gd name="T90" fmla="*/ 1160 w 1305"/>
                <a:gd name="T91" fmla="*/ 808 h 841"/>
                <a:gd name="T92" fmla="*/ 1184 w 1305"/>
                <a:gd name="T93" fmla="*/ 808 h 841"/>
                <a:gd name="T94" fmla="*/ 1224 w 1305"/>
                <a:gd name="T95" fmla="*/ 784 h 841"/>
                <a:gd name="T96" fmla="*/ 1256 w 1305"/>
                <a:gd name="T97" fmla="*/ 832 h 841"/>
                <a:gd name="T98" fmla="*/ 1264 w 1305"/>
                <a:gd name="T99" fmla="*/ 808 h 841"/>
                <a:gd name="T100" fmla="*/ 1296 w 1305"/>
                <a:gd name="T101" fmla="*/ 816 h 84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305" h="841">
                  <a:moveTo>
                    <a:pt x="0" y="280"/>
                  </a:moveTo>
                  <a:lnTo>
                    <a:pt x="0" y="224"/>
                  </a:lnTo>
                  <a:lnTo>
                    <a:pt x="16" y="88"/>
                  </a:lnTo>
                  <a:lnTo>
                    <a:pt x="16" y="0"/>
                  </a:lnTo>
                  <a:lnTo>
                    <a:pt x="32" y="24"/>
                  </a:lnTo>
                  <a:lnTo>
                    <a:pt x="32" y="152"/>
                  </a:lnTo>
                  <a:lnTo>
                    <a:pt x="40" y="288"/>
                  </a:lnTo>
                  <a:lnTo>
                    <a:pt x="40" y="320"/>
                  </a:lnTo>
                  <a:lnTo>
                    <a:pt x="56" y="232"/>
                  </a:lnTo>
                  <a:lnTo>
                    <a:pt x="56" y="112"/>
                  </a:lnTo>
                  <a:lnTo>
                    <a:pt x="72" y="56"/>
                  </a:lnTo>
                  <a:lnTo>
                    <a:pt x="72" y="112"/>
                  </a:lnTo>
                  <a:lnTo>
                    <a:pt x="80" y="248"/>
                  </a:lnTo>
                  <a:lnTo>
                    <a:pt x="80" y="344"/>
                  </a:lnTo>
                  <a:lnTo>
                    <a:pt x="96" y="344"/>
                  </a:lnTo>
                  <a:lnTo>
                    <a:pt x="96" y="248"/>
                  </a:lnTo>
                  <a:lnTo>
                    <a:pt x="104" y="136"/>
                  </a:lnTo>
                  <a:lnTo>
                    <a:pt x="104" y="112"/>
                  </a:lnTo>
                  <a:lnTo>
                    <a:pt x="120" y="200"/>
                  </a:lnTo>
                  <a:lnTo>
                    <a:pt x="120" y="320"/>
                  </a:lnTo>
                  <a:lnTo>
                    <a:pt x="120" y="392"/>
                  </a:lnTo>
                  <a:lnTo>
                    <a:pt x="136" y="360"/>
                  </a:lnTo>
                  <a:lnTo>
                    <a:pt x="136" y="256"/>
                  </a:lnTo>
                  <a:lnTo>
                    <a:pt x="144" y="168"/>
                  </a:lnTo>
                  <a:lnTo>
                    <a:pt x="144" y="176"/>
                  </a:lnTo>
                  <a:lnTo>
                    <a:pt x="160" y="280"/>
                  </a:lnTo>
                  <a:lnTo>
                    <a:pt x="160" y="392"/>
                  </a:lnTo>
                  <a:lnTo>
                    <a:pt x="176" y="432"/>
                  </a:lnTo>
                  <a:lnTo>
                    <a:pt x="176" y="376"/>
                  </a:lnTo>
                  <a:lnTo>
                    <a:pt x="184" y="272"/>
                  </a:lnTo>
                  <a:lnTo>
                    <a:pt x="184" y="208"/>
                  </a:lnTo>
                  <a:lnTo>
                    <a:pt x="200" y="248"/>
                  </a:lnTo>
                  <a:lnTo>
                    <a:pt x="200" y="352"/>
                  </a:lnTo>
                  <a:lnTo>
                    <a:pt x="208" y="448"/>
                  </a:lnTo>
                  <a:lnTo>
                    <a:pt x="208" y="456"/>
                  </a:lnTo>
                  <a:lnTo>
                    <a:pt x="224" y="384"/>
                  </a:lnTo>
                  <a:lnTo>
                    <a:pt x="224" y="288"/>
                  </a:lnTo>
                  <a:lnTo>
                    <a:pt x="224" y="256"/>
                  </a:lnTo>
                  <a:lnTo>
                    <a:pt x="240" y="320"/>
                  </a:lnTo>
                  <a:lnTo>
                    <a:pt x="240" y="416"/>
                  </a:lnTo>
                  <a:lnTo>
                    <a:pt x="248" y="488"/>
                  </a:lnTo>
                  <a:lnTo>
                    <a:pt x="248" y="472"/>
                  </a:lnTo>
                  <a:lnTo>
                    <a:pt x="264" y="392"/>
                  </a:lnTo>
                  <a:lnTo>
                    <a:pt x="264" y="312"/>
                  </a:lnTo>
                  <a:lnTo>
                    <a:pt x="280" y="312"/>
                  </a:lnTo>
                  <a:lnTo>
                    <a:pt x="280" y="384"/>
                  </a:lnTo>
                  <a:lnTo>
                    <a:pt x="288" y="480"/>
                  </a:lnTo>
                  <a:lnTo>
                    <a:pt x="288" y="520"/>
                  </a:lnTo>
                  <a:lnTo>
                    <a:pt x="304" y="480"/>
                  </a:lnTo>
                  <a:lnTo>
                    <a:pt x="304" y="400"/>
                  </a:lnTo>
                  <a:lnTo>
                    <a:pt x="312" y="344"/>
                  </a:lnTo>
                  <a:lnTo>
                    <a:pt x="312" y="360"/>
                  </a:lnTo>
                  <a:lnTo>
                    <a:pt x="328" y="440"/>
                  </a:lnTo>
                  <a:lnTo>
                    <a:pt x="328" y="528"/>
                  </a:lnTo>
                  <a:lnTo>
                    <a:pt x="344" y="544"/>
                  </a:lnTo>
                  <a:lnTo>
                    <a:pt x="344" y="488"/>
                  </a:lnTo>
                  <a:lnTo>
                    <a:pt x="344" y="416"/>
                  </a:lnTo>
                  <a:lnTo>
                    <a:pt x="352" y="376"/>
                  </a:lnTo>
                  <a:lnTo>
                    <a:pt x="352" y="416"/>
                  </a:lnTo>
                  <a:lnTo>
                    <a:pt x="368" y="496"/>
                  </a:lnTo>
                  <a:lnTo>
                    <a:pt x="368" y="560"/>
                  </a:lnTo>
                  <a:lnTo>
                    <a:pt x="384" y="560"/>
                  </a:lnTo>
                  <a:lnTo>
                    <a:pt x="384" y="496"/>
                  </a:lnTo>
                  <a:lnTo>
                    <a:pt x="392" y="432"/>
                  </a:lnTo>
                  <a:lnTo>
                    <a:pt x="392" y="416"/>
                  </a:lnTo>
                  <a:lnTo>
                    <a:pt x="408" y="472"/>
                  </a:lnTo>
                  <a:lnTo>
                    <a:pt x="408" y="552"/>
                  </a:lnTo>
                  <a:lnTo>
                    <a:pt x="416" y="592"/>
                  </a:lnTo>
                  <a:lnTo>
                    <a:pt x="416" y="568"/>
                  </a:lnTo>
                  <a:lnTo>
                    <a:pt x="432" y="504"/>
                  </a:lnTo>
                  <a:lnTo>
                    <a:pt x="432" y="448"/>
                  </a:lnTo>
                  <a:lnTo>
                    <a:pt x="448" y="456"/>
                  </a:lnTo>
                  <a:lnTo>
                    <a:pt x="448" y="520"/>
                  </a:lnTo>
                  <a:lnTo>
                    <a:pt x="456" y="592"/>
                  </a:lnTo>
                  <a:lnTo>
                    <a:pt x="456" y="616"/>
                  </a:lnTo>
                  <a:lnTo>
                    <a:pt x="456" y="576"/>
                  </a:lnTo>
                  <a:lnTo>
                    <a:pt x="472" y="512"/>
                  </a:lnTo>
                  <a:lnTo>
                    <a:pt x="472" y="480"/>
                  </a:lnTo>
                  <a:lnTo>
                    <a:pt x="488" y="504"/>
                  </a:lnTo>
                  <a:lnTo>
                    <a:pt x="488" y="568"/>
                  </a:lnTo>
                  <a:lnTo>
                    <a:pt x="496" y="624"/>
                  </a:lnTo>
                  <a:lnTo>
                    <a:pt x="496" y="632"/>
                  </a:lnTo>
                  <a:lnTo>
                    <a:pt x="512" y="584"/>
                  </a:lnTo>
                  <a:lnTo>
                    <a:pt x="512" y="528"/>
                  </a:lnTo>
                  <a:lnTo>
                    <a:pt x="520" y="504"/>
                  </a:lnTo>
                  <a:lnTo>
                    <a:pt x="520" y="544"/>
                  </a:lnTo>
                  <a:lnTo>
                    <a:pt x="536" y="608"/>
                  </a:lnTo>
                  <a:lnTo>
                    <a:pt x="536" y="648"/>
                  </a:lnTo>
                  <a:lnTo>
                    <a:pt x="552" y="640"/>
                  </a:lnTo>
                  <a:lnTo>
                    <a:pt x="552" y="584"/>
                  </a:lnTo>
                  <a:lnTo>
                    <a:pt x="560" y="536"/>
                  </a:lnTo>
                  <a:lnTo>
                    <a:pt x="576" y="584"/>
                  </a:lnTo>
                  <a:lnTo>
                    <a:pt x="576" y="640"/>
                  </a:lnTo>
                  <a:lnTo>
                    <a:pt x="576" y="672"/>
                  </a:lnTo>
                  <a:lnTo>
                    <a:pt x="592" y="648"/>
                  </a:lnTo>
                  <a:lnTo>
                    <a:pt x="592" y="592"/>
                  </a:lnTo>
                  <a:lnTo>
                    <a:pt x="600" y="560"/>
                  </a:lnTo>
                  <a:lnTo>
                    <a:pt x="600" y="576"/>
                  </a:lnTo>
                  <a:lnTo>
                    <a:pt x="616" y="624"/>
                  </a:lnTo>
                  <a:lnTo>
                    <a:pt x="616" y="672"/>
                  </a:lnTo>
                  <a:lnTo>
                    <a:pt x="632" y="680"/>
                  </a:lnTo>
                  <a:lnTo>
                    <a:pt x="632" y="648"/>
                  </a:lnTo>
                  <a:lnTo>
                    <a:pt x="640" y="600"/>
                  </a:lnTo>
                  <a:lnTo>
                    <a:pt x="640" y="584"/>
                  </a:lnTo>
                  <a:lnTo>
                    <a:pt x="656" y="608"/>
                  </a:lnTo>
                  <a:lnTo>
                    <a:pt x="656" y="656"/>
                  </a:lnTo>
                  <a:lnTo>
                    <a:pt x="664" y="696"/>
                  </a:lnTo>
                  <a:lnTo>
                    <a:pt x="680" y="656"/>
                  </a:lnTo>
                  <a:lnTo>
                    <a:pt x="680" y="616"/>
                  </a:lnTo>
                  <a:lnTo>
                    <a:pt x="680" y="608"/>
                  </a:lnTo>
                  <a:lnTo>
                    <a:pt x="696" y="640"/>
                  </a:lnTo>
                  <a:lnTo>
                    <a:pt x="696" y="688"/>
                  </a:lnTo>
                  <a:lnTo>
                    <a:pt x="704" y="712"/>
                  </a:lnTo>
                  <a:lnTo>
                    <a:pt x="704" y="696"/>
                  </a:lnTo>
                  <a:lnTo>
                    <a:pt x="720" y="656"/>
                  </a:lnTo>
                  <a:lnTo>
                    <a:pt x="720" y="624"/>
                  </a:lnTo>
                  <a:lnTo>
                    <a:pt x="736" y="632"/>
                  </a:lnTo>
                  <a:lnTo>
                    <a:pt x="736" y="672"/>
                  </a:lnTo>
                  <a:lnTo>
                    <a:pt x="744" y="712"/>
                  </a:lnTo>
                  <a:lnTo>
                    <a:pt x="744" y="728"/>
                  </a:lnTo>
                  <a:lnTo>
                    <a:pt x="760" y="704"/>
                  </a:lnTo>
                  <a:lnTo>
                    <a:pt x="760" y="664"/>
                  </a:lnTo>
                  <a:lnTo>
                    <a:pt x="768" y="640"/>
                  </a:lnTo>
                  <a:lnTo>
                    <a:pt x="768" y="656"/>
                  </a:lnTo>
                  <a:lnTo>
                    <a:pt x="784" y="704"/>
                  </a:lnTo>
                  <a:lnTo>
                    <a:pt x="784" y="736"/>
                  </a:lnTo>
                  <a:lnTo>
                    <a:pt x="800" y="736"/>
                  </a:lnTo>
                  <a:lnTo>
                    <a:pt x="800" y="704"/>
                  </a:lnTo>
                  <a:lnTo>
                    <a:pt x="800" y="672"/>
                  </a:lnTo>
                  <a:lnTo>
                    <a:pt x="808" y="664"/>
                  </a:lnTo>
                  <a:lnTo>
                    <a:pt x="808" y="688"/>
                  </a:lnTo>
                  <a:lnTo>
                    <a:pt x="824" y="728"/>
                  </a:lnTo>
                  <a:lnTo>
                    <a:pt x="824" y="752"/>
                  </a:lnTo>
                  <a:lnTo>
                    <a:pt x="840" y="744"/>
                  </a:lnTo>
                  <a:lnTo>
                    <a:pt x="840" y="712"/>
                  </a:lnTo>
                  <a:lnTo>
                    <a:pt x="848" y="680"/>
                  </a:lnTo>
                  <a:lnTo>
                    <a:pt x="864" y="712"/>
                  </a:lnTo>
                  <a:lnTo>
                    <a:pt x="864" y="744"/>
                  </a:lnTo>
                  <a:lnTo>
                    <a:pt x="872" y="760"/>
                  </a:lnTo>
                  <a:lnTo>
                    <a:pt x="872" y="744"/>
                  </a:lnTo>
                  <a:lnTo>
                    <a:pt x="888" y="712"/>
                  </a:lnTo>
                  <a:lnTo>
                    <a:pt x="888" y="696"/>
                  </a:lnTo>
                  <a:lnTo>
                    <a:pt x="904" y="704"/>
                  </a:lnTo>
                  <a:lnTo>
                    <a:pt x="904" y="736"/>
                  </a:lnTo>
                  <a:lnTo>
                    <a:pt x="912" y="768"/>
                  </a:lnTo>
                  <a:lnTo>
                    <a:pt x="912" y="752"/>
                  </a:lnTo>
                  <a:lnTo>
                    <a:pt x="928" y="720"/>
                  </a:lnTo>
                  <a:lnTo>
                    <a:pt x="928" y="704"/>
                  </a:lnTo>
                  <a:lnTo>
                    <a:pt x="944" y="728"/>
                  </a:lnTo>
                  <a:lnTo>
                    <a:pt x="944" y="760"/>
                  </a:lnTo>
                  <a:lnTo>
                    <a:pt x="952" y="784"/>
                  </a:lnTo>
                  <a:lnTo>
                    <a:pt x="952" y="776"/>
                  </a:lnTo>
                  <a:lnTo>
                    <a:pt x="968" y="752"/>
                  </a:lnTo>
                  <a:lnTo>
                    <a:pt x="968" y="728"/>
                  </a:lnTo>
                  <a:lnTo>
                    <a:pt x="976" y="720"/>
                  </a:lnTo>
                  <a:lnTo>
                    <a:pt x="976" y="744"/>
                  </a:lnTo>
                  <a:lnTo>
                    <a:pt x="992" y="776"/>
                  </a:lnTo>
                  <a:lnTo>
                    <a:pt x="992" y="792"/>
                  </a:lnTo>
                  <a:lnTo>
                    <a:pt x="1008" y="784"/>
                  </a:lnTo>
                  <a:lnTo>
                    <a:pt x="1008" y="752"/>
                  </a:lnTo>
                  <a:lnTo>
                    <a:pt x="1016" y="736"/>
                  </a:lnTo>
                  <a:lnTo>
                    <a:pt x="1016" y="768"/>
                  </a:lnTo>
                  <a:lnTo>
                    <a:pt x="1032" y="792"/>
                  </a:lnTo>
                  <a:lnTo>
                    <a:pt x="1032" y="800"/>
                  </a:lnTo>
                  <a:lnTo>
                    <a:pt x="1048" y="784"/>
                  </a:lnTo>
                  <a:lnTo>
                    <a:pt x="1048" y="760"/>
                  </a:lnTo>
                  <a:lnTo>
                    <a:pt x="1056" y="744"/>
                  </a:lnTo>
                  <a:lnTo>
                    <a:pt x="1056" y="760"/>
                  </a:lnTo>
                  <a:lnTo>
                    <a:pt x="1072" y="784"/>
                  </a:lnTo>
                  <a:lnTo>
                    <a:pt x="1072" y="808"/>
                  </a:lnTo>
                  <a:lnTo>
                    <a:pt x="1080" y="808"/>
                  </a:lnTo>
                  <a:lnTo>
                    <a:pt x="1080" y="784"/>
                  </a:lnTo>
                  <a:lnTo>
                    <a:pt x="1096" y="768"/>
                  </a:lnTo>
                  <a:lnTo>
                    <a:pt x="1096" y="760"/>
                  </a:lnTo>
                  <a:lnTo>
                    <a:pt x="1112" y="776"/>
                  </a:lnTo>
                  <a:lnTo>
                    <a:pt x="1112" y="800"/>
                  </a:lnTo>
                  <a:lnTo>
                    <a:pt x="1120" y="816"/>
                  </a:lnTo>
                  <a:lnTo>
                    <a:pt x="1120" y="808"/>
                  </a:lnTo>
                  <a:lnTo>
                    <a:pt x="1136" y="792"/>
                  </a:lnTo>
                  <a:lnTo>
                    <a:pt x="1136" y="768"/>
                  </a:lnTo>
                  <a:lnTo>
                    <a:pt x="1152" y="792"/>
                  </a:lnTo>
                  <a:lnTo>
                    <a:pt x="1152" y="816"/>
                  </a:lnTo>
                  <a:lnTo>
                    <a:pt x="1160" y="824"/>
                  </a:lnTo>
                  <a:lnTo>
                    <a:pt x="1160" y="808"/>
                  </a:lnTo>
                  <a:lnTo>
                    <a:pt x="1176" y="792"/>
                  </a:lnTo>
                  <a:lnTo>
                    <a:pt x="1176" y="776"/>
                  </a:lnTo>
                  <a:lnTo>
                    <a:pt x="1184" y="784"/>
                  </a:lnTo>
                  <a:lnTo>
                    <a:pt x="1184" y="808"/>
                  </a:lnTo>
                  <a:lnTo>
                    <a:pt x="1200" y="824"/>
                  </a:lnTo>
                  <a:lnTo>
                    <a:pt x="1216" y="816"/>
                  </a:lnTo>
                  <a:lnTo>
                    <a:pt x="1216" y="792"/>
                  </a:lnTo>
                  <a:lnTo>
                    <a:pt x="1224" y="784"/>
                  </a:lnTo>
                  <a:lnTo>
                    <a:pt x="1224" y="800"/>
                  </a:lnTo>
                  <a:lnTo>
                    <a:pt x="1240" y="816"/>
                  </a:lnTo>
                  <a:lnTo>
                    <a:pt x="1240" y="832"/>
                  </a:lnTo>
                  <a:lnTo>
                    <a:pt x="1256" y="832"/>
                  </a:lnTo>
                  <a:lnTo>
                    <a:pt x="1256" y="816"/>
                  </a:lnTo>
                  <a:lnTo>
                    <a:pt x="1256" y="800"/>
                  </a:lnTo>
                  <a:lnTo>
                    <a:pt x="1264" y="800"/>
                  </a:lnTo>
                  <a:lnTo>
                    <a:pt x="1264" y="808"/>
                  </a:lnTo>
                  <a:lnTo>
                    <a:pt x="1280" y="832"/>
                  </a:lnTo>
                  <a:lnTo>
                    <a:pt x="1280" y="840"/>
                  </a:lnTo>
                  <a:lnTo>
                    <a:pt x="1296" y="832"/>
                  </a:lnTo>
                  <a:lnTo>
                    <a:pt x="1296" y="816"/>
                  </a:lnTo>
                  <a:lnTo>
                    <a:pt x="1304" y="808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>
              <a:off x="2828" y="4552"/>
              <a:ext cx="132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 flipV="1">
              <a:off x="2820" y="3580"/>
              <a:ext cx="0" cy="96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Freeform 49"/>
          <p:cNvSpPr/>
          <p:nvPr/>
        </p:nvSpPr>
        <p:spPr>
          <a:xfrm>
            <a:off x="5347229" y="1756870"/>
            <a:ext cx="2294568" cy="410573"/>
          </a:xfrm>
          <a:custGeom>
            <a:avLst/>
            <a:gdLst>
              <a:gd name="connsiteX0" fmla="*/ 2148440 w 2294568"/>
              <a:gd name="connsiteY0" fmla="*/ 0 h 410573"/>
              <a:gd name="connsiteX1" fmla="*/ 2157989 w 2294568"/>
              <a:gd name="connsiteY1" fmla="*/ 257802 h 410573"/>
              <a:gd name="connsiteX2" fmla="*/ 706598 w 2294568"/>
              <a:gd name="connsiteY2" fmla="*/ 362832 h 410573"/>
              <a:gd name="connsiteX3" fmla="*/ 0 w 2294568"/>
              <a:gd name="connsiteY3" fmla="*/ 410573 h 410573"/>
              <a:gd name="connsiteX4" fmla="*/ 0 w 2294568"/>
              <a:gd name="connsiteY4" fmla="*/ 410573 h 41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4568" h="410573">
                <a:moveTo>
                  <a:pt x="2148440" y="0"/>
                </a:moveTo>
                <a:cubicBezTo>
                  <a:pt x="2273368" y="98665"/>
                  <a:pt x="2398296" y="197330"/>
                  <a:pt x="2157989" y="257802"/>
                </a:cubicBezTo>
                <a:cubicBezTo>
                  <a:pt x="1917682" y="318274"/>
                  <a:pt x="706598" y="362832"/>
                  <a:pt x="706598" y="362832"/>
                </a:cubicBezTo>
                <a:lnTo>
                  <a:pt x="0" y="410573"/>
                </a:lnTo>
                <a:lnTo>
                  <a:pt x="0" y="410573"/>
                </a:ln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10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Muon g-2 Beam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</a:t>
            </a:r>
            <a:r>
              <a:rPr lang="en-US" dirty="0" smtClean="0"/>
              <a:t>otal </a:t>
            </a:r>
            <a:r>
              <a:rPr lang="en-US" dirty="0"/>
              <a:t>of 4</a:t>
            </a:r>
            <a:r>
              <a:rPr lang="en-US" dirty="0">
                <a:sym typeface="Symbol"/>
              </a:rPr>
              <a:t></a:t>
            </a:r>
            <a:r>
              <a:rPr lang="en-US" dirty="0" smtClean="0"/>
              <a:t>10</a:t>
            </a:r>
            <a:r>
              <a:rPr lang="en-US" baseline="30000" dirty="0" smtClean="0"/>
              <a:t>20</a:t>
            </a:r>
            <a:r>
              <a:rPr lang="en-US" dirty="0" smtClean="0"/>
              <a:t> protons on the pion production target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Transport of 3.094 GeV/c secondaries from </a:t>
            </a:r>
            <a:r>
              <a:rPr lang="en-US" dirty="0"/>
              <a:t>pion production target 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Large aperture (330 </a:t>
            </a:r>
            <a:r>
              <a:rPr lang="en-US" dirty="0" smtClean="0">
                <a:latin typeface="Symbol" pitchFamily="18" charset="2"/>
                <a:sym typeface="Symbol"/>
              </a:rPr>
              <a:t>p</a:t>
            </a:r>
            <a:r>
              <a:rPr lang="en-US" dirty="0" smtClean="0"/>
              <a:t> mm-mrad) long (900 </a:t>
            </a:r>
            <a:r>
              <a:rPr lang="en-US" dirty="0"/>
              <a:t>m)</a:t>
            </a:r>
            <a:r>
              <a:rPr lang="en-US" dirty="0" smtClean="0"/>
              <a:t> decay path to allow pions to decay to muons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Very narrow pulse width rms &lt; 50 nsec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Pulse-to-pulse separation time ~10 msec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Proton Accelerators for Science and Innovation Workshop, Jan.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5CB61180-FD8A-4EDC-91F7-38AD8C3F81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441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WIDTH" val="111"/>
  <p:tag name="PICTUREFILESIZE" val="6151"/>
  <p:tag name="SOURCE" val="\documentclass{slides}\pagestyle{empty}&#10;\begin{document}&#10;$\omega_a={q\over m}a_{\mu}B$&#10;\end{document}&#10;"/>
  <p:tag name="EXTERNALNAME" val="TP_tmp"/>
  <p:tag name="BLEND" val="0"/>
  <p:tag name="TRANSPARENT" val="1"/>
  <p:tag name="KEEPFILES" val="0"/>
  <p:tag name="DEBUGPAUSE" val="0"/>
  <p:tag name="RESOLUTION" val="1200"/>
  <p:tag name="WORKAROUNDTRANSPARENCYBUG" val="0"/>
  <p:tag name="ALLOWFONTSUBSTITUTION" val="0"/>
  <p:tag name="BITMAPFORMAT" val="pngmono"/>
</p:tagLst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FF00"/>
          </a:buClr>
          <a:buSzPct val="8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FF00"/>
          </a:buClr>
          <a:buSzPct val="8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574</TotalTime>
  <Words>1370</Words>
  <Application>Microsoft Office PowerPoint</Application>
  <PresentationFormat>On-screen Show (4:3)</PresentationFormat>
  <Paragraphs>261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Factory</vt:lpstr>
      <vt:lpstr>Equation</vt:lpstr>
      <vt:lpstr>Fermilab Accelerator Complex in the Near Term: Muon Physics Program  Eric Prebys Accelerator Physics Center FNAL</vt:lpstr>
      <vt:lpstr>Outline</vt:lpstr>
      <vt:lpstr>Background</vt:lpstr>
      <vt:lpstr>Mu2e Experimental Goal</vt:lpstr>
      <vt:lpstr>Mu2e Beam Requirements</vt:lpstr>
      <vt:lpstr>Mu2e Time Line</vt:lpstr>
      <vt:lpstr>Muon g-2 Experiment Goal</vt:lpstr>
      <vt:lpstr>g-2 Experimental Technique</vt:lpstr>
      <vt:lpstr>Muon g-2 Beam Requirements</vt:lpstr>
      <vt:lpstr>Muon g-2 Project Timeline*</vt:lpstr>
      <vt:lpstr>Use of the Accelerator Complex for Mu2e and g-2</vt:lpstr>
      <vt:lpstr>Reminder: NOnA time line improvements</vt:lpstr>
      <vt:lpstr>Mu2e and g-2 Common Ground:  Bunch Formation in the Recycler</vt:lpstr>
      <vt:lpstr>Common: Bunch Formation in Recycler*</vt:lpstr>
      <vt:lpstr>Common: Aperture Issues in AP2 Line*</vt:lpstr>
      <vt:lpstr>Mu2e: Bunch Formation in Debuncher*</vt:lpstr>
      <vt:lpstr>Mu2e: Resonant Extraction</vt:lpstr>
      <vt:lpstr>Mu2e: Beam Line and Extinction</vt:lpstr>
      <vt:lpstr>Beam Delivery Time Lines</vt:lpstr>
      <vt:lpstr>Summary of Beam Needs and Issues</vt:lpstr>
      <vt:lpstr>Approximate Project Time Lines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communication talk</dc:title>
  <dc:creator>Young-kee Kim x3384 05917V</dc:creator>
  <cp:lastModifiedBy>Eric Prebys</cp:lastModifiedBy>
  <cp:revision>37</cp:revision>
  <cp:lastPrinted>1601-01-01T00:00:00Z</cp:lastPrinted>
  <dcterms:created xsi:type="dcterms:W3CDTF">2008-08-01T20:03:26Z</dcterms:created>
  <dcterms:modified xsi:type="dcterms:W3CDTF">2012-01-13T14:54:30Z</dcterms:modified>
</cp:coreProperties>
</file>