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6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946900" cy="9220200"/>
  <p:embeddedFontLst>
    <p:embeddedFont>
      <p:font typeface="Trebuchet MS" pitchFamily="34" charset="0"/>
      <p:regular r:id="rId16"/>
      <p:bold r:id="rId17"/>
      <p:italic r:id="rId18"/>
      <p:boldItalic r:id="rId19"/>
    </p:embeddedFont>
    <p:embeddedFont>
      <p:font typeface="Wingdings 2" pitchFamily="18" charset="2"/>
      <p:regular r:id="rId20"/>
    </p:embeddedFont>
    <p:embeddedFont>
      <p:font typeface="Comic Sans MS" pitchFamily="66" charset="0"/>
      <p:regular r:id="rId21"/>
      <p:bold r:id="rId22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1F1F"/>
    <a:srgbClr val="0033CC"/>
    <a:srgbClr val="097D27"/>
    <a:srgbClr val="00863D"/>
    <a:srgbClr val="E1F4FF"/>
    <a:srgbClr val="CCECFF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1" autoAdjust="0"/>
    <p:restoredTop sz="94715" autoAdjust="0"/>
  </p:normalViewPr>
  <p:slideViewPr>
    <p:cSldViewPr>
      <p:cViewPr varScale="1">
        <p:scale>
          <a:sx n="56" d="100"/>
          <a:sy n="56" d="100"/>
        </p:scale>
        <p:origin x="-1524" y="-102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D6D5AFC7-0EE6-45E1-8E7D-8B2D2B327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1688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79913"/>
            <a:ext cx="55562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E7EBEC1A-5C7A-4C22-9286-A90B9CBE9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E1AE9-795F-4825-AC5B-DBAD7F5E0610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0"/>
            <a:ext cx="9144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7" name="Picture 13" descr="FNAL_logo_sm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92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9/24/2010</a:t>
            </a:r>
            <a:endParaRPr/>
          </a:p>
        </p:txBody>
      </p:sp>
      <p:pic>
        <p:nvPicPr>
          <p:cNvPr id="285698" name="Picture 2" descr="http://projectx.fnal.gov/images/ProjectXWorkshop-large.jpg"/>
          <p:cNvPicPr>
            <a:picLocks noChangeAspect="1" noChangeArrowheads="1"/>
          </p:cNvPicPr>
          <p:nvPr userDrawn="1"/>
        </p:nvPicPr>
        <p:blipFill>
          <a:blip r:embed="rId4" cstate="print"/>
          <a:srcRect l="16283" t="46965" r="22461" b="8068"/>
          <a:stretch>
            <a:fillRect/>
          </a:stretch>
        </p:blipFill>
        <p:spPr bwMode="auto">
          <a:xfrm>
            <a:off x="0" y="5848514"/>
            <a:ext cx="886103" cy="100948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9/24/2010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149E7-ABE5-4164-B725-77FE95D30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9/24/2010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363CE438-BF8E-4F6D-A982-E993BC792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400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8229600" cy="2490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3786188"/>
            <a:ext cx="8229600" cy="249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gradFill>
          <a:gsLst>
            <a:gs pos="1000">
              <a:schemeClr val="tx1"/>
            </a:gs>
            <a:gs pos="67000">
              <a:schemeClr val="bg1">
                <a:shade val="90000"/>
                <a:satMod val="375000"/>
                <a:alpha val="60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chemeClr val="bg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304800" y="0"/>
            <a:ext cx="49213" cy="6858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5" name="Picture 4" descr="usluo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5125" y="0"/>
            <a:ext cx="1273175" cy="6096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7725" y="0"/>
            <a:ext cx="676275" cy="676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 rot="16200000">
            <a:off x="-2428081" y="3153569"/>
            <a:ext cx="51943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Comic Sans MS" pitchFamily="66" charset="0"/>
              </a:rPr>
              <a:t>M. Pojer CERN	-	USLUO 2009, Berkeley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626782" y="0"/>
            <a:ext cx="6755218" cy="554037"/>
          </a:xfrm>
          <a:prstGeom prst="rect">
            <a:avLst/>
          </a:prstGeom>
        </p:spPr>
        <p:txBody>
          <a:bodyPr/>
          <a:lstStyle>
            <a:lvl1pPr algn="r">
              <a:defRPr sz="2400" b="1" u="sng" cap="small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9/24/2010</a:t>
            </a:r>
            <a:endParaRPr lang="en-US"/>
          </a:p>
        </p:txBody>
      </p:sp>
      <p:sp>
        <p:nvSpPr>
          <p:cNvPr id="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pPr>
              <a:defRPr/>
            </a:pPr>
            <a:fld id="{2C5BE029-1FDF-4667-B5FF-7A0CE4652B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9/24/2010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B0E99-9807-441D-AF7E-21CC01B42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9/24/2010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1D32FF-3B66-4CF1-9193-3A177C672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52400"/>
            <a:ext cx="8371114" cy="507274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5172" y="968829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286" y="968829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9/24/2010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C2954-43C4-419B-ACBB-140890A7A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9/24/2010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72708-4FE2-4C09-8AC8-044192CDF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90500"/>
            <a:ext cx="8490857" cy="463731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9/24/2010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FE6BC-2217-483D-BF38-6584628A4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9/24/2010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D8454-3FB3-4CEA-BD58-15533FFAB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9/24/2010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5F444-6FEB-48A1-8743-E0C72597A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9/24/2010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D3AAD73-9314-483C-BD39-3DABEA475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5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39738" y="152400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46088" y="800100"/>
            <a:ext cx="8355012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9/24/2010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E892B5FC-9554-400C-8E08-6886F3BB0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7" name="Picture 9" descr="FNAL_logo_sm.gif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3714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53" r:id="rId1"/>
    <p:sldLayoutId id="2147484946" r:id="rId2"/>
    <p:sldLayoutId id="2147484954" r:id="rId3"/>
    <p:sldLayoutId id="2147484947" r:id="rId4"/>
    <p:sldLayoutId id="2147484948" r:id="rId5"/>
    <p:sldLayoutId id="2147484949" r:id="rId6"/>
    <p:sldLayoutId id="2147484950" r:id="rId7"/>
    <p:sldLayoutId id="2147484951" r:id="rId8"/>
    <p:sldLayoutId id="2147484955" r:id="rId9"/>
    <p:sldLayoutId id="2147484952" r:id="rId10"/>
    <p:sldLayoutId id="2147484956" r:id="rId11"/>
    <p:sldLayoutId id="2147484957" r:id="rId12"/>
    <p:sldLayoutId id="2147484958" r:id="rId13"/>
  </p:sldLayoutIdLst>
  <p:transition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Muon Needs of Project 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/Keith </a:t>
            </a:r>
            <a:r>
              <a:rPr lang="en-US" dirty="0" err="1" smtClean="0"/>
              <a:t>Gollwitzer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9/24/2010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Beam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the primary beam requirements are very different in the two cases</a:t>
            </a:r>
          </a:p>
          <a:p>
            <a:pPr lvl="1"/>
            <a:r>
              <a:rPr lang="en-US" dirty="0" smtClean="0"/>
              <a:t>FFAG case</a:t>
            </a:r>
          </a:p>
          <a:p>
            <a:pPr lvl="2"/>
            <a:r>
              <a:rPr lang="en-US" dirty="0" smtClean="0"/>
              <a:t>Limited by the maximum injection/extraction kicker in the FFAG </a:t>
            </a:r>
          </a:p>
          <a:p>
            <a:pPr lvl="3"/>
            <a:r>
              <a:rPr lang="en-US" dirty="0" smtClean="0"/>
              <a:t>Assume 1 kHz</a:t>
            </a:r>
          </a:p>
          <a:p>
            <a:pPr lvl="2"/>
            <a:r>
              <a:rPr lang="en-US" dirty="0" smtClean="0"/>
              <a:t>1MW @ 1kHz = 2x10</a:t>
            </a:r>
            <a:r>
              <a:rPr lang="en-US" baseline="30000" dirty="0" smtClean="0"/>
              <a:t>12</a:t>
            </a:r>
            <a:r>
              <a:rPr lang="en-US" dirty="0" smtClean="0"/>
              <a:t> protons/pulse</a:t>
            </a:r>
          </a:p>
          <a:p>
            <a:pPr lvl="2"/>
            <a:r>
              <a:rPr lang="en-US" dirty="0" smtClean="0"/>
              <a:t>10 ns pulse length</a:t>
            </a:r>
          </a:p>
          <a:p>
            <a:pPr lvl="2"/>
            <a:r>
              <a:rPr lang="en-US" dirty="0" smtClean="0"/>
              <a:t>CANNOT come directly from </a:t>
            </a:r>
            <a:r>
              <a:rPr lang="en-US" dirty="0" err="1" smtClean="0"/>
              <a:t>linac</a:t>
            </a:r>
            <a:endParaRPr lang="en-US" dirty="0" smtClean="0"/>
          </a:p>
          <a:p>
            <a:pPr lvl="2"/>
            <a:r>
              <a:rPr lang="en-US" dirty="0" smtClean="0"/>
              <a:t>Need: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9/24/2010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5620" y="4581150"/>
            <a:ext cx="1267365" cy="130577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15440" y="4657960"/>
            <a:ext cx="1267365" cy="130577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54690" y="4734769"/>
            <a:ext cx="1113746" cy="576076"/>
            <a:chOff x="577880" y="4542744"/>
            <a:chExt cx="1113746" cy="57607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7880" y="5118820"/>
              <a:ext cx="768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66653" y="4830783"/>
              <a:ext cx="576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4690" y="4542745"/>
              <a:ext cx="10369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1403588" y="4830782"/>
              <a:ext cx="576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768435" y="4734770"/>
            <a:ext cx="1113746" cy="576076"/>
            <a:chOff x="577880" y="4542744"/>
            <a:chExt cx="1113746" cy="576076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77880" y="5118820"/>
              <a:ext cx="768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366653" y="4830783"/>
              <a:ext cx="576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54690" y="4542745"/>
              <a:ext cx="10369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 flipV="1">
              <a:off x="1403588" y="4830782"/>
              <a:ext cx="576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882180" y="4734770"/>
            <a:ext cx="1113746" cy="576076"/>
            <a:chOff x="577880" y="4542744"/>
            <a:chExt cx="1113746" cy="57607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577880" y="5118820"/>
              <a:ext cx="768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66653" y="4830783"/>
              <a:ext cx="576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4690" y="4542745"/>
              <a:ext cx="10369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1403588" y="4830782"/>
              <a:ext cx="576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rot="5400000">
            <a:off x="501070" y="4504340"/>
            <a:ext cx="230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899913" y="4523542"/>
            <a:ext cx="192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6285" y="4504340"/>
            <a:ext cx="334123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45980" y="4235505"/>
            <a:ext cx="1843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333 </a:t>
            </a:r>
            <a:r>
              <a:rPr lang="en-US" sz="1600" dirty="0" smtClean="0">
                <a:latin typeface="Symbol" pitchFamily="18" charset="2"/>
              </a:rPr>
              <a:t>m</a:t>
            </a:r>
            <a:r>
              <a:rPr lang="en-US" sz="1600" dirty="0" smtClean="0"/>
              <a:t>s@ 1 </a:t>
            </a:r>
            <a:r>
              <a:rPr lang="en-US" sz="1600" dirty="0" err="1" smtClean="0"/>
              <a:t>mA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77880" y="5541275"/>
            <a:ext cx="184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100 ns gap for extraction kicker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536535" y="5426060"/>
            <a:ext cx="307240" cy="153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1691625" y="5464465"/>
            <a:ext cx="2304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6031390" y="5118820"/>
            <a:ext cx="345645" cy="268835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187950" y="5118820"/>
            <a:ext cx="499265" cy="268835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41570" y="6040540"/>
            <a:ext cx="215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Stripper/Accumulator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6031390" y="4235505"/>
            <a:ext cx="207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Phase Rotator</a:t>
            </a:r>
            <a:endParaRPr lang="en-US" sz="1600" dirty="0"/>
          </a:p>
        </p:txBody>
      </p:sp>
      <p:sp>
        <p:nvSpPr>
          <p:cNvPr id="50" name="Right Arrow 49"/>
          <p:cNvSpPr/>
          <p:nvPr/>
        </p:nvSpPr>
        <p:spPr>
          <a:xfrm>
            <a:off x="7721210" y="5157225"/>
            <a:ext cx="499265" cy="268835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721210" y="5426060"/>
            <a:ext cx="1422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to production</a:t>
            </a:r>
          </a:p>
          <a:p>
            <a:pPr algn="l"/>
            <a:r>
              <a:rPr lang="en-US" sz="1600" dirty="0" smtClean="0"/>
              <a:t>target</a:t>
            </a:r>
            <a:endParaRPr lang="en-US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Requirements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Ionization Channel Cooling Case</a:t>
            </a:r>
          </a:p>
          <a:p>
            <a:pPr lvl="2"/>
            <a:r>
              <a:rPr lang="en-US" dirty="0" smtClean="0"/>
              <a:t>In this case, beam could come directly from Project X </a:t>
            </a:r>
            <a:r>
              <a:rPr lang="en-US" dirty="0" err="1" smtClean="0"/>
              <a:t>linac</a:t>
            </a:r>
            <a:endParaRPr lang="en-US" dirty="0" smtClean="0"/>
          </a:p>
          <a:p>
            <a:pPr lvl="3"/>
            <a:r>
              <a:rPr lang="en-US" dirty="0" smtClean="0"/>
              <a:t>No need for bunching or stripping</a:t>
            </a:r>
          </a:p>
          <a:p>
            <a:pPr lvl="2"/>
            <a:r>
              <a:rPr lang="en-US" dirty="0" smtClean="0"/>
              <a:t>Directly produce beam structure needed by experiment</a:t>
            </a:r>
          </a:p>
          <a:p>
            <a:pPr lvl="2"/>
            <a:r>
              <a:rPr lang="en-US" dirty="0" smtClean="0"/>
              <a:t>E.g.</a:t>
            </a:r>
          </a:p>
          <a:p>
            <a:pPr lvl="3"/>
            <a:r>
              <a:rPr lang="en-US" dirty="0" smtClean="0"/>
              <a:t>1 MW @ 500 kHz</a:t>
            </a:r>
          </a:p>
          <a:p>
            <a:pPr lvl="4"/>
            <a:r>
              <a:rPr lang="en-US" dirty="0" smtClean="0"/>
              <a:t>10 </a:t>
            </a:r>
            <a:r>
              <a:rPr lang="en-US" dirty="0" err="1" smtClean="0"/>
              <a:t>mA</a:t>
            </a:r>
            <a:r>
              <a:rPr lang="en-US" dirty="0" smtClean="0"/>
              <a:t> (2x10</a:t>
            </a:r>
            <a:r>
              <a:rPr lang="en-US" baseline="30000" dirty="0" smtClean="0"/>
              <a:t>8</a:t>
            </a:r>
            <a:r>
              <a:rPr lang="en-US" dirty="0" smtClean="0"/>
              <a:t> protons/325 MHz bunch)</a:t>
            </a:r>
          </a:p>
          <a:p>
            <a:pPr lvl="4"/>
            <a:r>
              <a:rPr lang="en-US" dirty="0" smtClean="0"/>
              <a:t>22 bunches=68 ns</a:t>
            </a:r>
          </a:p>
          <a:p>
            <a:pPr lvl="4"/>
            <a:r>
              <a:rPr lang="en-US" dirty="0" smtClean="0"/>
              <a:t>Every 2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dirty="0" err="1" smtClean="0"/>
              <a:t>sec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9/24/2010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the Two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proposals have significant synergy with muon collider/neutrino factories</a:t>
            </a:r>
          </a:p>
          <a:p>
            <a:pPr lvl="1"/>
            <a:r>
              <a:rPr lang="en-US" dirty="0" smtClean="0"/>
              <a:t>FFAG proton accumulator/</a:t>
            </a:r>
            <a:r>
              <a:rPr lang="en-US" dirty="0" err="1" smtClean="0"/>
              <a:t>buncher</a:t>
            </a:r>
            <a:r>
              <a:rPr lang="en-US" dirty="0" smtClean="0"/>
              <a:t> similar to the NF&amp;MC proton driver</a:t>
            </a:r>
          </a:p>
          <a:p>
            <a:pPr lvl="1"/>
            <a:r>
              <a:rPr lang="en-US" dirty="0" smtClean="0"/>
              <a:t>Ionization cooling is obvious</a:t>
            </a:r>
          </a:p>
          <a:p>
            <a:r>
              <a:rPr lang="en-US" dirty="0" smtClean="0"/>
              <a:t>Clearly the </a:t>
            </a:r>
            <a:r>
              <a:rPr lang="en-US" dirty="0" err="1" smtClean="0"/>
              <a:t>ioniziation</a:t>
            </a:r>
            <a:r>
              <a:rPr lang="en-US" dirty="0" smtClean="0"/>
              <a:t> cooling channel is much simpler from the standpoint of primary protons</a:t>
            </a:r>
          </a:p>
          <a:p>
            <a:r>
              <a:rPr lang="en-US" dirty="0" smtClean="0"/>
              <a:t>Both techniques for muon transport are very complicated and beyond state of the art:</a:t>
            </a:r>
          </a:p>
          <a:p>
            <a:pPr lvl="1"/>
            <a:r>
              <a:rPr lang="en-US" dirty="0" smtClean="0"/>
              <a:t>Need to study in detail to do a proper comparison.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9/24/2010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Muon Task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Experiments:</a:t>
            </a:r>
          </a:p>
          <a:p>
            <a:pPr lvl="1"/>
            <a:r>
              <a:rPr lang="en-US" dirty="0" smtClean="0"/>
              <a:t>Yoshitaka </a:t>
            </a:r>
            <a:r>
              <a:rPr lang="en-US" dirty="0" err="1" smtClean="0"/>
              <a:t>Kuno</a:t>
            </a:r>
            <a:r>
              <a:rPr lang="en-US" dirty="0" smtClean="0"/>
              <a:t>, Osaka University, Japan</a:t>
            </a:r>
          </a:p>
          <a:p>
            <a:pPr lvl="1"/>
            <a:r>
              <a:rPr lang="en-US" dirty="0" smtClean="0"/>
              <a:t>Jim Miller, Boston University</a:t>
            </a:r>
          </a:p>
          <a:p>
            <a:r>
              <a:rPr lang="en-US" dirty="0" smtClean="0"/>
              <a:t>Accelerator:</a:t>
            </a:r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  <a:p>
            <a:pPr lvl="1"/>
            <a:r>
              <a:rPr lang="en-US" dirty="0" smtClean="0"/>
              <a:t>Keith </a:t>
            </a:r>
            <a:r>
              <a:rPr lang="en-US" dirty="0" err="1" smtClean="0"/>
              <a:t>Gollwitzer</a:t>
            </a:r>
            <a:r>
              <a:rPr lang="en-US" dirty="0" smtClean="0"/>
              <a:t>, FNAL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9/24/2010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Muon Experiments* at Project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5317250"/>
          </a:xfrm>
        </p:spPr>
        <p:txBody>
          <a:bodyPr/>
          <a:lstStyle/>
          <a:p>
            <a:r>
              <a:rPr lang="en-US" dirty="0" smtClean="0"/>
              <a:t>Muon Charged Lepton Flavor Violation</a:t>
            </a:r>
          </a:p>
          <a:p>
            <a:pPr lvl="1"/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dirty="0" err="1" smtClean="0">
                <a:sym typeface="Symbol"/>
              </a:rPr>
              <a:t>e</a:t>
            </a:r>
            <a:r>
              <a:rPr lang="en-US" dirty="0" err="1" smtClean="0">
                <a:latin typeface="Symbol" pitchFamily="18" charset="2"/>
                <a:sym typeface="Symbol"/>
              </a:rPr>
              <a:t>g</a:t>
            </a:r>
            <a:endParaRPr lang="en-US" dirty="0" smtClean="0">
              <a:latin typeface="Symbol" pitchFamily="18" charset="2"/>
              <a:sym typeface="Symbol"/>
            </a:endParaRPr>
          </a:p>
          <a:p>
            <a:pPr lvl="1"/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dirty="0" err="1" smtClean="0">
                <a:sym typeface="Symbol"/>
              </a:rPr>
              <a:t>eee</a:t>
            </a:r>
            <a:endParaRPr lang="en-US" dirty="0" smtClean="0">
              <a:latin typeface="Symbol" pitchFamily="18" charset="2"/>
              <a:sym typeface="Symbol"/>
            </a:endParaRPr>
          </a:p>
          <a:p>
            <a:pPr lvl="1"/>
            <a:r>
              <a:rPr lang="en-US" dirty="0" err="1" smtClean="0">
                <a:latin typeface="Symbol" pitchFamily="18" charset="2"/>
              </a:rPr>
              <a:t>m+</a:t>
            </a:r>
            <a:r>
              <a:rPr lang="en-US" dirty="0" err="1" smtClean="0"/>
              <a:t>N</a:t>
            </a:r>
            <a:r>
              <a:rPr lang="en-US" dirty="0" err="1" smtClean="0">
                <a:sym typeface="Symbol"/>
              </a:rPr>
              <a:t>e</a:t>
            </a:r>
            <a:r>
              <a:rPr lang="en-US" dirty="0" err="1" smtClean="0">
                <a:latin typeface="Symbol" pitchFamily="18" charset="2"/>
                <a:sym typeface="Symbol"/>
              </a:rPr>
              <a:t>+</a:t>
            </a:r>
            <a:r>
              <a:rPr lang="en-US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(muon to electron conversion)</a:t>
            </a:r>
          </a:p>
          <a:p>
            <a:r>
              <a:rPr lang="en-US" dirty="0" smtClean="0">
                <a:sym typeface="Symbol"/>
              </a:rPr>
              <a:t>Muon electric dipole moment (EDM)</a:t>
            </a:r>
          </a:p>
          <a:p>
            <a:r>
              <a:rPr lang="en-US" dirty="0" smtClean="0">
                <a:sym typeface="Symbol"/>
              </a:rPr>
              <a:t>Muon lifetime</a:t>
            </a:r>
          </a:p>
          <a:p>
            <a:r>
              <a:rPr lang="en-US" dirty="0" err="1" smtClean="0">
                <a:sym typeface="Symbol"/>
              </a:rPr>
              <a:t>Muonium</a:t>
            </a:r>
            <a:r>
              <a:rPr lang="en-US" dirty="0" smtClean="0">
                <a:sym typeface="Symbol"/>
              </a:rPr>
              <a:t> (</a:t>
            </a:r>
            <a:r>
              <a:rPr lang="en-US" dirty="0" err="1" smtClean="0">
                <a:latin typeface="Symbol" pitchFamily="18" charset="2"/>
                <a:sym typeface="Symbol"/>
              </a:rPr>
              <a:t>m</a:t>
            </a:r>
            <a:r>
              <a:rPr lang="en-US" baseline="30000" dirty="0" err="1" smtClean="0">
                <a:sym typeface="Symbol"/>
              </a:rPr>
              <a:t>+</a:t>
            </a:r>
            <a:r>
              <a:rPr lang="en-US" dirty="0" err="1" smtClean="0">
                <a:sym typeface="Symbol"/>
              </a:rPr>
              <a:t>e</a:t>
            </a:r>
            <a:r>
              <a:rPr lang="en-US" baseline="30000" dirty="0" smtClean="0">
                <a:sym typeface="Symbol"/>
              </a:rPr>
              <a:t>-</a:t>
            </a:r>
            <a:r>
              <a:rPr lang="en-US" dirty="0" smtClean="0">
                <a:sym typeface="Symbol"/>
              </a:rPr>
              <a:t>)  anti-</a:t>
            </a:r>
            <a:r>
              <a:rPr lang="en-US" dirty="0" err="1" smtClean="0">
                <a:sym typeface="Symbol"/>
              </a:rPr>
              <a:t>muonium</a:t>
            </a:r>
            <a:r>
              <a:rPr lang="en-US" dirty="0" smtClean="0">
                <a:sym typeface="Symbol"/>
              </a:rPr>
              <a:t> (</a:t>
            </a:r>
            <a:r>
              <a:rPr lang="en-US" dirty="0" smtClean="0">
                <a:latin typeface="Symbol" pitchFamily="18" charset="2"/>
                <a:sym typeface="Symbol"/>
              </a:rPr>
              <a:t>m</a:t>
            </a:r>
            <a:r>
              <a:rPr lang="en-US" baseline="30000" dirty="0" smtClean="0">
                <a:sym typeface="Symbol"/>
              </a:rPr>
              <a:t>-</a:t>
            </a:r>
            <a:r>
              <a:rPr lang="en-US" dirty="0" smtClean="0">
                <a:sym typeface="Symbol"/>
              </a:rPr>
              <a:t>e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9/24/2010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20585" y="6270970"/>
            <a:ext cx="602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FF0000"/>
                </a:solidFill>
              </a:rPr>
              <a:t>*neutrino factory and muon collider are explicitly excluded from this list.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905" y="1969610"/>
            <a:ext cx="5069460" cy="42245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56785" y="1585560"/>
            <a:ext cx="380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chosen as “flagship” experiment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84627" y="183008"/>
            <a:ext cx="8371114" cy="50727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Muon-to-Electron Conversion: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dirty="0" err="1" smtClean="0">
                <a:latin typeface="Arial" charset="0"/>
              </a:rPr>
              <a:t>+N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err="1" smtClean="0">
                <a:latin typeface="Arial" charset="0"/>
              </a:rPr>
              <a:t>e+N</a:t>
            </a:r>
            <a:endParaRPr lang="en-US" dirty="0">
              <a:latin typeface="Arial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5788" y="3429000"/>
            <a:ext cx="8558212" cy="2746375"/>
          </a:xfrm>
        </p:spPr>
        <p:txBody>
          <a:bodyPr/>
          <a:lstStyle/>
          <a:p>
            <a:pPr eaLnBrk="1" hangingPunct="1"/>
            <a:r>
              <a:rPr lang="en-US" sz="2000" smtClean="0"/>
              <a:t>Similar to </a:t>
            </a:r>
            <a:r>
              <a:rPr lang="en-US" sz="2000" smtClean="0">
                <a:latin typeface="Symbol" pitchFamily="18" charset="2"/>
              </a:rPr>
              <a:t>m</a:t>
            </a:r>
            <a:r>
              <a:rPr lang="en-US" sz="2000" smtClean="0">
                <a:sym typeface="Symbol" pitchFamily="18" charset="2"/>
              </a:rPr>
              <a:t>e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g</a:t>
            </a:r>
            <a:r>
              <a:rPr lang="en-US" sz="2000" smtClean="0"/>
              <a:t>with important advantages:</a:t>
            </a:r>
            <a:endParaRPr lang="en-US" sz="2000" smtClean="0">
              <a:latin typeface="Symbol" pitchFamily="18" charset="2"/>
              <a:sym typeface="Symbol" pitchFamily="18" charset="2"/>
            </a:endParaRPr>
          </a:p>
          <a:p>
            <a:pPr lvl="1" eaLnBrk="1" hangingPunct="1"/>
            <a:r>
              <a:rPr lang="en-US" sz="1800" smtClean="0">
                <a:sym typeface="Symbol" pitchFamily="18" charset="2"/>
              </a:rPr>
              <a:t>No combinatorial background</a:t>
            </a:r>
          </a:p>
          <a:p>
            <a:pPr lvl="1" eaLnBrk="1" hangingPunct="1"/>
            <a:r>
              <a:rPr lang="en-US" sz="1800" smtClean="0">
                <a:sym typeface="Symbol" pitchFamily="18" charset="2"/>
              </a:rPr>
              <a:t>Because the virtual particle can be a photon </a:t>
            </a:r>
            <a:r>
              <a:rPr lang="en-US" sz="1800" i="1" smtClean="0">
                <a:sym typeface="Symbol" pitchFamily="18" charset="2"/>
              </a:rPr>
              <a:t>or</a:t>
            </a:r>
            <a:r>
              <a:rPr lang="en-US" sz="1800" smtClean="0">
                <a:sym typeface="Symbol" pitchFamily="18" charset="2"/>
              </a:rPr>
              <a:t> heavy neutral boson, this reaction is sensitive to a broader range of BSM physics</a:t>
            </a:r>
          </a:p>
          <a:p>
            <a:pPr eaLnBrk="1" hangingPunct="1"/>
            <a:r>
              <a:rPr lang="en-US" sz="2000" smtClean="0">
                <a:sym typeface="Symbol" pitchFamily="18" charset="2"/>
              </a:rPr>
              <a:t>Relative rate of </a:t>
            </a:r>
            <a:r>
              <a:rPr lang="en-US" sz="2000" smtClean="0">
                <a:latin typeface="Symbol" pitchFamily="18" charset="2"/>
              </a:rPr>
              <a:t>m</a:t>
            </a:r>
            <a:r>
              <a:rPr lang="en-US" sz="2000" smtClean="0">
                <a:sym typeface="Symbol" pitchFamily="18" charset="2"/>
              </a:rPr>
              <a:t>e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g </a:t>
            </a:r>
            <a:r>
              <a:rPr lang="en-US" sz="2000" smtClean="0">
                <a:sym typeface="Symbol" pitchFamily="18" charset="2"/>
              </a:rPr>
              <a:t>and </a:t>
            </a:r>
            <a:r>
              <a:rPr lang="en-US" sz="2000" smtClean="0">
                <a:latin typeface="Symbol" pitchFamily="18" charset="2"/>
              </a:rPr>
              <a:t>m</a:t>
            </a:r>
            <a:r>
              <a:rPr lang="en-US" sz="2000" smtClean="0">
                <a:sym typeface="Symbol" pitchFamily="18" charset="2"/>
              </a:rPr>
              <a:t>NeN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  </a:t>
            </a:r>
            <a:r>
              <a:rPr lang="en-US" sz="2000" smtClean="0">
                <a:sym typeface="Symbol" pitchFamily="18" charset="2"/>
              </a:rPr>
              <a:t>is the most important clue regarding the details of the physics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962650" y="1047750"/>
            <a:ext cx="2652713" cy="2524125"/>
            <a:chOff x="384175" y="3790950"/>
            <a:chExt cx="2344738" cy="2325688"/>
          </a:xfrm>
        </p:grpSpPr>
        <p:pic>
          <p:nvPicPr>
            <p:cNvPr id="2253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4850" y="3790950"/>
              <a:ext cx="2024063" cy="2000250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</p:spPr>
        </p:pic>
        <p:sp>
          <p:nvSpPr>
            <p:cNvPr id="22539" name="Oval 5"/>
            <p:cNvSpPr>
              <a:spLocks noChangeArrowheads="1"/>
            </p:cNvSpPr>
            <p:nvPr/>
          </p:nvSpPr>
          <p:spPr bwMode="auto">
            <a:xfrm>
              <a:off x="1144588" y="4238625"/>
              <a:ext cx="1149350" cy="1076325"/>
            </a:xfrm>
            <a:prstGeom prst="ellipse">
              <a:avLst/>
            </a:prstGeom>
            <a:noFill/>
            <a:ln w="0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540" name="Line 6"/>
            <p:cNvSpPr>
              <a:spLocks noChangeShapeType="1"/>
            </p:cNvSpPr>
            <p:nvPr/>
          </p:nvSpPr>
          <p:spPr bwMode="auto">
            <a:xfrm flipH="1">
              <a:off x="1504950" y="5018088"/>
              <a:ext cx="122238" cy="225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Rectangle 7"/>
            <p:cNvSpPr>
              <a:spLocks noChangeArrowheads="1"/>
            </p:cNvSpPr>
            <p:nvPr/>
          </p:nvSpPr>
          <p:spPr bwMode="auto">
            <a:xfrm>
              <a:off x="1477963" y="5240338"/>
              <a:ext cx="515937" cy="187325"/>
            </a:xfrm>
            <a:prstGeom prst="rect">
              <a:avLst/>
            </a:prstGeom>
            <a:solidFill>
              <a:schemeClr val="bg1"/>
            </a:solidFill>
            <a:ln w="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542" name="Oval 8"/>
            <p:cNvSpPr>
              <a:spLocks noChangeArrowheads="1"/>
            </p:cNvSpPr>
            <p:nvPr/>
          </p:nvSpPr>
          <p:spPr bwMode="auto">
            <a:xfrm>
              <a:off x="1444625" y="5232400"/>
              <a:ext cx="84138" cy="95250"/>
            </a:xfrm>
            <a:prstGeom prst="ellipse">
              <a:avLst/>
            </a:prstGeom>
            <a:solidFill>
              <a:srgbClr val="0033CC"/>
            </a:solidFill>
            <a:ln w="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543" name="Line 9"/>
            <p:cNvSpPr>
              <a:spLocks noChangeShapeType="1"/>
            </p:cNvSpPr>
            <p:nvPr/>
          </p:nvSpPr>
          <p:spPr bwMode="auto">
            <a:xfrm>
              <a:off x="1524000" y="5286375"/>
              <a:ext cx="461963" cy="6619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Oval 10"/>
            <p:cNvSpPr>
              <a:spLocks noChangeArrowheads="1"/>
            </p:cNvSpPr>
            <p:nvPr/>
          </p:nvSpPr>
          <p:spPr bwMode="auto">
            <a:xfrm>
              <a:off x="2032000" y="5991225"/>
              <a:ext cx="84138" cy="96838"/>
            </a:xfrm>
            <a:prstGeom prst="ellipse">
              <a:avLst/>
            </a:prstGeom>
            <a:solidFill>
              <a:srgbClr val="993300"/>
            </a:solidFill>
            <a:ln w="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545" name="Text Box 11"/>
            <p:cNvSpPr txBox="1">
              <a:spLocks noChangeArrowheads="1"/>
            </p:cNvSpPr>
            <p:nvPr/>
          </p:nvSpPr>
          <p:spPr bwMode="auto">
            <a:xfrm>
              <a:off x="1247775" y="5149850"/>
              <a:ext cx="268288" cy="457200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Symbol" pitchFamily="18" charset="2"/>
                </a:rPr>
                <a:t>m</a:t>
              </a:r>
            </a:p>
          </p:txBody>
        </p:sp>
        <p:sp>
          <p:nvSpPr>
            <p:cNvPr id="22546" name="Text Box 12"/>
            <p:cNvSpPr txBox="1">
              <a:spLocks noChangeArrowheads="1"/>
            </p:cNvSpPr>
            <p:nvPr/>
          </p:nvSpPr>
          <p:spPr bwMode="auto">
            <a:xfrm>
              <a:off x="384175" y="5749925"/>
              <a:ext cx="1538288" cy="366713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105 MeV e</a:t>
              </a:r>
              <a:r>
                <a:rPr lang="en-US" baseline="30000"/>
                <a:t>- </a:t>
              </a:r>
            </a:p>
          </p:txBody>
        </p:sp>
      </p:grpSp>
      <p:sp>
        <p:nvSpPr>
          <p:cNvPr id="18438" name="Rectangle 13"/>
          <p:cNvSpPr>
            <a:spLocks noChangeArrowheads="1"/>
          </p:cNvSpPr>
          <p:nvPr/>
        </p:nvSpPr>
        <p:spPr bwMode="auto">
          <a:xfrm>
            <a:off x="390525" y="987425"/>
            <a:ext cx="565467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sym typeface="Symbol" pitchFamily="18" charset="2"/>
              </a:rPr>
              <a:t>When captured by a nucleus, a muon will have an enhanced probability of exchanging a virtual particle with the nucleus.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sym typeface="Symbol" pitchFamily="18" charset="2"/>
              </a:rPr>
              <a:t>This reaction recoils against the entire nucleus, producing the striking signature of a </a:t>
            </a:r>
            <a:r>
              <a:rPr lang="en-US" sz="2000" i="1">
                <a:sym typeface="Symbol" pitchFamily="18" charset="2"/>
              </a:rPr>
              <a:t>mono-energetic electron</a:t>
            </a:r>
            <a:r>
              <a:rPr lang="en-US" sz="2000">
                <a:sym typeface="Symbol" pitchFamily="18" charset="2"/>
              </a:rPr>
              <a:t> carrying most of the muon rest energy</a:t>
            </a:r>
          </a:p>
        </p:txBody>
      </p:sp>
      <p:sp>
        <p:nvSpPr>
          <p:cNvPr id="666638" name="Rectangle 14"/>
          <p:cNvSpPr>
            <a:spLocks noChangeArrowheads="1"/>
          </p:cNvSpPr>
          <p:nvPr/>
        </p:nvSpPr>
        <p:spPr bwMode="auto">
          <a:xfrm>
            <a:off x="693738" y="300672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2535" name="Date Placeholder 2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9/24/2010</a:t>
            </a:r>
            <a:endParaRPr lang="en-US">
              <a:latin typeface="Arial" pitchFamily="34" charset="0"/>
            </a:endParaRPr>
          </a:p>
        </p:txBody>
      </p:sp>
      <p:sp>
        <p:nvSpPr>
          <p:cNvPr id="22536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CC2572-0797-45D2-B015-6EC9C4BD1248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2537" name="Footer Placeholder 2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Muons from Project X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Pre-Project X Mu2e Experiment and Limitation</a:t>
            </a:r>
            <a:endParaRPr lang="en-US" dirty="0"/>
          </a:p>
        </p:txBody>
      </p:sp>
      <p:pic>
        <p:nvPicPr>
          <p:cNvPr id="35843" name="Picture 7" descr="timing_1.png"/>
          <p:cNvPicPr>
            <a:picLocks noChangeAspect="1"/>
          </p:cNvPicPr>
          <p:nvPr/>
        </p:nvPicPr>
        <p:blipFill>
          <a:blip r:embed="rId3" cstate="print"/>
          <a:srcRect l="3333" t="15947" r="8333"/>
          <a:stretch>
            <a:fillRect/>
          </a:stretch>
        </p:blipFill>
        <p:spPr bwMode="auto">
          <a:xfrm>
            <a:off x="4226355" y="2699305"/>
            <a:ext cx="4657535" cy="195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9"/>
          <p:cNvSpPr txBox="1">
            <a:spLocks/>
          </p:cNvSpPr>
          <p:nvPr/>
        </p:nvSpPr>
        <p:spPr bwMode="auto">
          <a:xfrm>
            <a:off x="501070" y="779055"/>
            <a:ext cx="833013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 smtClean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Will use existing accelerator complex.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 smtClean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μ</a:t>
            </a:r>
            <a:r>
              <a:rPr lang="en-US" kern="0" baseline="30000" dirty="0" smtClean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-</a:t>
            </a:r>
            <a:r>
              <a:rPr lang="en-US" kern="0" dirty="0" smtClean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kern="0" dirty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are accompanied by e</a:t>
            </a:r>
            <a:r>
              <a:rPr lang="en-US" kern="0" baseline="30000" dirty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-</a:t>
            </a:r>
            <a:r>
              <a:rPr lang="en-US" kern="0" dirty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, π</a:t>
            </a:r>
            <a:r>
              <a:rPr lang="en-US" kern="0" baseline="30000" dirty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-</a:t>
            </a:r>
            <a:r>
              <a:rPr lang="en-US" kern="0" dirty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, …	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Extinction required to make prompt background ~equal to all other backgrounds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1 out of time proton per 10</a:t>
            </a:r>
            <a:r>
              <a:rPr lang="en-US" kern="0" baseline="30000" dirty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9</a:t>
            </a:r>
            <a:r>
              <a:rPr lang="en-US" kern="0" dirty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in time protons.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 smtClean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Expect a single event sensitivity of 2x10</a:t>
            </a:r>
            <a:r>
              <a:rPr lang="en-US" kern="0" baseline="30000" dirty="0" smtClean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-17</a:t>
            </a:r>
            <a:r>
              <a:rPr lang="en-US" kern="0" dirty="0" smtClean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(4 order of magnitude improvement)</a:t>
            </a:r>
            <a:endParaRPr lang="en-US" kern="0" dirty="0">
              <a:solidFill>
                <a:schemeClr val="accent2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5845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9/24/2010</a:t>
            </a:r>
            <a:endParaRPr lang="en-US">
              <a:latin typeface="Arial" pitchFamily="34" charset="0"/>
            </a:endParaRPr>
          </a:p>
        </p:txBody>
      </p:sp>
      <p:sp>
        <p:nvSpPr>
          <p:cNvPr id="35846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5CD085-3FC7-45DE-BFD1-E35A8790D54A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7" name="Footer Placeholder 1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Muons from Project X</a:t>
            </a:r>
          </a:p>
        </p:txBody>
      </p:sp>
      <p:pic>
        <p:nvPicPr>
          <p:cNvPr id="8" name="Picture 3" descr="muon_in_ts"/>
          <p:cNvPicPr>
            <a:picLocks noChangeAspect="1" noChangeArrowheads="1"/>
          </p:cNvPicPr>
          <p:nvPr/>
        </p:nvPicPr>
        <p:blipFill>
          <a:blip r:embed="rId4" cstate="print">
            <a:lum bright="6000"/>
          </a:blip>
          <a:srcRect/>
          <a:stretch>
            <a:fillRect/>
          </a:stretch>
        </p:blipFill>
        <p:spPr bwMode="auto">
          <a:xfrm>
            <a:off x="731500" y="3429000"/>
            <a:ext cx="3017458" cy="239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9"/>
          <p:cNvSpPr txBox="1">
            <a:spLocks/>
          </p:cNvSpPr>
          <p:nvPr/>
        </p:nvSpPr>
        <p:spPr bwMode="auto">
          <a:xfrm>
            <a:off x="2920585" y="4773175"/>
            <a:ext cx="622341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 smtClean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Limited by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 smtClean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kern="0" dirty="0" smtClean="0">
                <a:solidFill>
                  <a:schemeClr val="accent2"/>
                </a:solidFill>
                <a:latin typeface="Symbol" pitchFamily="18" charset="2"/>
                <a:ea typeface="ＭＳ Ｐゴシック" pitchFamily="-112" charset="-128"/>
                <a:cs typeface="ＭＳ Ｐゴシック" pitchFamily="-112" charset="-128"/>
              </a:rPr>
              <a:t>p</a:t>
            </a:r>
            <a:r>
              <a:rPr lang="en-US" kern="0" dirty="0" smtClean="0">
                <a:solidFill>
                  <a:schemeClr val="accent2"/>
                </a:solidFill>
                <a:ea typeface="ＭＳ Ｐゴシック" pitchFamily="-112" charset="-128"/>
                <a:cs typeface="ＭＳ Ｐゴシック" pitchFamily="-112" charset="-128"/>
              </a:rPr>
              <a:t>- content in beam</a:t>
            </a:r>
            <a:endParaRPr lang="en-US" kern="0" dirty="0" smtClean="0">
              <a:solidFill>
                <a:schemeClr val="accent2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 smtClean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Time distribution of muons “straggling” down the transport line</a:t>
            </a:r>
          </a:p>
          <a:p>
            <a:pPr marL="800100" lvl="1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 smtClean="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Energy smearing due to required thick target.</a:t>
            </a:r>
            <a:endParaRPr lang="en-US" kern="0" dirty="0">
              <a:solidFill>
                <a:schemeClr val="accent2"/>
              </a:solidFill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29552" y="3904216"/>
            <a:ext cx="2347415" cy="964442"/>
          </a:xfrm>
          <a:custGeom>
            <a:avLst/>
            <a:gdLst>
              <a:gd name="connsiteX0" fmla="*/ 0 w 2347415"/>
              <a:gd name="connsiteY0" fmla="*/ 709684 h 964442"/>
              <a:gd name="connsiteX1" fmla="*/ 1241947 w 2347415"/>
              <a:gd name="connsiteY1" fmla="*/ 846161 h 964442"/>
              <a:gd name="connsiteX2" fmla="*/ 2347415 w 2347415"/>
              <a:gd name="connsiteY2" fmla="*/ 0 h 96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415" h="964442">
                <a:moveTo>
                  <a:pt x="0" y="709684"/>
                </a:moveTo>
                <a:cubicBezTo>
                  <a:pt x="425355" y="837063"/>
                  <a:pt x="850711" y="964442"/>
                  <a:pt x="1241947" y="846161"/>
                </a:cubicBezTo>
                <a:cubicBezTo>
                  <a:pt x="1633183" y="727880"/>
                  <a:pt x="1990299" y="363940"/>
                  <a:pt x="2347415" y="0"/>
                </a:cubicBezTo>
              </a:path>
            </a:pathLst>
          </a:cu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Mu2e is proposed to run using modifications to the existing </a:t>
            </a:r>
            <a:r>
              <a:rPr lang="en-US" sz="2000" dirty="0" err="1" smtClean="0"/>
              <a:t>Fermilab</a:t>
            </a:r>
            <a:r>
              <a:rPr lang="en-US" sz="2000" dirty="0" smtClean="0"/>
              <a:t> complex</a:t>
            </a:r>
          </a:p>
          <a:p>
            <a:r>
              <a:rPr lang="en-US" sz="2000" dirty="0" smtClean="0"/>
              <a:t>Sensitivity goal: &lt; 1x10</a:t>
            </a:r>
            <a:r>
              <a:rPr lang="en-US" sz="2000" baseline="30000" dirty="0" smtClean="0"/>
              <a:t>-16</a:t>
            </a:r>
            <a:r>
              <a:rPr lang="en-US" sz="2000" dirty="0" smtClean="0"/>
              <a:t> (a four order of magnitude improvement over existing limits)</a:t>
            </a:r>
          </a:p>
          <a:p>
            <a:r>
              <a:rPr lang="en-US" sz="2000" dirty="0" smtClean="0"/>
              <a:t>This is a challenging goal, and achieving it is by no means assured.</a:t>
            </a:r>
          </a:p>
          <a:p>
            <a:r>
              <a:rPr lang="en-US" sz="2000" dirty="0" smtClean="0"/>
              <a:t>The beam available at Project X could potentially extend this significantly</a:t>
            </a:r>
          </a:p>
          <a:p>
            <a:pPr lvl="1"/>
            <a:r>
              <a:rPr lang="en-US" sz="1800" dirty="0" smtClean="0"/>
              <a:t>We assume a working goal of &lt;1x10</a:t>
            </a:r>
            <a:r>
              <a:rPr lang="en-US" sz="1800" baseline="30000" dirty="0" smtClean="0"/>
              <a:t>-18</a:t>
            </a:r>
          </a:p>
          <a:p>
            <a:r>
              <a:rPr lang="en-US" sz="2000" dirty="0" smtClean="0"/>
              <a:t>There are </a:t>
            </a:r>
            <a:r>
              <a:rPr lang="en-US" sz="2000" b="1" dirty="0" smtClean="0"/>
              <a:t>big</a:t>
            </a:r>
            <a:r>
              <a:rPr lang="en-US" sz="2000" dirty="0" smtClean="0"/>
              <a:t> challenges to doing this that have not been addressed at any credible level.</a:t>
            </a:r>
          </a:p>
          <a:p>
            <a:r>
              <a:rPr lang="en-US" sz="2000" dirty="0" smtClean="0"/>
              <a:t>Proposals have not advanced beyond the cartoon stage at this point.</a:t>
            </a:r>
          </a:p>
          <a:p>
            <a:r>
              <a:rPr lang="en-US" sz="2000" dirty="0" smtClean="0"/>
              <a:t>Side note: you might build a very different experiment if Mu2e sees something!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9/24/2010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to Next Generation Experiment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hope to go beyond the limit of Mu2e, one needs the following:</a:t>
            </a:r>
          </a:p>
          <a:p>
            <a:pPr lvl="1"/>
            <a:r>
              <a:rPr lang="en-US" sz="1800" dirty="0" smtClean="0"/>
              <a:t>Improved pion suppression</a:t>
            </a:r>
          </a:p>
          <a:p>
            <a:pPr lvl="2"/>
            <a:r>
              <a:rPr lang="en-US" sz="1800" dirty="0" smtClean="0"/>
              <a:t>Longer time/beam line for pions to decay away.</a:t>
            </a:r>
          </a:p>
          <a:p>
            <a:pPr lvl="1"/>
            <a:r>
              <a:rPr lang="en-US" sz="1800" dirty="0" smtClean="0"/>
              <a:t>Narrower momentum spread</a:t>
            </a:r>
          </a:p>
          <a:p>
            <a:pPr lvl="2"/>
            <a:r>
              <a:rPr lang="en-US" sz="1800" dirty="0" smtClean="0"/>
              <a:t>Muons can be stopped in a narrower target, so there is less problem with multiple scattering before the detector</a:t>
            </a:r>
          </a:p>
          <a:p>
            <a:pPr lvl="1"/>
            <a:r>
              <a:rPr lang="en-US" sz="1800" dirty="0" smtClean="0"/>
              <a:t>Narrower time distribution for arriving muons</a:t>
            </a:r>
          </a:p>
          <a:p>
            <a:pPr lvl="2"/>
            <a:r>
              <a:rPr lang="en-US" sz="1800" dirty="0" smtClean="0"/>
              <a:t>Allows one to set the live window closer to the proton arrival</a:t>
            </a:r>
          </a:p>
          <a:p>
            <a:pPr lvl="2"/>
            <a:r>
              <a:rPr lang="en-US" sz="1800" dirty="0" smtClean="0"/>
              <a:t>Particularly important for different target nuclei</a:t>
            </a:r>
          </a:p>
          <a:p>
            <a:pPr lvl="3"/>
            <a:r>
              <a:rPr lang="en-US" sz="1800" dirty="0" smtClean="0"/>
              <a:t>If a signal is see, exploring different nuclear key to understanding fundamental nature</a:t>
            </a:r>
          </a:p>
          <a:p>
            <a:pPr lvl="3"/>
            <a:r>
              <a:rPr lang="en-US" sz="1800" dirty="0" smtClean="0"/>
              <a:t>Heavier nuclei have shorter lifetimes, </a:t>
            </a:r>
            <a:r>
              <a:rPr lang="en-US" sz="1800" dirty="0" err="1" smtClean="0"/>
              <a:t>eg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Symbol" pitchFamily="18" charset="2"/>
              </a:rPr>
              <a:t>t</a:t>
            </a:r>
            <a:r>
              <a:rPr lang="en-US" sz="1800" dirty="0" smtClean="0"/>
              <a:t>(</a:t>
            </a:r>
            <a:r>
              <a:rPr lang="en-US" sz="1800" dirty="0" err="1" smtClean="0">
                <a:latin typeface="Symbol" pitchFamily="18" charset="2"/>
              </a:rPr>
              <a:t>m</a:t>
            </a:r>
            <a:r>
              <a:rPr lang="en-US" sz="1800" dirty="0" err="1" smtClean="0"/>
              <a:t>+Au</a:t>
            </a:r>
            <a:r>
              <a:rPr lang="en-US" sz="1800" dirty="0" smtClean="0"/>
              <a:t>) = 72 ns</a:t>
            </a:r>
          </a:p>
          <a:p>
            <a:pPr lvl="1"/>
            <a:r>
              <a:rPr lang="en-US" sz="1800" dirty="0" smtClean="0"/>
              <a:t>Better suppression between pulses</a:t>
            </a:r>
          </a:p>
          <a:p>
            <a:pPr lvl="2"/>
            <a:r>
              <a:rPr lang="en-US" sz="1800" dirty="0" smtClean="0"/>
              <a:t>10</a:t>
            </a:r>
            <a:r>
              <a:rPr lang="en-US" sz="1800" baseline="30000" dirty="0" smtClean="0"/>
              <a:t>-10</a:t>
            </a:r>
            <a:r>
              <a:rPr lang="en-US" sz="1800" dirty="0" smtClean="0">
                <a:sym typeface="Symbol"/>
              </a:rPr>
              <a:t>10</a:t>
            </a:r>
            <a:r>
              <a:rPr lang="en-US" sz="1800" baseline="30000" dirty="0" smtClean="0">
                <a:sym typeface="Symbol"/>
              </a:rPr>
              <a:t>-12 </a:t>
            </a:r>
            <a:endParaRPr lang="en-US" sz="1800" dirty="0" smtClean="0">
              <a:sym typeface="Symbol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sym typeface="Symbol"/>
              </a:rPr>
              <a:t>Two </a:t>
            </a:r>
            <a:r>
              <a:rPr lang="en-US" sz="2000" b="1" i="1" dirty="0" smtClean="0">
                <a:solidFill>
                  <a:srgbClr val="FF0000"/>
                </a:solidFill>
                <a:sym typeface="Symbol"/>
              </a:rPr>
              <a:t>very</a:t>
            </a:r>
            <a:r>
              <a:rPr lang="en-US" sz="2000" b="1" dirty="0" smtClean="0">
                <a:solidFill>
                  <a:srgbClr val="FF0000"/>
                </a:solidFill>
                <a:sym typeface="Symbol"/>
              </a:rPr>
              <a:t> different proposals have been put forth to achieve these goals.</a:t>
            </a:r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9/24/2010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FE6BC-2217-483D-BF38-6584628A4C3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FFAG-based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708650"/>
          </a:xfrm>
        </p:spPr>
        <p:txBody>
          <a:bodyPr/>
          <a:lstStyle/>
          <a:p>
            <a:r>
              <a:rPr lang="en-US" dirty="0" smtClean="0"/>
              <a:t>Similar to PRISM/PRIME, proposed at J-</a:t>
            </a:r>
            <a:r>
              <a:rPr lang="en-US" dirty="0" err="1" smtClean="0"/>
              <a:t>Parc</a:t>
            </a:r>
            <a:endParaRPr lang="en-US" dirty="0" smtClean="0"/>
          </a:p>
          <a:p>
            <a:r>
              <a:rPr lang="en-US" dirty="0" smtClean="0"/>
              <a:t>Produced muons are captured in an FFAG storage ring and phase rotated, while remaining pions decays away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9/24/2010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20514" name="図 28" descr="::::::Desktop:prism-layou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8865" y="2430470"/>
            <a:ext cx="5068888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Ionization Cooling Channel </a:t>
            </a:r>
            <a:r>
              <a:rPr lang="en-US" dirty="0" err="1" smtClean="0"/>
              <a:t>Propoposal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00100"/>
            <a:ext cx="8355012" cy="862270"/>
          </a:xfrm>
        </p:spPr>
        <p:txBody>
          <a:bodyPr/>
          <a:lstStyle/>
          <a:p>
            <a:r>
              <a:rPr lang="en-US" dirty="0" smtClean="0"/>
              <a:t>Based on R&amp;D for muons collider/neutrino factories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By cooling and decelerating, we can take advantage of higher momentum pions, for which the yield is much higher.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9/24/2010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Muons from Project 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B0E99-9807-441D-AF7E-21CC01B422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5120" y="1585560"/>
            <a:ext cx="883315" cy="42245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67700" y="1470345"/>
            <a:ext cx="2073870" cy="729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2430" y="1470345"/>
            <a:ext cx="2227490" cy="729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/>
          <p:cNvSpPr/>
          <p:nvPr/>
        </p:nvSpPr>
        <p:spPr>
          <a:xfrm rot="5400000">
            <a:off x="6626667" y="1796788"/>
            <a:ext cx="1574605" cy="1459390"/>
          </a:xfrm>
          <a:prstGeom prst="blockArc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40835" y="2737710"/>
            <a:ext cx="2227490" cy="729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06105" y="2776115"/>
            <a:ext cx="1997060" cy="729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768435" y="1700775"/>
            <a:ext cx="499265" cy="192025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341570" y="1739181"/>
            <a:ext cx="460861" cy="268834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068326" y="1739180"/>
            <a:ext cx="307240" cy="192025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flipH="1">
            <a:off x="7068325" y="3006545"/>
            <a:ext cx="345645" cy="230430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flipH="1">
            <a:off x="4303164" y="3006545"/>
            <a:ext cx="576075" cy="230430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flipH="1">
            <a:off x="1922055" y="3044950"/>
            <a:ext cx="345645" cy="230430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3525" y="1585560"/>
            <a:ext cx="80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44510" y="1508750"/>
            <a:ext cx="188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325 MHz* capture/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 decay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17645" y="1508750"/>
            <a:ext cx="188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162.5 MHz bunch rotation</a:t>
            </a:r>
            <a:endParaRPr lang="en-US" dirty="0"/>
          </a:p>
        </p:txBody>
      </p:sp>
      <p:sp>
        <p:nvSpPr>
          <p:cNvPr id="22" name="Block Arc 21"/>
          <p:cNvSpPr/>
          <p:nvPr/>
        </p:nvSpPr>
        <p:spPr>
          <a:xfrm rot="16200000">
            <a:off x="1096347" y="3025747"/>
            <a:ext cx="1574605" cy="1459390"/>
          </a:xfrm>
          <a:prstGeom prst="blockArc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94455" y="2776115"/>
            <a:ext cx="188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Transverse cooling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82915" y="2968140"/>
            <a:ext cx="188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6D cooling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1922055" y="4235505"/>
            <a:ext cx="423675" cy="270055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82915" y="4005075"/>
            <a:ext cx="1997060" cy="7296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59725" y="4197100"/>
            <a:ext cx="188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deceleration 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4418380" y="4235505"/>
            <a:ext cx="614480" cy="268835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189420" y="6194160"/>
            <a:ext cx="579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FF0000"/>
                </a:solidFill>
              </a:rPr>
              <a:t>*optimum frequencies for capture and phase rotation still under study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25077</TotalTime>
  <Words>830</Words>
  <Application>Microsoft Office PowerPoint</Application>
  <PresentationFormat>On-screen Show (4:3)</PresentationFormat>
  <Paragraphs>151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Trebuchet MS</vt:lpstr>
      <vt:lpstr>Wingdings 2</vt:lpstr>
      <vt:lpstr>Symbol</vt:lpstr>
      <vt:lpstr>ＭＳ Ｐゴシック</vt:lpstr>
      <vt:lpstr>Wingdings</vt:lpstr>
      <vt:lpstr>Comic Sans MS</vt:lpstr>
      <vt:lpstr>Opulent</vt:lpstr>
      <vt:lpstr>Muon Needs of Project X</vt:lpstr>
      <vt:lpstr>Muon Task Force</vt:lpstr>
      <vt:lpstr>Potential Muon Experiments* at Project X</vt:lpstr>
      <vt:lpstr>Muon-to-Electron Conversion: m+N  e+N</vt:lpstr>
      <vt:lpstr>Pre-Project X Mu2e Experiment and Limitation</vt:lpstr>
      <vt:lpstr>Caveat</vt:lpstr>
      <vt:lpstr>Next to Next Generation Experiment</vt:lpstr>
      <vt:lpstr>FFAG-based Proposal</vt:lpstr>
      <vt:lpstr>Ionization Cooling Channel Propoposal</vt:lpstr>
      <vt:lpstr>Primary Beam Requirements</vt:lpstr>
      <vt:lpstr>Beam Requirements (cont’d)</vt:lpstr>
      <vt:lpstr>Comparing the Two Techniques</vt:lpstr>
    </vt:vector>
  </TitlesOfParts>
  <Company>Fermilab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PMG Slides</dc:title>
  <dc:creator>Pushpa Bhat</dc:creator>
  <cp:lastModifiedBy>Eric Prebys</cp:lastModifiedBy>
  <cp:revision>1127</cp:revision>
  <dcterms:created xsi:type="dcterms:W3CDTF">2003-09-15T21:58:19Z</dcterms:created>
  <dcterms:modified xsi:type="dcterms:W3CDTF">2010-09-24T15:26:32Z</dcterms:modified>
</cp:coreProperties>
</file>