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40233600" cy="31089600"/>
  <p:notesSz cx="30275213" cy="39419213"/>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699FF"/>
    <a:srgbClr val="CC00CC"/>
    <a:srgbClr val="66FF66"/>
    <a:srgbClr val="CC0000"/>
    <a:srgbClr val="009900"/>
    <a:srgbClr val="33CCCC"/>
    <a:srgbClr val="0080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468" autoAdjust="0"/>
    <p:restoredTop sz="94700" autoAdjust="0"/>
  </p:normalViewPr>
  <p:slideViewPr>
    <p:cSldViewPr>
      <p:cViewPr varScale="1">
        <p:scale>
          <a:sx n="40" d="100"/>
          <a:sy n="40" d="100"/>
        </p:scale>
        <p:origin x="488" y="-144"/>
      </p:cViewPr>
      <p:guideLst>
        <p:guide orient="horz" pos="9792"/>
        <p:guide pos="12672"/>
      </p:guideLst>
    </p:cSldViewPr>
  </p:slideViewPr>
  <p:outlineViewPr>
    <p:cViewPr>
      <p:scale>
        <a:sx n="100" d="100"/>
        <a:sy n="100" d="100"/>
      </p:scale>
      <p:origin x="0" y="0"/>
    </p:cViewPr>
    <p:sldLst>
      <p:sld r:id="rId1" collapse="1"/>
    </p:sldLst>
  </p:outlineViewPr>
  <p:notesTextViewPr>
    <p:cViewPr>
      <p:scale>
        <a:sx n="100" d="100"/>
        <a:sy n="100" d="100"/>
      </p:scale>
      <p:origin x="0" y="0"/>
    </p:cViewPr>
  </p:notesTextViewPr>
  <p:sorterViewPr>
    <p:cViewPr>
      <p:scale>
        <a:sx n="25" d="100"/>
        <a:sy n="25" d="100"/>
      </p:scale>
      <p:origin x="0" y="0"/>
    </p:cViewPr>
  </p:sorterViewPr>
  <p:notesViewPr>
    <p:cSldViewPr>
      <p:cViewPr varScale="1">
        <p:scale>
          <a:sx n="16" d="100"/>
          <a:sy n="16" d="100"/>
        </p:scale>
        <p:origin x="-2244" y="-174"/>
      </p:cViewPr>
      <p:guideLst>
        <p:guide orient="horz" pos="12418"/>
        <p:guide pos="9538"/>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13119100" cy="1970088"/>
          </a:xfrm>
          <a:prstGeom prst="rect">
            <a:avLst/>
          </a:prstGeom>
          <a:noFill/>
          <a:ln w="9525">
            <a:noFill/>
            <a:miter lim="800000"/>
            <a:headEnd/>
            <a:tailEnd/>
          </a:ln>
          <a:effectLst/>
        </p:spPr>
        <p:txBody>
          <a:bodyPr vert="horz" wrap="square" lIns="392138" tIns="196067" rIns="392138" bIns="196067" numCol="1" anchor="t" anchorCtr="0" compatLnSpc="1">
            <a:prstTxWarp prst="textNoShape">
              <a:avLst/>
            </a:prstTxWarp>
          </a:bodyPr>
          <a:lstStyle>
            <a:lvl1pPr defTabSz="3923519">
              <a:defRPr sz="5200">
                <a:latin typeface="Times New Roman" pitchFamily="18" charset="0"/>
                <a:ea typeface="+mn-ea"/>
              </a:defRPr>
            </a:lvl1pPr>
          </a:lstStyle>
          <a:p>
            <a:pPr>
              <a:defRPr/>
            </a:pPr>
            <a:endParaRPr lang="en-US"/>
          </a:p>
        </p:txBody>
      </p:sp>
      <p:sp>
        <p:nvSpPr>
          <p:cNvPr id="21507" name="Rectangle 3"/>
          <p:cNvSpPr>
            <a:spLocks noGrp="1" noChangeArrowheads="1"/>
          </p:cNvSpPr>
          <p:nvPr>
            <p:ph type="dt" sz="quarter" idx="1"/>
          </p:nvPr>
        </p:nvSpPr>
        <p:spPr bwMode="auto">
          <a:xfrm>
            <a:off x="17156113" y="0"/>
            <a:ext cx="13119100" cy="1970088"/>
          </a:xfrm>
          <a:prstGeom prst="rect">
            <a:avLst/>
          </a:prstGeom>
          <a:noFill/>
          <a:ln w="9525">
            <a:noFill/>
            <a:miter lim="800000"/>
            <a:headEnd/>
            <a:tailEnd/>
          </a:ln>
          <a:effectLst/>
        </p:spPr>
        <p:txBody>
          <a:bodyPr vert="horz" wrap="square" lIns="392138" tIns="196067" rIns="392138" bIns="196067" numCol="1" anchor="t" anchorCtr="0" compatLnSpc="1">
            <a:prstTxWarp prst="textNoShape">
              <a:avLst/>
            </a:prstTxWarp>
          </a:bodyPr>
          <a:lstStyle>
            <a:lvl1pPr algn="r" defTabSz="3923519">
              <a:defRPr sz="5200">
                <a:latin typeface="Times New Roman" pitchFamily="18" charset="0"/>
                <a:ea typeface="+mn-ea"/>
              </a:defRPr>
            </a:lvl1pPr>
          </a:lstStyle>
          <a:p>
            <a:pPr>
              <a:defRPr/>
            </a:pPr>
            <a:endParaRPr lang="en-US"/>
          </a:p>
        </p:txBody>
      </p:sp>
      <p:sp>
        <p:nvSpPr>
          <p:cNvPr id="21508" name="Rectangle 4"/>
          <p:cNvSpPr>
            <a:spLocks noGrp="1" noChangeArrowheads="1"/>
          </p:cNvSpPr>
          <p:nvPr>
            <p:ph type="ftr" sz="quarter" idx="2"/>
          </p:nvPr>
        </p:nvSpPr>
        <p:spPr bwMode="auto">
          <a:xfrm>
            <a:off x="0" y="37449125"/>
            <a:ext cx="13119100" cy="1970088"/>
          </a:xfrm>
          <a:prstGeom prst="rect">
            <a:avLst/>
          </a:prstGeom>
          <a:noFill/>
          <a:ln w="9525">
            <a:noFill/>
            <a:miter lim="800000"/>
            <a:headEnd/>
            <a:tailEnd/>
          </a:ln>
          <a:effectLst/>
        </p:spPr>
        <p:txBody>
          <a:bodyPr vert="horz" wrap="square" lIns="392138" tIns="196067" rIns="392138" bIns="196067" numCol="1" anchor="b" anchorCtr="0" compatLnSpc="1">
            <a:prstTxWarp prst="textNoShape">
              <a:avLst/>
            </a:prstTxWarp>
          </a:bodyPr>
          <a:lstStyle>
            <a:lvl1pPr defTabSz="3923519">
              <a:defRPr sz="5200">
                <a:latin typeface="Times New Roman" pitchFamily="18" charset="0"/>
                <a:ea typeface="+mn-ea"/>
              </a:defRPr>
            </a:lvl1pPr>
          </a:lstStyle>
          <a:p>
            <a:pPr>
              <a:defRPr/>
            </a:pPr>
            <a:endParaRPr lang="en-US"/>
          </a:p>
        </p:txBody>
      </p:sp>
      <p:sp>
        <p:nvSpPr>
          <p:cNvPr id="21509" name="Rectangle 5"/>
          <p:cNvSpPr>
            <a:spLocks noGrp="1" noChangeArrowheads="1"/>
          </p:cNvSpPr>
          <p:nvPr>
            <p:ph type="sldNum" sz="quarter" idx="3"/>
          </p:nvPr>
        </p:nvSpPr>
        <p:spPr bwMode="auto">
          <a:xfrm>
            <a:off x="17156113" y="37449125"/>
            <a:ext cx="13119100" cy="1970088"/>
          </a:xfrm>
          <a:prstGeom prst="rect">
            <a:avLst/>
          </a:prstGeom>
          <a:noFill/>
          <a:ln w="9525">
            <a:noFill/>
            <a:miter lim="800000"/>
            <a:headEnd/>
            <a:tailEnd/>
          </a:ln>
          <a:effectLst/>
        </p:spPr>
        <p:txBody>
          <a:bodyPr vert="horz" wrap="square" lIns="392138" tIns="196067" rIns="392138" bIns="196067" numCol="1" anchor="b" anchorCtr="0" compatLnSpc="1">
            <a:prstTxWarp prst="textNoShape">
              <a:avLst/>
            </a:prstTxWarp>
          </a:bodyPr>
          <a:lstStyle>
            <a:lvl1pPr algn="r" defTabSz="3922713">
              <a:defRPr sz="5200"/>
            </a:lvl1pPr>
          </a:lstStyle>
          <a:p>
            <a:fld id="{D37066A6-9D55-AE40-BCB3-7C934070699C}" type="slidenum">
              <a:rPr lang="en-US"/>
              <a:pPr/>
              <a:t>‹#›</a:t>
            </a:fld>
            <a:endParaRPr lang="en-US"/>
          </a:p>
        </p:txBody>
      </p:sp>
    </p:spTree>
    <p:extLst>
      <p:ext uri="{BB962C8B-B14F-4D97-AF65-F5344CB8AC3E}">
        <p14:creationId xmlns:p14="http://schemas.microsoft.com/office/powerpoint/2010/main" val="4235224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12958763" cy="1984375"/>
          </a:xfrm>
          <a:prstGeom prst="rect">
            <a:avLst/>
          </a:prstGeom>
          <a:noFill/>
          <a:ln w="9525">
            <a:noFill/>
            <a:miter lim="800000"/>
            <a:headEnd/>
            <a:tailEnd/>
          </a:ln>
          <a:effectLst/>
        </p:spPr>
        <p:txBody>
          <a:bodyPr vert="horz" wrap="square" lIns="391729" tIns="195865" rIns="391729" bIns="195865" numCol="1" anchor="t" anchorCtr="0" compatLnSpc="1">
            <a:prstTxWarp prst="textNoShape">
              <a:avLst/>
            </a:prstTxWarp>
          </a:bodyPr>
          <a:lstStyle>
            <a:lvl1pPr defTabSz="3915488">
              <a:defRPr sz="5200">
                <a:latin typeface="Times New Roman" pitchFamily="18" charset="0"/>
                <a:ea typeface="+mn-ea"/>
              </a:defRPr>
            </a:lvl1pPr>
          </a:lstStyle>
          <a:p>
            <a:pPr>
              <a:defRPr/>
            </a:pPr>
            <a:endParaRPr lang="en-US"/>
          </a:p>
        </p:txBody>
      </p:sp>
      <p:sp>
        <p:nvSpPr>
          <p:cNvPr id="93187" name="Rectangle 3"/>
          <p:cNvSpPr>
            <a:spLocks noGrp="1" noChangeArrowheads="1"/>
          </p:cNvSpPr>
          <p:nvPr>
            <p:ph type="dt" idx="1"/>
          </p:nvPr>
        </p:nvSpPr>
        <p:spPr bwMode="auto">
          <a:xfrm>
            <a:off x="17286288" y="0"/>
            <a:ext cx="12958762" cy="1984375"/>
          </a:xfrm>
          <a:prstGeom prst="rect">
            <a:avLst/>
          </a:prstGeom>
          <a:noFill/>
          <a:ln w="9525">
            <a:noFill/>
            <a:miter lim="800000"/>
            <a:headEnd/>
            <a:tailEnd/>
          </a:ln>
          <a:effectLst/>
        </p:spPr>
        <p:txBody>
          <a:bodyPr vert="horz" wrap="square" lIns="391729" tIns="195865" rIns="391729" bIns="195865" numCol="1" anchor="t" anchorCtr="0" compatLnSpc="1">
            <a:prstTxWarp prst="textNoShape">
              <a:avLst/>
            </a:prstTxWarp>
          </a:bodyPr>
          <a:lstStyle>
            <a:lvl1pPr algn="r" defTabSz="3915488">
              <a:defRPr sz="5200">
                <a:latin typeface="Times New Roman" pitchFamily="18" charset="0"/>
                <a:ea typeface="+mn-ea"/>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5495925" y="2978150"/>
            <a:ext cx="19256375" cy="14879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3189" name="Rectangle 5"/>
          <p:cNvSpPr>
            <a:spLocks noGrp="1" noChangeArrowheads="1"/>
          </p:cNvSpPr>
          <p:nvPr>
            <p:ph type="body" sz="quarter" idx="3"/>
          </p:nvPr>
        </p:nvSpPr>
        <p:spPr bwMode="auto">
          <a:xfrm>
            <a:off x="3984625" y="18856325"/>
            <a:ext cx="22275800" cy="17529175"/>
          </a:xfrm>
          <a:prstGeom prst="rect">
            <a:avLst/>
          </a:prstGeom>
          <a:noFill/>
          <a:ln w="9525">
            <a:noFill/>
            <a:miter lim="800000"/>
            <a:headEnd/>
            <a:tailEnd/>
          </a:ln>
          <a:effectLst/>
        </p:spPr>
        <p:txBody>
          <a:bodyPr vert="horz" wrap="square" lIns="391729" tIns="195865" rIns="391729" bIns="19586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3190" name="Rectangle 6"/>
          <p:cNvSpPr>
            <a:spLocks noGrp="1" noChangeArrowheads="1"/>
          </p:cNvSpPr>
          <p:nvPr>
            <p:ph type="ftr" sz="quarter" idx="4"/>
          </p:nvPr>
        </p:nvSpPr>
        <p:spPr bwMode="auto">
          <a:xfrm>
            <a:off x="0" y="37380863"/>
            <a:ext cx="12958763" cy="1976437"/>
          </a:xfrm>
          <a:prstGeom prst="rect">
            <a:avLst/>
          </a:prstGeom>
          <a:noFill/>
          <a:ln w="9525">
            <a:noFill/>
            <a:miter lim="800000"/>
            <a:headEnd/>
            <a:tailEnd/>
          </a:ln>
          <a:effectLst/>
        </p:spPr>
        <p:txBody>
          <a:bodyPr vert="horz" wrap="square" lIns="391729" tIns="195865" rIns="391729" bIns="195865" numCol="1" anchor="b" anchorCtr="0" compatLnSpc="1">
            <a:prstTxWarp prst="textNoShape">
              <a:avLst/>
            </a:prstTxWarp>
          </a:bodyPr>
          <a:lstStyle>
            <a:lvl1pPr defTabSz="3915488">
              <a:defRPr sz="5200">
                <a:latin typeface="Times New Roman" pitchFamily="18" charset="0"/>
                <a:ea typeface="+mn-ea"/>
              </a:defRPr>
            </a:lvl1pPr>
          </a:lstStyle>
          <a:p>
            <a:pPr>
              <a:defRPr/>
            </a:pPr>
            <a:endParaRPr lang="en-US"/>
          </a:p>
        </p:txBody>
      </p:sp>
      <p:sp>
        <p:nvSpPr>
          <p:cNvPr id="93191" name="Rectangle 7"/>
          <p:cNvSpPr>
            <a:spLocks noGrp="1" noChangeArrowheads="1"/>
          </p:cNvSpPr>
          <p:nvPr>
            <p:ph type="sldNum" sz="quarter" idx="5"/>
          </p:nvPr>
        </p:nvSpPr>
        <p:spPr bwMode="auto">
          <a:xfrm>
            <a:off x="17286288" y="37380863"/>
            <a:ext cx="12958762" cy="1976437"/>
          </a:xfrm>
          <a:prstGeom prst="rect">
            <a:avLst/>
          </a:prstGeom>
          <a:noFill/>
          <a:ln w="9525">
            <a:noFill/>
            <a:miter lim="800000"/>
            <a:headEnd/>
            <a:tailEnd/>
          </a:ln>
          <a:effectLst/>
        </p:spPr>
        <p:txBody>
          <a:bodyPr vert="horz" wrap="square" lIns="391729" tIns="195865" rIns="391729" bIns="195865" numCol="1" anchor="b" anchorCtr="0" compatLnSpc="1">
            <a:prstTxWarp prst="textNoShape">
              <a:avLst/>
            </a:prstTxWarp>
          </a:bodyPr>
          <a:lstStyle>
            <a:lvl1pPr algn="r" defTabSz="3914775">
              <a:defRPr sz="5200"/>
            </a:lvl1pPr>
          </a:lstStyle>
          <a:p>
            <a:fld id="{802E5073-1632-834D-8BAB-9C538CEFAD6F}" type="slidenum">
              <a:rPr lang="en-US"/>
              <a:pPr/>
              <a:t>‹#›</a:t>
            </a:fld>
            <a:endParaRPr lang="en-US"/>
          </a:p>
        </p:txBody>
      </p:sp>
    </p:spTree>
    <p:extLst>
      <p:ext uri="{BB962C8B-B14F-4D97-AF65-F5344CB8AC3E}">
        <p14:creationId xmlns:p14="http://schemas.microsoft.com/office/powerpoint/2010/main" val="6123451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1676400" y="7254876"/>
            <a:ext cx="38557200" cy="2079625"/>
            <a:chOff x="288" y="625"/>
            <a:chExt cx="5136" cy="1008"/>
          </a:xfrm>
        </p:grpSpPr>
        <p:sp>
          <p:nvSpPr>
            <p:cNvPr id="5" name="Arc 8"/>
            <p:cNvSpPr>
              <a:spLocks/>
            </p:cNvSpPr>
            <p:nvPr/>
          </p:nvSpPr>
          <p:spPr bwMode="invGray">
            <a:xfrm>
              <a:off x="3595" y="625"/>
              <a:ext cx="1829" cy="1008"/>
            </a:xfrm>
            <a:custGeom>
              <a:avLst/>
              <a:gdLst>
                <a:gd name="T0" fmla="*/ 2 w 21912"/>
                <a:gd name="T1" fmla="*/ 0 h 43200"/>
                <a:gd name="T2" fmla="*/ 0 w 21912"/>
                <a:gd name="T3" fmla="*/ 24 h 43200"/>
                <a:gd name="T4" fmla="*/ 2 w 21912"/>
                <a:gd name="T5" fmla="*/ 12 h 43200"/>
                <a:gd name="T6" fmla="*/ 0 60000 65536"/>
                <a:gd name="T7" fmla="*/ 0 60000 65536"/>
                <a:gd name="T8" fmla="*/ 0 60000 65536"/>
              </a:gdLst>
              <a:ahLst/>
              <a:cxnLst>
                <a:cxn ang="T6">
                  <a:pos x="T0" y="T1"/>
                </a:cxn>
                <a:cxn ang="T7">
                  <a:pos x="T2" y="T3"/>
                </a:cxn>
                <a:cxn ang="T8">
                  <a:pos x="T4" y="T5"/>
                </a:cxn>
              </a:cxnLst>
              <a:rect l="0" t="0" r="r" b="b"/>
              <a:pathLst>
                <a:path w="21912" h="43200" fill="none"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lnTo>
                    <a:pt x="300" y="0"/>
                  </a:lnTo>
                  <a:close/>
                </a:path>
              </a:pathLst>
            </a:custGeom>
            <a:gradFill rotWithShape="0">
              <a:gsLst>
                <a:gs pos="0">
                  <a:schemeClr val="bg1"/>
                </a:gs>
                <a:gs pos="100000">
                  <a:srgbClr val="663300"/>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p>
              <a:endParaRPr lang="en-US"/>
            </a:p>
          </p:txBody>
        </p:sp>
        <p:sp>
          <p:nvSpPr>
            <p:cNvPr id="6" name="Arc 9"/>
            <p:cNvSpPr>
              <a:spLocks/>
            </p:cNvSpPr>
            <p:nvPr/>
          </p:nvSpPr>
          <p:spPr bwMode="invGray">
            <a:xfrm>
              <a:off x="3548" y="729"/>
              <a:ext cx="1831" cy="800"/>
            </a:xfrm>
            <a:custGeom>
              <a:avLst/>
              <a:gdLst>
                <a:gd name="T0" fmla="*/ 2 w 21924"/>
                <a:gd name="T1" fmla="*/ 0 h 43200"/>
                <a:gd name="T2" fmla="*/ 0 w 21924"/>
                <a:gd name="T3" fmla="*/ 15 h 43200"/>
                <a:gd name="T4" fmla="*/ 2 w 21924"/>
                <a:gd name="T5" fmla="*/ 7 h 43200"/>
                <a:gd name="T6" fmla="*/ 0 60000 65536"/>
                <a:gd name="T7" fmla="*/ 0 60000 65536"/>
                <a:gd name="T8" fmla="*/ 0 60000 65536"/>
              </a:gdLst>
              <a:ahLst/>
              <a:cxnLst>
                <a:cxn ang="T6">
                  <a:pos x="T0" y="T1"/>
                </a:cxn>
                <a:cxn ang="T7">
                  <a:pos x="T2" y="T3"/>
                </a:cxn>
                <a:cxn ang="T8">
                  <a:pos x="T4" y="T5"/>
                </a:cxn>
              </a:cxnLst>
              <a:rect l="0" t="0" r="r" b="b"/>
              <a:pathLst>
                <a:path w="21924" h="43200" fill="none"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lnTo>
                    <a:pt x="312" y="0"/>
                  </a:lnTo>
                  <a:close/>
                </a:path>
              </a:pathLst>
            </a:custGeom>
            <a:gradFill rotWithShape="0">
              <a:gsLst>
                <a:gs pos="0">
                  <a:schemeClr val="bg1"/>
                </a:gs>
                <a:gs pos="100000">
                  <a:srgbClr val="894400"/>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p>
              <a:endParaRPr lang="en-US"/>
            </a:p>
          </p:txBody>
        </p:sp>
        <p:sp>
          <p:nvSpPr>
            <p:cNvPr id="7" name="Arc 10"/>
            <p:cNvSpPr>
              <a:spLocks/>
            </p:cNvSpPr>
            <p:nvPr/>
          </p:nvSpPr>
          <p:spPr bwMode="invGray">
            <a:xfrm>
              <a:off x="3521" y="868"/>
              <a:ext cx="1830" cy="522"/>
            </a:xfrm>
            <a:custGeom>
              <a:avLst/>
              <a:gdLst>
                <a:gd name="T0" fmla="*/ 2 w 21925"/>
                <a:gd name="T1" fmla="*/ 0 h 43200"/>
                <a:gd name="T2" fmla="*/ 0 w 21925"/>
                <a:gd name="T3" fmla="*/ 6 h 43200"/>
                <a:gd name="T4" fmla="*/ 2 w 21925"/>
                <a:gd name="T5" fmla="*/ 3 h 43200"/>
                <a:gd name="T6" fmla="*/ 0 60000 65536"/>
                <a:gd name="T7" fmla="*/ 0 60000 65536"/>
                <a:gd name="T8" fmla="*/ 0 60000 65536"/>
              </a:gdLst>
              <a:ahLst/>
              <a:cxnLst>
                <a:cxn ang="T6">
                  <a:pos x="T0" y="T1"/>
                </a:cxn>
                <a:cxn ang="T7">
                  <a:pos x="T2" y="T3"/>
                </a:cxn>
                <a:cxn ang="T8">
                  <a:pos x="T4" y="T5"/>
                </a:cxn>
              </a:cxnLst>
              <a:rect l="0" t="0" r="r" b="b"/>
              <a:pathLst>
                <a:path w="21925" h="43200" fill="none"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lnTo>
                    <a:pt x="313" y="0"/>
                  </a:lnTo>
                  <a:close/>
                </a:path>
              </a:pathLst>
            </a:custGeom>
            <a:gradFill rotWithShape="0">
              <a:gsLst>
                <a:gs pos="0">
                  <a:schemeClr val="bg1"/>
                </a:gs>
                <a:gs pos="100000">
                  <a:srgbClr val="B75B00"/>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p>
              <a:endParaRPr lang="en-US"/>
            </a:p>
          </p:txBody>
        </p:sp>
        <p:sp>
          <p:nvSpPr>
            <p:cNvPr id="8" name="AutoShape 11"/>
            <p:cNvSpPr>
              <a:spLocks noChangeArrowheads="1"/>
            </p:cNvSpPr>
            <p:nvPr/>
          </p:nvSpPr>
          <p:spPr bwMode="invGray">
            <a:xfrm>
              <a:off x="288" y="1076"/>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3074" name="Rectangle 2"/>
          <p:cNvSpPr>
            <a:spLocks noGrp="1" noChangeArrowheads="1"/>
          </p:cNvSpPr>
          <p:nvPr>
            <p:ph type="ctrTitle"/>
          </p:nvPr>
        </p:nvSpPr>
        <p:spPr>
          <a:xfrm>
            <a:off x="3017839" y="1727200"/>
            <a:ext cx="34197925" cy="51816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6035676" y="17618075"/>
            <a:ext cx="28162250" cy="7943850"/>
          </a:xfrm>
        </p:spPr>
        <p:txBody>
          <a:bodyPr/>
          <a:lstStyle>
            <a:lvl1pPr marL="0" indent="0" algn="ctr">
              <a:buFontTx/>
              <a:buNone/>
              <a:defRPr/>
            </a:lvl1pPr>
          </a:lstStyle>
          <a:p>
            <a:r>
              <a:rPr lang="en-US"/>
              <a:t>Click to edit Master subtitle style</a:t>
            </a:r>
          </a:p>
        </p:txBody>
      </p:sp>
      <p:sp>
        <p:nvSpPr>
          <p:cNvPr id="9" name="Rectangle 4"/>
          <p:cNvSpPr>
            <a:spLocks noGrp="1" noChangeArrowheads="1"/>
          </p:cNvSpPr>
          <p:nvPr>
            <p:ph type="dt" sz="half" idx="10"/>
          </p:nvPr>
        </p:nvSpPr>
        <p:spPr bwMode="auto">
          <a:xfrm>
            <a:off x="3017838" y="28325763"/>
            <a:ext cx="8382000" cy="2073275"/>
          </a:xfrm>
          <a:prstGeom prst="rect">
            <a:avLst/>
          </a:prstGeom>
          <a:ln>
            <a:miter lim="800000"/>
            <a:headEnd/>
            <a:tailEnd/>
          </a:ln>
        </p:spPr>
        <p:txBody>
          <a:bodyPr vert="horz" wrap="square" lIns="407559" tIns="203779" rIns="407559" bIns="203779" numCol="1" anchor="t" anchorCtr="0" compatLnSpc="1">
            <a:prstTxWarp prst="textNoShape">
              <a:avLst/>
            </a:prstTxWarp>
          </a:bodyPr>
          <a:lstStyle>
            <a:lvl1pPr>
              <a:defRPr sz="6200">
                <a:latin typeface="Times New Roman" pitchFamily="18" charset="0"/>
                <a:ea typeface="+mn-ea"/>
              </a:defRPr>
            </a:lvl1pPr>
          </a:lstStyle>
          <a:p>
            <a:pPr>
              <a:defRPr/>
            </a:pPr>
            <a:endParaRPr lang="en-US"/>
          </a:p>
        </p:txBody>
      </p:sp>
      <p:sp>
        <p:nvSpPr>
          <p:cNvPr id="10" name="Rectangle 5"/>
          <p:cNvSpPr>
            <a:spLocks noGrp="1" noChangeArrowheads="1"/>
          </p:cNvSpPr>
          <p:nvPr>
            <p:ph type="ftr" sz="quarter" idx="11"/>
          </p:nvPr>
        </p:nvSpPr>
        <p:spPr bwMode="auto">
          <a:xfrm>
            <a:off x="13746164" y="28325763"/>
            <a:ext cx="12741275" cy="2073275"/>
          </a:xfrm>
          <a:prstGeom prst="rect">
            <a:avLst/>
          </a:prstGeom>
          <a:ln>
            <a:miter lim="800000"/>
            <a:headEnd/>
            <a:tailEnd/>
          </a:ln>
        </p:spPr>
        <p:txBody>
          <a:bodyPr vert="horz" wrap="square" lIns="407559" tIns="203779" rIns="407559" bIns="203779" numCol="1" anchor="t" anchorCtr="0" compatLnSpc="1">
            <a:prstTxWarp prst="textNoShape">
              <a:avLst/>
            </a:prstTxWarp>
          </a:bodyPr>
          <a:lstStyle>
            <a:lvl1pPr algn="ctr">
              <a:defRPr sz="6200">
                <a:latin typeface="Times New Roman" pitchFamily="18" charset="0"/>
                <a:ea typeface="+mn-ea"/>
              </a:defRPr>
            </a:lvl1pPr>
          </a:lstStyle>
          <a:p>
            <a:pPr>
              <a:defRPr/>
            </a:pPr>
            <a:endParaRPr lang="en-US"/>
          </a:p>
        </p:txBody>
      </p:sp>
      <p:sp>
        <p:nvSpPr>
          <p:cNvPr id="11" name="Rectangle 6"/>
          <p:cNvSpPr>
            <a:spLocks noGrp="1" noChangeArrowheads="1"/>
          </p:cNvSpPr>
          <p:nvPr>
            <p:ph type="sldNum" sz="quarter" idx="12"/>
          </p:nvPr>
        </p:nvSpPr>
        <p:spPr bwMode="auto">
          <a:xfrm>
            <a:off x="28833763" y="28325763"/>
            <a:ext cx="8382000" cy="2073275"/>
          </a:xfrm>
          <a:prstGeom prst="rect">
            <a:avLst/>
          </a:prstGeom>
          <a:ln>
            <a:miter lim="800000"/>
            <a:headEnd/>
            <a:tailEnd/>
          </a:ln>
        </p:spPr>
        <p:txBody>
          <a:bodyPr vert="horz" wrap="square" lIns="407559" tIns="203779" rIns="407559" bIns="203779" numCol="1" anchor="t" anchorCtr="0" compatLnSpc="1">
            <a:prstTxWarp prst="textNoShape">
              <a:avLst/>
            </a:prstTxWarp>
          </a:bodyPr>
          <a:lstStyle>
            <a:lvl1pPr algn="r">
              <a:defRPr sz="6200"/>
            </a:lvl1pPr>
          </a:lstStyle>
          <a:p>
            <a:fld id="{751DF93B-ECAF-7C40-BA4F-664FEA8ABA4C}" type="slidenum">
              <a:rPr lang="en-US"/>
              <a:pPr/>
              <a:t>‹#›</a:t>
            </a:fld>
            <a:endParaRPr lang="en-US"/>
          </a:p>
        </p:txBody>
      </p:sp>
    </p:spTree>
    <p:extLst>
      <p:ext uri="{BB962C8B-B14F-4D97-AF65-F5344CB8AC3E}">
        <p14:creationId xmlns:p14="http://schemas.microsoft.com/office/powerpoint/2010/main" val="177101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097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086176" y="690563"/>
            <a:ext cx="9136063" cy="29233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76401" y="690563"/>
            <a:ext cx="27257375" cy="29233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678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333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6" y="19978689"/>
            <a:ext cx="34197925" cy="61737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178176" y="13177838"/>
            <a:ext cx="34197925" cy="68008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9705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6400" y="5527675"/>
            <a:ext cx="18195926" cy="2439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024725" y="5527675"/>
            <a:ext cx="18197514" cy="2439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3168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1364" y="1244600"/>
            <a:ext cx="36210875" cy="518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11363" y="6959601"/>
            <a:ext cx="17776826"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011363" y="9859963"/>
            <a:ext cx="17776826"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437477" y="6959601"/>
            <a:ext cx="17784762"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0437477" y="9859963"/>
            <a:ext cx="17784762"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424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41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020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363" y="1238251"/>
            <a:ext cx="13236576" cy="52673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730538" y="1238251"/>
            <a:ext cx="22491700" cy="26533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11363" y="6505575"/>
            <a:ext cx="13236576" cy="21266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5134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702" y="21763038"/>
            <a:ext cx="24139525" cy="25685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886702" y="2778125"/>
            <a:ext cx="24139525" cy="186531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886702" y="24331613"/>
            <a:ext cx="24139525" cy="3649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864164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682876" y="690563"/>
            <a:ext cx="34197925" cy="241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07559" tIns="203779" rIns="407559" bIns="203779" numCol="1" anchor="ctr" anchorCtr="0" compatLnSpc="1">
            <a:prstTxWarp prst="textNoShape">
              <a:avLst/>
            </a:prstTxWarp>
          </a:bodyPr>
          <a:lstStyle/>
          <a:p>
            <a:pPr lvl="0"/>
            <a:r>
              <a:rPr lang="en-US"/>
              <a:t>Increasing the Energy of the Fermilab Booster</a:t>
            </a:r>
          </a:p>
        </p:txBody>
      </p:sp>
      <p:sp>
        <p:nvSpPr>
          <p:cNvPr id="1027" name="Rectangle 3"/>
          <p:cNvSpPr>
            <a:spLocks noGrp="1" noChangeArrowheads="1"/>
          </p:cNvSpPr>
          <p:nvPr>
            <p:ph type="body" idx="1"/>
          </p:nvPr>
        </p:nvSpPr>
        <p:spPr bwMode="auto">
          <a:xfrm>
            <a:off x="1676400" y="5527675"/>
            <a:ext cx="36545838" cy="2439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07559" tIns="203779" rIns="407559" bIns="20377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79"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defTabSz="4076700" rtl="0" eaLnBrk="0" fontAlgn="base" hangingPunct="0">
        <a:spcBef>
          <a:spcPct val="0"/>
        </a:spcBef>
        <a:spcAft>
          <a:spcPct val="0"/>
        </a:spcAft>
        <a:defRPr sz="4700">
          <a:solidFill>
            <a:schemeClr val="tx2"/>
          </a:solidFill>
          <a:latin typeface="+mj-lt"/>
          <a:ea typeface="ＭＳ Ｐゴシック" charset="0"/>
          <a:cs typeface="+mj-cs"/>
        </a:defRPr>
      </a:lvl1pPr>
      <a:lvl2pPr algn="ctr" defTabSz="4076700" rtl="0" eaLnBrk="0" fontAlgn="base" hangingPunct="0">
        <a:spcBef>
          <a:spcPct val="0"/>
        </a:spcBef>
        <a:spcAft>
          <a:spcPct val="0"/>
        </a:spcAft>
        <a:defRPr sz="4700">
          <a:solidFill>
            <a:schemeClr val="tx2"/>
          </a:solidFill>
          <a:latin typeface="Times New Roman" pitchFamily="18" charset="0"/>
          <a:ea typeface="ＭＳ Ｐゴシック" charset="0"/>
        </a:defRPr>
      </a:lvl2pPr>
      <a:lvl3pPr algn="ctr" defTabSz="4076700" rtl="0" eaLnBrk="0" fontAlgn="base" hangingPunct="0">
        <a:spcBef>
          <a:spcPct val="0"/>
        </a:spcBef>
        <a:spcAft>
          <a:spcPct val="0"/>
        </a:spcAft>
        <a:defRPr sz="4700">
          <a:solidFill>
            <a:schemeClr val="tx2"/>
          </a:solidFill>
          <a:latin typeface="Times New Roman" pitchFamily="18" charset="0"/>
          <a:ea typeface="ＭＳ Ｐゴシック" charset="0"/>
        </a:defRPr>
      </a:lvl3pPr>
      <a:lvl4pPr algn="ctr" defTabSz="4076700" rtl="0" eaLnBrk="0" fontAlgn="base" hangingPunct="0">
        <a:spcBef>
          <a:spcPct val="0"/>
        </a:spcBef>
        <a:spcAft>
          <a:spcPct val="0"/>
        </a:spcAft>
        <a:defRPr sz="4700">
          <a:solidFill>
            <a:schemeClr val="tx2"/>
          </a:solidFill>
          <a:latin typeface="Times New Roman" pitchFamily="18" charset="0"/>
          <a:ea typeface="ＭＳ Ｐゴシック" charset="0"/>
        </a:defRPr>
      </a:lvl4pPr>
      <a:lvl5pPr algn="ctr" defTabSz="4076700" rtl="0" eaLnBrk="0" fontAlgn="base" hangingPunct="0">
        <a:spcBef>
          <a:spcPct val="0"/>
        </a:spcBef>
        <a:spcAft>
          <a:spcPct val="0"/>
        </a:spcAft>
        <a:defRPr sz="4700">
          <a:solidFill>
            <a:schemeClr val="tx2"/>
          </a:solidFill>
          <a:latin typeface="Times New Roman" pitchFamily="18" charset="0"/>
          <a:ea typeface="ＭＳ Ｐゴシック" charset="0"/>
        </a:defRPr>
      </a:lvl5pPr>
      <a:lvl6pPr marL="457200" algn="ctr" defTabSz="4076700" rtl="0" fontAlgn="base">
        <a:spcBef>
          <a:spcPct val="0"/>
        </a:spcBef>
        <a:spcAft>
          <a:spcPct val="0"/>
        </a:spcAft>
        <a:defRPr sz="4700">
          <a:solidFill>
            <a:schemeClr val="tx2"/>
          </a:solidFill>
          <a:latin typeface="Times New Roman" pitchFamily="18" charset="0"/>
        </a:defRPr>
      </a:lvl6pPr>
      <a:lvl7pPr marL="914400" algn="ctr" defTabSz="4076700" rtl="0" fontAlgn="base">
        <a:spcBef>
          <a:spcPct val="0"/>
        </a:spcBef>
        <a:spcAft>
          <a:spcPct val="0"/>
        </a:spcAft>
        <a:defRPr sz="4700">
          <a:solidFill>
            <a:schemeClr val="tx2"/>
          </a:solidFill>
          <a:latin typeface="Times New Roman" pitchFamily="18" charset="0"/>
        </a:defRPr>
      </a:lvl7pPr>
      <a:lvl8pPr marL="1371600" algn="ctr" defTabSz="4076700" rtl="0" fontAlgn="base">
        <a:spcBef>
          <a:spcPct val="0"/>
        </a:spcBef>
        <a:spcAft>
          <a:spcPct val="0"/>
        </a:spcAft>
        <a:defRPr sz="4700">
          <a:solidFill>
            <a:schemeClr val="tx2"/>
          </a:solidFill>
          <a:latin typeface="Times New Roman" pitchFamily="18" charset="0"/>
        </a:defRPr>
      </a:lvl8pPr>
      <a:lvl9pPr marL="1828800" algn="ctr" defTabSz="4076700" rtl="0" fontAlgn="base">
        <a:spcBef>
          <a:spcPct val="0"/>
        </a:spcBef>
        <a:spcAft>
          <a:spcPct val="0"/>
        </a:spcAft>
        <a:defRPr sz="4700">
          <a:solidFill>
            <a:schemeClr val="tx2"/>
          </a:solidFill>
          <a:latin typeface="Times New Roman" pitchFamily="18" charset="0"/>
        </a:defRPr>
      </a:lvl9pPr>
    </p:titleStyle>
    <p:bodyStyle>
      <a:lvl1pPr marL="1527175" indent="-1527175" algn="l" defTabSz="4076700" rtl="0" eaLnBrk="0" fontAlgn="base" hangingPunct="0">
        <a:spcBef>
          <a:spcPct val="20000"/>
        </a:spcBef>
        <a:spcAft>
          <a:spcPct val="0"/>
        </a:spcAft>
        <a:buChar char="•"/>
        <a:defRPr sz="5700">
          <a:solidFill>
            <a:schemeClr val="tx1"/>
          </a:solidFill>
          <a:latin typeface="+mn-lt"/>
          <a:ea typeface="ＭＳ Ｐゴシック" charset="0"/>
          <a:cs typeface="+mn-cs"/>
        </a:defRPr>
      </a:lvl1pPr>
      <a:lvl2pPr marL="3309938" indent="-1271588" algn="l" defTabSz="4076700" rtl="0" eaLnBrk="0" fontAlgn="base" hangingPunct="0">
        <a:spcBef>
          <a:spcPct val="20000"/>
        </a:spcBef>
        <a:spcAft>
          <a:spcPct val="0"/>
        </a:spcAft>
        <a:buChar char="–"/>
        <a:defRPr sz="5100">
          <a:solidFill>
            <a:schemeClr val="tx1"/>
          </a:solidFill>
          <a:latin typeface="+mn-lt"/>
          <a:ea typeface="ＭＳ Ｐゴシック" charset="0"/>
        </a:defRPr>
      </a:lvl2pPr>
      <a:lvl3pPr marL="5092700" indent="-1016000" algn="l" defTabSz="4076700" rtl="0" eaLnBrk="0" fontAlgn="base" hangingPunct="0">
        <a:spcBef>
          <a:spcPct val="20000"/>
        </a:spcBef>
        <a:spcAft>
          <a:spcPct val="0"/>
        </a:spcAft>
        <a:buChar char="•"/>
        <a:defRPr sz="4200">
          <a:solidFill>
            <a:schemeClr val="tx1"/>
          </a:solidFill>
          <a:latin typeface="+mn-lt"/>
          <a:ea typeface="ＭＳ Ｐゴシック" charset="0"/>
        </a:defRPr>
      </a:lvl3pPr>
      <a:lvl4pPr marL="7132638" indent="-1017588" algn="l" defTabSz="4076700" rtl="0" eaLnBrk="0" fontAlgn="base" hangingPunct="0">
        <a:spcBef>
          <a:spcPct val="20000"/>
        </a:spcBef>
        <a:spcAft>
          <a:spcPct val="0"/>
        </a:spcAft>
        <a:buChar char="–"/>
        <a:defRPr sz="3800">
          <a:solidFill>
            <a:schemeClr val="tx1"/>
          </a:solidFill>
          <a:latin typeface="+mn-lt"/>
          <a:ea typeface="ＭＳ Ｐゴシック" charset="0"/>
        </a:defRPr>
      </a:lvl4pPr>
      <a:lvl5pPr marL="9170988" indent="-1019175" algn="l" defTabSz="4076700" rtl="0" eaLnBrk="0" fontAlgn="base" hangingPunct="0">
        <a:spcBef>
          <a:spcPct val="20000"/>
        </a:spcBef>
        <a:spcAft>
          <a:spcPct val="0"/>
        </a:spcAft>
        <a:buChar char="»"/>
        <a:defRPr sz="3300">
          <a:solidFill>
            <a:schemeClr val="tx1"/>
          </a:solidFill>
          <a:latin typeface="+mn-lt"/>
          <a:ea typeface="ＭＳ Ｐゴシック" charset="0"/>
        </a:defRPr>
      </a:lvl5pPr>
      <a:lvl6pPr marL="9628188" indent="-1019175" algn="l" defTabSz="4076700" rtl="0" fontAlgn="base">
        <a:spcBef>
          <a:spcPct val="20000"/>
        </a:spcBef>
        <a:spcAft>
          <a:spcPct val="0"/>
        </a:spcAft>
        <a:buChar char="»"/>
        <a:defRPr sz="3300">
          <a:solidFill>
            <a:schemeClr val="tx1"/>
          </a:solidFill>
          <a:latin typeface="+mn-lt"/>
        </a:defRPr>
      </a:lvl6pPr>
      <a:lvl7pPr marL="10085388" indent="-1019175" algn="l" defTabSz="4076700" rtl="0" fontAlgn="base">
        <a:spcBef>
          <a:spcPct val="20000"/>
        </a:spcBef>
        <a:spcAft>
          <a:spcPct val="0"/>
        </a:spcAft>
        <a:buChar char="»"/>
        <a:defRPr sz="3300">
          <a:solidFill>
            <a:schemeClr val="tx1"/>
          </a:solidFill>
          <a:latin typeface="+mn-lt"/>
        </a:defRPr>
      </a:lvl7pPr>
      <a:lvl8pPr marL="10542588" indent="-1019175" algn="l" defTabSz="4076700" rtl="0" fontAlgn="base">
        <a:spcBef>
          <a:spcPct val="20000"/>
        </a:spcBef>
        <a:spcAft>
          <a:spcPct val="0"/>
        </a:spcAft>
        <a:buChar char="»"/>
        <a:defRPr sz="3300">
          <a:solidFill>
            <a:schemeClr val="tx1"/>
          </a:solidFill>
          <a:latin typeface="+mn-lt"/>
        </a:defRPr>
      </a:lvl8pPr>
      <a:lvl9pPr marL="10999788" indent="-1019175" algn="l" defTabSz="4076700" rtl="0" fontAlgn="base">
        <a:spcBef>
          <a:spcPct val="20000"/>
        </a:spcBef>
        <a:spcAft>
          <a:spcPct val="0"/>
        </a:spcAft>
        <a:buChar char="»"/>
        <a:defRPr sz="3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oleObject" Target="../embeddings/oleObject1.bin"/><Relationship Id="rId12" Type="http://schemas.openxmlformats.org/officeDocument/2006/relationships/image" Target="../media/image1.emf"/><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emf"/><Relationship Id="rId8" Type="http://schemas.openxmlformats.org/officeDocument/2006/relationships/image" Target="../media/image7.emf"/><Relationship Id="rId9" Type="http://schemas.openxmlformats.org/officeDocument/2006/relationships/image" Target="../media/image8.emf"/><Relationship Id="rId10"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 Box 243"/>
          <p:cNvSpPr txBox="1">
            <a:spLocks noChangeArrowheads="1"/>
          </p:cNvSpPr>
          <p:nvPr/>
        </p:nvSpPr>
        <p:spPr bwMode="auto">
          <a:xfrm>
            <a:off x="27203400" y="16611600"/>
            <a:ext cx="12420600" cy="89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charset="0"/>
                <a:ea typeface="ＭＳ Ｐゴシック" charset="0"/>
              </a:defRPr>
            </a:lvl1pPr>
            <a:lvl2pPr marL="628650" indent="-400050" eaLnBrk="0" hangingPunct="0">
              <a:defRPr sz="2400">
                <a:solidFill>
                  <a:schemeClr val="tx1"/>
                </a:solidFill>
                <a:latin typeface="Times New Roman" charset="0"/>
                <a:ea typeface="ＭＳ Ｐゴシック" charset="0"/>
              </a:defRPr>
            </a:lvl2pPr>
            <a:lvl3pPr marL="1085850" indent="-400050" eaLnBrk="0" hangingPunct="0">
              <a:defRPr sz="2400">
                <a:solidFill>
                  <a:schemeClr val="tx1"/>
                </a:solidFill>
                <a:latin typeface="Times New Roman" charset="0"/>
                <a:ea typeface="ＭＳ Ｐゴシック" charset="0"/>
              </a:defRPr>
            </a:lvl3pPr>
            <a:lvl4pPr marL="1543050" indent="-40005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lvl="1" eaLnBrk="1" hangingPunct="1">
              <a:buFont typeface="Wingdings" charset="0"/>
              <a:buChar char="Ø"/>
            </a:pPr>
            <a:r>
              <a:rPr lang="en-US" dirty="0" smtClean="0">
                <a:solidFill>
                  <a:srgbClr val="000000"/>
                </a:solidFill>
                <a:latin typeface="Helvetica"/>
                <a:cs typeface="Helvetica"/>
                <a:sym typeface="Symbol" charset="0"/>
              </a:rPr>
              <a:t>A GEANT4-based simulation was performed of the production target, solenoid, selection channel, and spectrometer.</a:t>
            </a: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r>
              <a:rPr lang="en-US" dirty="0" smtClean="0">
                <a:solidFill>
                  <a:srgbClr val="000000"/>
                </a:solidFill>
                <a:latin typeface="Helvetica"/>
                <a:cs typeface="Helvetica"/>
                <a:sym typeface="Symbol" charset="0"/>
              </a:rPr>
              <a:t>The acceptance was found to be 8.3x10</a:t>
            </a:r>
            <a:r>
              <a:rPr lang="en-US" baseline="30000" dirty="0" smtClean="0">
                <a:solidFill>
                  <a:srgbClr val="000000"/>
                </a:solidFill>
                <a:latin typeface="Helvetica"/>
                <a:cs typeface="Helvetica"/>
                <a:sym typeface="Symbol" charset="0"/>
              </a:rPr>
              <a:t>-7</a:t>
            </a:r>
            <a:r>
              <a:rPr lang="en-US" dirty="0" smtClean="0">
                <a:solidFill>
                  <a:srgbClr val="000000"/>
                </a:solidFill>
                <a:latin typeface="Helvetica"/>
                <a:cs typeface="Helvetica"/>
                <a:sym typeface="Symbol" charset="0"/>
              </a:rPr>
              <a:t> per proton on target, or 25 tracks per nominal bunch.</a:t>
            </a:r>
          </a:p>
          <a:p>
            <a:pPr lvl="1" eaLnBrk="1" hangingPunct="1">
              <a:buFont typeface="Wingdings" charset="0"/>
              <a:buChar char="Ø"/>
            </a:pPr>
            <a:r>
              <a:rPr lang="en-US" dirty="0" smtClean="0">
                <a:solidFill>
                  <a:srgbClr val="000000"/>
                </a:solidFill>
                <a:latin typeface="Helvetica"/>
                <a:cs typeface="Helvetica"/>
                <a:sym typeface="Symbol" charset="0"/>
              </a:rPr>
              <a:t>Tracking was found to be efficient up to over 100 tracks, so saturation is not an issue.</a:t>
            </a:r>
          </a:p>
          <a:p>
            <a:pPr lvl="1" eaLnBrk="1" hangingPunct="1">
              <a:buFont typeface="Wingdings" charset="0"/>
              <a:buChar char="Ø"/>
            </a:pPr>
            <a:r>
              <a:rPr lang="en-US" dirty="0" smtClean="0">
                <a:solidFill>
                  <a:srgbClr val="000000"/>
                </a:solidFill>
                <a:latin typeface="Helvetica"/>
                <a:cs typeface="Helvetica"/>
                <a:sym typeface="Symbol" charset="0"/>
              </a:rPr>
              <a:t>With 10</a:t>
            </a:r>
            <a:r>
              <a:rPr lang="en-US" baseline="30000" dirty="0" smtClean="0">
                <a:solidFill>
                  <a:srgbClr val="000000"/>
                </a:solidFill>
                <a:latin typeface="Helvetica"/>
                <a:cs typeface="Helvetica"/>
                <a:sym typeface="Symbol" charset="0"/>
              </a:rPr>
              <a:t>-10 </a:t>
            </a:r>
            <a:r>
              <a:rPr lang="en-US" dirty="0" smtClean="0">
                <a:solidFill>
                  <a:srgbClr val="000000"/>
                </a:solidFill>
                <a:latin typeface="Helvetica"/>
                <a:cs typeface="Helvetica"/>
                <a:sym typeface="Symbol" charset="0"/>
              </a:rPr>
              <a:t>extinction, this would correspond to one detected out-of-time track every</a:t>
            </a:r>
            <a:br>
              <a:rPr lang="en-US" dirty="0" smtClean="0">
                <a:solidFill>
                  <a:srgbClr val="000000"/>
                </a:solidFill>
                <a:latin typeface="Helvetica"/>
                <a:cs typeface="Helvetica"/>
                <a:sym typeface="Symbol" charset="0"/>
              </a:rPr>
            </a:br>
            <a:r>
              <a:rPr lang="en-US" dirty="0" smtClean="0">
                <a:solidFill>
                  <a:srgbClr val="000000"/>
                </a:solidFill>
                <a:latin typeface="Helvetica"/>
                <a:cs typeface="Helvetica"/>
                <a:sym typeface="Symbol" charset="0"/>
              </a:rPr>
              <a:t>                                          protons, or about every half hour of running at nominal beam intensity.</a:t>
            </a:r>
          </a:p>
          <a:p>
            <a:pPr marL="228600" lvl="1" indent="0" eaLnBrk="1" hangingPunct="1"/>
            <a:endParaRPr lang="en-US" dirty="0" smtClean="0">
              <a:solidFill>
                <a:srgbClr val="000000"/>
              </a:solidFill>
              <a:latin typeface="Helvetica"/>
              <a:cs typeface="Helvetica"/>
              <a:sym typeface="Symbol" charset="0"/>
            </a:endParaRPr>
          </a:p>
          <a:p>
            <a:pPr lvl="1" eaLnBrk="1" hangingPunct="1">
              <a:buFont typeface="Wingdings" charset="0"/>
              <a:buChar char="Ø"/>
            </a:pPr>
            <a:r>
              <a:rPr lang="en-US" dirty="0" smtClean="0">
                <a:solidFill>
                  <a:srgbClr val="000000"/>
                </a:solidFill>
                <a:latin typeface="Helvetica"/>
                <a:cs typeface="Helvetica"/>
                <a:sym typeface="Symbol" charset="0"/>
              </a:rPr>
              <a:t>Backgrounds were evaluated for cosmic rays, as well as fake tracks from neutrons and electronic noise, and found to be negligible at this level.</a:t>
            </a:r>
          </a:p>
        </p:txBody>
      </p:sp>
      <p:sp>
        <p:nvSpPr>
          <p:cNvPr id="116" name="Text Box 243"/>
          <p:cNvSpPr txBox="1">
            <a:spLocks noChangeArrowheads="1"/>
          </p:cNvSpPr>
          <p:nvPr/>
        </p:nvSpPr>
        <p:spPr bwMode="auto">
          <a:xfrm>
            <a:off x="27203400" y="6553200"/>
            <a:ext cx="12420600" cy="8586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charset="0"/>
                <a:ea typeface="ＭＳ Ｐゴシック" charset="0"/>
              </a:defRPr>
            </a:lvl1pPr>
            <a:lvl2pPr marL="628650" indent="-400050" eaLnBrk="0" hangingPunct="0">
              <a:defRPr sz="2400">
                <a:solidFill>
                  <a:schemeClr val="tx1"/>
                </a:solidFill>
                <a:latin typeface="Times New Roman" charset="0"/>
                <a:ea typeface="ＭＳ Ｐゴシック" charset="0"/>
              </a:defRPr>
            </a:lvl2pPr>
            <a:lvl3pPr marL="1085850" indent="-400050" eaLnBrk="0" hangingPunct="0">
              <a:defRPr sz="2400">
                <a:solidFill>
                  <a:schemeClr val="tx1"/>
                </a:solidFill>
                <a:latin typeface="Times New Roman" charset="0"/>
                <a:ea typeface="ＭＳ Ｐゴシック" charset="0"/>
              </a:defRPr>
            </a:lvl3pPr>
            <a:lvl4pPr marL="1543050" indent="-40005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lvl="1" eaLnBrk="1" hangingPunct="1">
              <a:buFont typeface="Wingdings" charset="0"/>
              <a:buChar char="Ø"/>
            </a:pPr>
            <a:r>
              <a:rPr lang="en-US" dirty="0" smtClean="0">
                <a:solidFill>
                  <a:srgbClr val="000000"/>
                </a:solidFill>
                <a:latin typeface="Helvetica"/>
                <a:cs typeface="Helvetica"/>
                <a:sym typeface="Symbol" charset="0"/>
              </a:rPr>
              <a:t>A set of eight pixel planes will be arranged </a:t>
            </a:r>
            <a:br>
              <a:rPr lang="en-US" dirty="0" smtClean="0">
                <a:solidFill>
                  <a:srgbClr val="000000"/>
                </a:solidFill>
                <a:latin typeface="Helvetica"/>
                <a:cs typeface="Helvetica"/>
                <a:sym typeface="Symbol" charset="0"/>
              </a:rPr>
            </a:br>
            <a:r>
              <a:rPr lang="en-US" dirty="0" smtClean="0">
                <a:solidFill>
                  <a:srgbClr val="000000"/>
                </a:solidFill>
                <a:latin typeface="Helvetica"/>
                <a:cs typeface="Helvetica"/>
                <a:sym typeface="Symbol" charset="0"/>
              </a:rPr>
              <a:t>four upstream and four downstream of a </a:t>
            </a:r>
            <a:br>
              <a:rPr lang="en-US" dirty="0" smtClean="0">
                <a:solidFill>
                  <a:srgbClr val="000000"/>
                </a:solidFill>
                <a:latin typeface="Helvetica"/>
                <a:cs typeface="Helvetica"/>
                <a:sym typeface="Symbol" charset="0"/>
              </a:rPr>
            </a:br>
            <a:r>
              <a:rPr lang="en-US" dirty="0" smtClean="0">
                <a:solidFill>
                  <a:srgbClr val="000000"/>
                </a:solidFill>
                <a:latin typeface="Helvetica"/>
                <a:cs typeface="Helvetica"/>
                <a:sym typeface="Symbol" charset="0"/>
              </a:rPr>
              <a:t>.5 m .14 T permanent magnet.</a:t>
            </a:r>
          </a:p>
          <a:p>
            <a:pPr lvl="1" eaLnBrk="1" hangingPunct="1">
              <a:buFont typeface="Wingdings" charset="0"/>
              <a:buChar char="Ø"/>
            </a:pPr>
            <a:r>
              <a:rPr lang="en-US" dirty="0" smtClean="0">
                <a:solidFill>
                  <a:srgbClr val="000000"/>
                </a:solidFill>
                <a:latin typeface="Helvetica"/>
                <a:cs typeface="Helvetica"/>
                <a:sym typeface="Symbol" charset="0"/>
              </a:rPr>
              <a:t>These utilize pixels developed for the </a:t>
            </a:r>
            <a:br>
              <a:rPr lang="en-US" dirty="0" smtClean="0">
                <a:solidFill>
                  <a:srgbClr val="000000"/>
                </a:solidFill>
                <a:latin typeface="Helvetica"/>
                <a:cs typeface="Helvetica"/>
                <a:sym typeface="Symbol" charset="0"/>
              </a:rPr>
            </a:br>
            <a:r>
              <a:rPr lang="en-US" dirty="0" smtClean="0">
                <a:solidFill>
                  <a:srgbClr val="000000"/>
                </a:solidFill>
                <a:latin typeface="Helvetica"/>
                <a:cs typeface="Helvetica"/>
                <a:sym typeface="Symbol" charset="0"/>
              </a:rPr>
              <a:t>ATLAS experiment at CERN.</a:t>
            </a:r>
          </a:p>
          <a:p>
            <a:pPr lvl="1" eaLnBrk="1" hangingPunct="1">
              <a:buFont typeface="Wingdings" charset="0"/>
              <a:buChar char="Ø"/>
            </a:pPr>
            <a:r>
              <a:rPr lang="en-US" dirty="0" smtClean="0">
                <a:solidFill>
                  <a:srgbClr val="000000"/>
                </a:solidFill>
                <a:latin typeface="Helvetica"/>
                <a:cs typeface="Helvetica"/>
                <a:sym typeface="Symbol" charset="0"/>
              </a:rPr>
              <a:t>Upstream planes will have two sensors, and downstream planes will have three sensors, each of which is 80 columns with 250 mm pitch by 336 rows with 50 mm pitch. These are bump-bonded to FE-14 readout chips.</a:t>
            </a: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r>
              <a:rPr lang="en-US" dirty="0" smtClean="0">
                <a:solidFill>
                  <a:srgbClr val="000000"/>
                </a:solidFill>
                <a:latin typeface="Helvetica"/>
                <a:cs typeface="Helvetica"/>
                <a:sym typeface="Symbol" charset="0"/>
              </a:rPr>
              <a:t>A muon range stack has been added to the end of the spectrometer.</a:t>
            </a:r>
          </a:p>
          <a:p>
            <a:pPr lvl="1" eaLnBrk="1" hangingPunct="1">
              <a:buFont typeface="Wingdings" charset="0"/>
              <a:buChar char="Ø"/>
            </a:pPr>
            <a:r>
              <a:rPr lang="en-US" dirty="0" smtClean="0">
                <a:solidFill>
                  <a:srgbClr val="000000"/>
                </a:solidFill>
                <a:latin typeface="Helvetica"/>
                <a:cs typeface="Helvetica"/>
                <a:sym typeface="Symbol" charset="0"/>
              </a:rPr>
              <a:t>It consists of steel plates interleaved with four</a:t>
            </a:r>
            <a:br>
              <a:rPr lang="en-US" dirty="0" smtClean="0">
                <a:solidFill>
                  <a:srgbClr val="000000"/>
                </a:solidFill>
                <a:latin typeface="Helvetica"/>
                <a:cs typeface="Helvetica"/>
                <a:sym typeface="Symbol" charset="0"/>
              </a:rPr>
            </a:br>
            <a:r>
              <a:rPr lang="en-US" dirty="0" smtClean="0">
                <a:solidFill>
                  <a:srgbClr val="000000"/>
                </a:solidFill>
                <a:latin typeface="Helvetica"/>
                <a:cs typeface="Helvetica"/>
                <a:sym typeface="Symbol" charset="0"/>
              </a:rPr>
              <a:t>scintillator planes.</a:t>
            </a:r>
          </a:p>
          <a:p>
            <a:pPr lvl="1" eaLnBrk="1" hangingPunct="1">
              <a:buFont typeface="Wingdings" charset="0"/>
              <a:buChar char="Ø"/>
            </a:pPr>
            <a:r>
              <a:rPr lang="en-US" dirty="0" smtClean="0">
                <a:solidFill>
                  <a:srgbClr val="000000"/>
                </a:solidFill>
                <a:latin typeface="Helvetica"/>
                <a:cs typeface="Helvetica"/>
                <a:sym typeface="Symbol" charset="0"/>
              </a:rPr>
              <a:t>Out-of-time beam striking the target should</a:t>
            </a:r>
            <a:br>
              <a:rPr lang="en-US" dirty="0" smtClean="0">
                <a:solidFill>
                  <a:srgbClr val="000000"/>
                </a:solidFill>
                <a:latin typeface="Helvetica"/>
                <a:cs typeface="Helvetica"/>
                <a:sym typeface="Symbol" charset="0"/>
              </a:rPr>
            </a:br>
            <a:r>
              <a:rPr lang="en-US" dirty="0" smtClean="0">
                <a:solidFill>
                  <a:srgbClr val="000000"/>
                </a:solidFill>
                <a:latin typeface="Helvetica"/>
                <a:cs typeface="Helvetica"/>
                <a:sym typeface="Symbol" charset="0"/>
              </a:rPr>
              <a:t>have a very low muon content.</a:t>
            </a:r>
          </a:p>
          <a:p>
            <a:pPr lvl="1" eaLnBrk="1" hangingPunct="1">
              <a:buFont typeface="Wingdings" charset="0"/>
              <a:buChar char="Ø"/>
            </a:pPr>
            <a:r>
              <a:rPr lang="en-US" dirty="0" smtClean="0">
                <a:solidFill>
                  <a:srgbClr val="000000"/>
                </a:solidFill>
                <a:latin typeface="Helvetica"/>
                <a:cs typeface="Helvetica"/>
                <a:sym typeface="Symbol" charset="0"/>
              </a:rPr>
              <a:t>If a high rate of out of time tracks are observed,</a:t>
            </a:r>
            <a:br>
              <a:rPr lang="en-US" dirty="0" smtClean="0">
                <a:solidFill>
                  <a:srgbClr val="000000"/>
                </a:solidFill>
                <a:latin typeface="Helvetica"/>
                <a:cs typeface="Helvetica"/>
                <a:sym typeface="Symbol" charset="0"/>
              </a:rPr>
            </a:br>
            <a:r>
              <a:rPr lang="en-US" dirty="0" smtClean="0">
                <a:solidFill>
                  <a:srgbClr val="000000"/>
                </a:solidFill>
                <a:latin typeface="Helvetica"/>
                <a:cs typeface="Helvetica"/>
                <a:sym typeface="Symbol" charset="0"/>
              </a:rPr>
              <a:t>the muon range stack could be used to determine</a:t>
            </a:r>
            <a:br>
              <a:rPr lang="en-US" dirty="0" smtClean="0">
                <a:solidFill>
                  <a:srgbClr val="000000"/>
                </a:solidFill>
                <a:latin typeface="Helvetica"/>
                <a:cs typeface="Helvetica"/>
                <a:sym typeface="Symbol" charset="0"/>
              </a:rPr>
            </a:br>
            <a:r>
              <a:rPr lang="en-US" dirty="0" smtClean="0">
                <a:solidFill>
                  <a:srgbClr val="000000"/>
                </a:solidFill>
                <a:latin typeface="Helvetica"/>
                <a:cs typeface="Helvetica"/>
                <a:sym typeface="Symbol" charset="0"/>
              </a:rPr>
              <a:t>if they originate from other sources upstream.</a:t>
            </a: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r>
              <a:rPr lang="en-US" dirty="0" smtClean="0">
                <a:solidFill>
                  <a:srgbClr val="000000"/>
                </a:solidFill>
                <a:latin typeface="Helvetica"/>
                <a:cs typeface="Helvetica"/>
                <a:sym typeface="Symbol" charset="0"/>
              </a:rPr>
              <a:t>A system of six scintillator planes will be used to</a:t>
            </a:r>
            <a:br>
              <a:rPr lang="en-US" dirty="0" smtClean="0">
                <a:solidFill>
                  <a:srgbClr val="000000"/>
                </a:solidFill>
                <a:latin typeface="Helvetica"/>
                <a:cs typeface="Helvetica"/>
                <a:sym typeface="Symbol" charset="0"/>
              </a:rPr>
            </a:br>
            <a:r>
              <a:rPr lang="en-US" dirty="0" smtClean="0">
                <a:solidFill>
                  <a:srgbClr val="000000"/>
                </a:solidFill>
                <a:latin typeface="Helvetica"/>
                <a:cs typeface="Helvetica"/>
                <a:sym typeface="Symbol" charset="0"/>
              </a:rPr>
              <a:t>trigger the readout. </a:t>
            </a:r>
            <a:endParaRPr lang="en-US" dirty="0">
              <a:solidFill>
                <a:srgbClr val="000000"/>
              </a:solidFill>
              <a:latin typeface="Helvetica"/>
              <a:cs typeface="Helvetica"/>
              <a:sym typeface="Symbol" charset="0"/>
            </a:endParaRPr>
          </a:p>
          <a:p>
            <a:pPr lvl="1" eaLnBrk="1" hangingPunct="1">
              <a:buFont typeface="Wingdings" charset="0"/>
              <a:buChar char="Ø"/>
            </a:pPr>
            <a:r>
              <a:rPr lang="en-US" dirty="0" smtClean="0">
                <a:solidFill>
                  <a:srgbClr val="000000"/>
                </a:solidFill>
                <a:latin typeface="Helvetica"/>
                <a:cs typeface="Helvetica"/>
                <a:sym typeface="Symbol" charset="0"/>
              </a:rPr>
              <a:t>Because we expect many tracks from each in-time</a:t>
            </a:r>
            <a:br>
              <a:rPr lang="en-US" dirty="0" smtClean="0">
                <a:solidFill>
                  <a:srgbClr val="000000"/>
                </a:solidFill>
                <a:latin typeface="Helvetica"/>
                <a:cs typeface="Helvetica"/>
                <a:sym typeface="Symbol" charset="0"/>
              </a:rPr>
            </a:br>
            <a:r>
              <a:rPr lang="en-US" dirty="0" smtClean="0">
                <a:solidFill>
                  <a:srgbClr val="000000"/>
                </a:solidFill>
                <a:latin typeface="Helvetica"/>
                <a:cs typeface="Helvetica"/>
                <a:sym typeface="Symbol" charset="0"/>
              </a:rPr>
              <a:t>bunch, these will be pre-scaled by a factor on the</a:t>
            </a:r>
            <a:br>
              <a:rPr lang="en-US" dirty="0" smtClean="0">
                <a:solidFill>
                  <a:srgbClr val="000000"/>
                </a:solidFill>
                <a:latin typeface="Helvetica"/>
                <a:cs typeface="Helvetica"/>
                <a:sym typeface="Symbol" charset="0"/>
              </a:rPr>
            </a:br>
            <a:r>
              <a:rPr lang="en-US" dirty="0" smtClean="0">
                <a:solidFill>
                  <a:srgbClr val="000000"/>
                </a:solidFill>
                <a:latin typeface="Helvetica"/>
                <a:cs typeface="Helvetica"/>
                <a:sym typeface="Symbol" charset="0"/>
              </a:rPr>
              <a:t>order of ten, to reduce data volume and bandwidth.</a:t>
            </a:r>
          </a:p>
        </p:txBody>
      </p:sp>
      <p:sp>
        <p:nvSpPr>
          <p:cNvPr id="112" name="Text Box 243"/>
          <p:cNvSpPr txBox="1">
            <a:spLocks noChangeArrowheads="1"/>
          </p:cNvSpPr>
          <p:nvPr/>
        </p:nvSpPr>
        <p:spPr bwMode="auto">
          <a:xfrm>
            <a:off x="13944601" y="6400800"/>
            <a:ext cx="12496800" cy="24837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charset="0"/>
                <a:ea typeface="ＭＳ Ｐゴシック" charset="0"/>
              </a:defRPr>
            </a:lvl1pPr>
            <a:lvl2pPr marL="628650" indent="-400050" eaLnBrk="0" hangingPunct="0">
              <a:defRPr sz="2400">
                <a:solidFill>
                  <a:schemeClr val="tx1"/>
                </a:solidFill>
                <a:latin typeface="Times New Roman" charset="0"/>
                <a:ea typeface="ＭＳ Ｐゴシック" charset="0"/>
              </a:defRPr>
            </a:lvl2pPr>
            <a:lvl3pPr marL="1085850" indent="-400050" eaLnBrk="0" hangingPunct="0">
              <a:defRPr sz="2400">
                <a:solidFill>
                  <a:schemeClr val="tx1"/>
                </a:solidFill>
                <a:latin typeface="Times New Roman" charset="0"/>
                <a:ea typeface="ＭＳ Ｐゴシック" charset="0"/>
              </a:defRPr>
            </a:lvl3pPr>
            <a:lvl4pPr marL="1543050" indent="-40005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lvl="1" eaLnBrk="1" hangingPunct="1">
              <a:buFont typeface="Wingdings" charset="0"/>
              <a:buChar char="Ø"/>
            </a:pPr>
            <a:r>
              <a:rPr lang="en-US" dirty="0" smtClean="0">
                <a:solidFill>
                  <a:srgbClr val="000000"/>
                </a:solidFill>
                <a:latin typeface="Helvetica"/>
                <a:cs typeface="Helvetica"/>
                <a:sym typeface="Symbol" charset="0"/>
              </a:rPr>
              <a:t>In the Mu2e experiment, 8 GeV protons strike a </a:t>
            </a:r>
            <a:r>
              <a:rPr lang="en-US" dirty="0" err="1" smtClean="0">
                <a:solidFill>
                  <a:srgbClr val="000000"/>
                </a:solidFill>
                <a:latin typeface="Helvetica"/>
                <a:cs typeface="Helvetica"/>
                <a:sym typeface="Symbol" charset="0"/>
              </a:rPr>
              <a:t>Tunsten</a:t>
            </a:r>
            <a:r>
              <a:rPr lang="en-US" dirty="0" smtClean="0">
                <a:solidFill>
                  <a:srgbClr val="000000"/>
                </a:solidFill>
                <a:latin typeface="Helvetica"/>
                <a:cs typeface="Helvetica"/>
                <a:sym typeface="Symbol" charset="0"/>
              </a:rPr>
              <a:t> target inside a superconducting solenoidal magnet.</a:t>
            </a:r>
          </a:p>
          <a:p>
            <a:pPr lvl="1" eaLnBrk="1" hangingPunct="1">
              <a:buFont typeface="Wingdings" charset="0"/>
              <a:buChar char="Ø"/>
            </a:pPr>
            <a:r>
              <a:rPr lang="en-US" dirty="0" smtClean="0">
                <a:solidFill>
                  <a:srgbClr val="000000"/>
                </a:solidFill>
                <a:latin typeface="Helvetica"/>
                <a:cs typeface="Helvetica"/>
                <a:sym typeface="Symbol" charset="0"/>
              </a:rPr>
              <a:t>The experiment uses low energy, back-scattered pions, which decay to muons.</a:t>
            </a:r>
          </a:p>
          <a:p>
            <a:pPr lvl="1" eaLnBrk="1" hangingPunct="1">
              <a:buFont typeface="Wingdings" charset="0"/>
              <a:buChar char="Ø"/>
            </a:pPr>
            <a:r>
              <a:rPr lang="en-US" dirty="0" smtClean="0">
                <a:solidFill>
                  <a:srgbClr val="000000"/>
                </a:solidFill>
                <a:latin typeface="Helvetica"/>
                <a:cs typeface="Helvetica"/>
                <a:sym typeface="Symbol" charset="0"/>
              </a:rPr>
              <a:t>Forward particles and non-interacting protons go into a dump, and the Extinction Monitor is integrated into its shielding.</a:t>
            </a: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marL="228600" lvl="1" indent="0" eaLnBrk="1" hangingPunct="1"/>
            <a:endParaRPr lang="en-US" dirty="0" smtClean="0">
              <a:solidFill>
                <a:srgbClr val="000000"/>
              </a:solidFill>
              <a:latin typeface="Helvetica"/>
              <a:cs typeface="Helvetica"/>
              <a:sym typeface="Symbol" charset="0"/>
            </a:endParaRPr>
          </a:p>
          <a:p>
            <a:pPr marL="228600" lvl="1" indent="0" eaLnBrk="1" hangingPunct="1"/>
            <a:endParaRPr lang="en-US" dirty="0">
              <a:solidFill>
                <a:srgbClr val="000000"/>
              </a:solidFill>
              <a:latin typeface="Helvetica"/>
              <a:cs typeface="Helvetica"/>
              <a:sym typeface="Symbol" charset="0"/>
            </a:endParaRPr>
          </a:p>
          <a:p>
            <a:pPr marL="228600" lvl="1" indent="0" eaLnBrk="1" hangingPunct="1"/>
            <a:endParaRPr lang="en-US" dirty="0" smtClean="0">
              <a:solidFill>
                <a:srgbClr val="000000"/>
              </a:solidFill>
              <a:latin typeface="Helvetica"/>
              <a:cs typeface="Helvetica"/>
              <a:sym typeface="Symbol" charset="0"/>
            </a:endParaRPr>
          </a:p>
          <a:p>
            <a:pPr marL="228600" lvl="1" indent="0" eaLnBrk="1" hangingPunct="1"/>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r>
              <a:rPr lang="en-US" dirty="0" smtClean="0">
                <a:solidFill>
                  <a:srgbClr val="000000"/>
                </a:solidFill>
                <a:latin typeface="Helvetica"/>
                <a:cs typeface="Helvetica"/>
                <a:sym typeface="Symbol" charset="0"/>
              </a:rPr>
              <a:t>The key feature of the design is the selection channel, consisting of collimation and a momentum selection magnet.  </a:t>
            </a: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marL="228600" lvl="1" indent="0" eaLnBrk="1" hangingPunct="1"/>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r>
              <a:rPr lang="en-US" dirty="0" smtClean="0">
                <a:solidFill>
                  <a:srgbClr val="000000"/>
                </a:solidFill>
                <a:latin typeface="Helvetica"/>
                <a:cs typeface="Helvetica"/>
                <a:sym typeface="Symbol" charset="0"/>
              </a:rPr>
              <a:t>The design has been optimized for particles in the 4-5 GeV/c momentum range</a:t>
            </a:r>
          </a:p>
          <a:p>
            <a:pPr lvl="2" eaLnBrk="1" hangingPunct="1">
              <a:buFont typeface="Lucida Grande"/>
              <a:buChar char="-"/>
            </a:pPr>
            <a:r>
              <a:rPr lang="en-US" dirty="0" smtClean="0">
                <a:solidFill>
                  <a:schemeClr val="accent2"/>
                </a:solidFill>
                <a:latin typeface="Helvetica"/>
                <a:cs typeface="Helvetica"/>
                <a:sym typeface="Symbol" charset="0"/>
              </a:rPr>
              <a:t>Low rates</a:t>
            </a:r>
          </a:p>
          <a:p>
            <a:pPr lvl="2" eaLnBrk="1" hangingPunct="1">
              <a:buFont typeface="Lucida Grande"/>
              <a:buChar char="-"/>
            </a:pPr>
            <a:r>
              <a:rPr lang="en-US" dirty="0" smtClean="0">
                <a:solidFill>
                  <a:schemeClr val="accent2"/>
                </a:solidFill>
                <a:latin typeface="Helvetica"/>
                <a:cs typeface="Helvetica"/>
                <a:sym typeface="Symbol" charset="0"/>
              </a:rPr>
              <a:t>High confidence in the predictions of the models.</a:t>
            </a:r>
          </a:p>
          <a:p>
            <a:pPr lvl="1" eaLnBrk="1" hangingPunct="1">
              <a:buFont typeface="Lucida Grande"/>
              <a:buChar char="-"/>
            </a:pPr>
            <a:endParaRPr lang="en-US" dirty="0">
              <a:solidFill>
                <a:schemeClr val="accent2"/>
              </a:solidFill>
              <a:latin typeface="Helvetica"/>
              <a:cs typeface="Helvetica"/>
              <a:sym typeface="Symbol" charset="0"/>
            </a:endParaRPr>
          </a:p>
          <a:p>
            <a:pPr lvl="1" eaLnBrk="1" hangingPunct="1">
              <a:buFont typeface="Wingdings" charset="0"/>
              <a:buChar char="Ø"/>
            </a:pPr>
            <a:r>
              <a:rPr lang="en-US" dirty="0" smtClean="0">
                <a:solidFill>
                  <a:srgbClr val="000000"/>
                </a:solidFill>
                <a:latin typeface="Helvetica"/>
                <a:cs typeface="Helvetica"/>
                <a:sym typeface="Symbol" charset="0"/>
              </a:rPr>
              <a:t>The entrance collimator has a 50 mm aperture, and must otherwise maintain the integrity of the shielding. </a:t>
            </a: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r>
              <a:rPr lang="en-US" dirty="0" smtClean="0">
                <a:solidFill>
                  <a:srgbClr val="000000"/>
                </a:solidFill>
                <a:latin typeface="Helvetica"/>
                <a:cs typeface="Helvetica"/>
                <a:sym typeface="Symbol" charset="0"/>
              </a:rPr>
              <a:t>The concrete of the shielding will contain a roughly aligned channel.</a:t>
            </a:r>
          </a:p>
          <a:p>
            <a:pPr lvl="1" eaLnBrk="1" hangingPunct="1">
              <a:buFont typeface="Wingdings" charset="0"/>
              <a:buChar char="Ø"/>
            </a:pPr>
            <a:r>
              <a:rPr lang="en-US" dirty="0" smtClean="0">
                <a:solidFill>
                  <a:srgbClr val="000000"/>
                </a:solidFill>
                <a:latin typeface="Helvetica"/>
                <a:cs typeface="Helvetica"/>
                <a:sym typeface="Symbol" charset="0"/>
              </a:rPr>
              <a:t>The entrance collimator will be inserted into this channel from downstream.</a:t>
            </a:r>
          </a:p>
          <a:p>
            <a:pPr lvl="1" eaLnBrk="1" hangingPunct="1">
              <a:buFont typeface="Wingdings" charset="0"/>
              <a:buChar char="Ø"/>
            </a:pPr>
            <a:r>
              <a:rPr lang="en-US" dirty="0" smtClean="0">
                <a:solidFill>
                  <a:srgbClr val="000000"/>
                </a:solidFill>
                <a:latin typeface="Helvetica"/>
                <a:cs typeface="Helvetica"/>
                <a:sym typeface="Symbol" charset="0"/>
              </a:rPr>
              <a:t>Upstream and downstream alignment hardware will allow this channel to be precisely aligned with the production target.</a:t>
            </a:r>
          </a:p>
          <a:p>
            <a:pPr lvl="1" eaLnBrk="1" hangingPunct="1">
              <a:buFont typeface="Wingdings" charset="0"/>
              <a:buChar char="Ø"/>
            </a:pPr>
            <a:r>
              <a:rPr lang="en-US" dirty="0" smtClean="0">
                <a:solidFill>
                  <a:srgbClr val="000000"/>
                </a:solidFill>
                <a:latin typeface="Helvetica"/>
                <a:cs typeface="Helvetica"/>
                <a:sym typeface="Symbol" charset="0"/>
              </a:rPr>
              <a:t>Once it has been aligned, the space between the inner and outer channel will be filled with steel shot, thereby completing the shielding.</a:t>
            </a:r>
          </a:p>
        </p:txBody>
      </p:sp>
      <p:sp>
        <p:nvSpPr>
          <p:cNvPr id="109" name="Text Box 243"/>
          <p:cNvSpPr txBox="1">
            <a:spLocks noChangeArrowheads="1"/>
          </p:cNvSpPr>
          <p:nvPr/>
        </p:nvSpPr>
        <p:spPr bwMode="auto">
          <a:xfrm>
            <a:off x="533400" y="21183600"/>
            <a:ext cx="12801599" cy="9325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charset="0"/>
                <a:ea typeface="ＭＳ Ｐゴシック" charset="0"/>
              </a:defRPr>
            </a:lvl1pPr>
            <a:lvl2pPr marL="628650" indent="-400050" eaLnBrk="0" hangingPunct="0">
              <a:defRPr sz="2400">
                <a:solidFill>
                  <a:schemeClr val="tx1"/>
                </a:solidFill>
                <a:latin typeface="Times New Roman" charset="0"/>
                <a:ea typeface="ＭＳ Ｐゴシック" charset="0"/>
              </a:defRPr>
            </a:lvl2pPr>
            <a:lvl3pPr marL="1085850" indent="-400050" eaLnBrk="0" hangingPunct="0">
              <a:defRPr sz="2400">
                <a:solidFill>
                  <a:schemeClr val="tx1"/>
                </a:solidFill>
                <a:latin typeface="Times New Roman" charset="0"/>
                <a:ea typeface="ＭＳ Ｐゴシック" charset="0"/>
              </a:defRPr>
            </a:lvl3pPr>
            <a:lvl4pPr marL="1543050" indent="-40005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lvl="1" eaLnBrk="1" hangingPunct="1">
              <a:buFont typeface="Wingdings" charset="0"/>
              <a:buChar char="Ø"/>
            </a:pPr>
            <a:r>
              <a:rPr lang="en-US" dirty="0" smtClean="0">
                <a:latin typeface="Helvetica"/>
                <a:cs typeface="Helvetica"/>
                <a:sym typeface="Symbol" charset="0"/>
              </a:rPr>
              <a:t>At nominal intensity, each Mu2e bunch has roughly 3x10</a:t>
            </a:r>
            <a:r>
              <a:rPr lang="en-US" baseline="30000" dirty="0" smtClean="0">
                <a:latin typeface="Helvetica"/>
                <a:cs typeface="Helvetica"/>
                <a:sym typeface="Symbol" charset="0"/>
              </a:rPr>
              <a:t>7</a:t>
            </a:r>
            <a:r>
              <a:rPr lang="en-US" dirty="0" smtClean="0">
                <a:latin typeface="Helvetica"/>
                <a:cs typeface="Helvetica"/>
                <a:sym typeface="Symbol" charset="0"/>
              </a:rPr>
              <a:t> protons, so our extinction requirement corresponds to less than one out-of-time particle every 300 bunches.</a:t>
            </a:r>
          </a:p>
          <a:p>
            <a:pPr lvl="1" eaLnBrk="1" hangingPunct="1">
              <a:buFont typeface="Wingdings" charset="0"/>
              <a:buChar char="Ø"/>
            </a:pPr>
            <a:r>
              <a:rPr lang="en-US" dirty="0" smtClean="0">
                <a:solidFill>
                  <a:srgbClr val="000000"/>
                </a:solidFill>
                <a:latin typeface="Helvetica"/>
                <a:cs typeface="Helvetica"/>
                <a:sym typeface="Symbol" charset="0"/>
              </a:rPr>
              <a:t>Observing single particles in the presence of the much larger in-time-bunches is not practical with currently available beam instrumentation.</a:t>
            </a:r>
          </a:p>
          <a:p>
            <a:pPr lvl="1" eaLnBrk="1" hangingPunct="1">
              <a:buFont typeface="Wingdings" charset="0"/>
              <a:buChar char="Ø"/>
            </a:pPr>
            <a:r>
              <a:rPr lang="en-US" dirty="0" smtClean="0">
                <a:solidFill>
                  <a:srgbClr val="000000"/>
                </a:solidFill>
                <a:latin typeface="Helvetica"/>
                <a:cs typeface="Helvetica"/>
                <a:sym typeface="Symbol" charset="0"/>
              </a:rPr>
              <a:t>For this reason, we instead focus on a statistical method, in which a spectrometer monitors particles scattered from the pion production target.</a:t>
            </a: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endParaRPr lang="en-US" dirty="0" smtClean="0">
              <a:solidFill>
                <a:srgbClr val="000000"/>
              </a:solidFill>
              <a:latin typeface="Helvetica"/>
              <a:cs typeface="Helvetica"/>
              <a:sym typeface="Symbol" charset="0"/>
            </a:endParaRPr>
          </a:p>
          <a:p>
            <a:pPr lvl="1" eaLnBrk="1" hangingPunct="1">
              <a:buFont typeface="Wingdings" charset="0"/>
              <a:buChar char="Ø"/>
            </a:pPr>
            <a:r>
              <a:rPr lang="en-US" dirty="0" smtClean="0">
                <a:solidFill>
                  <a:srgbClr val="000000"/>
                </a:solidFill>
                <a:latin typeface="Helvetica"/>
                <a:cs typeface="Helvetica"/>
                <a:sym typeface="Symbol" charset="0"/>
              </a:rPr>
              <a:t>The acceptance of the spectrometer is limited, such that it is not saturated by scattered tracks from the in-time bunches.</a:t>
            </a:r>
          </a:p>
          <a:p>
            <a:pPr lvl="1" eaLnBrk="1" hangingPunct="1">
              <a:buFont typeface="Wingdings" charset="0"/>
              <a:buChar char="Ø"/>
            </a:pPr>
            <a:r>
              <a:rPr lang="en-US" dirty="0" smtClean="0">
                <a:solidFill>
                  <a:srgbClr val="000000"/>
                </a:solidFill>
                <a:latin typeface="Helvetica"/>
                <a:cs typeface="Helvetica"/>
                <a:sym typeface="Symbol" charset="0"/>
              </a:rPr>
              <a:t>A small fraction of out-</a:t>
            </a:r>
            <a:r>
              <a:rPr lang="en-US" dirty="0" err="1" smtClean="0">
                <a:solidFill>
                  <a:srgbClr val="000000"/>
                </a:solidFill>
                <a:latin typeface="Helvetica"/>
                <a:cs typeface="Helvetica"/>
                <a:sym typeface="Symbol" charset="0"/>
              </a:rPr>
              <a:t>ot</a:t>
            </a:r>
            <a:r>
              <a:rPr lang="en-US" dirty="0" smtClean="0">
                <a:solidFill>
                  <a:srgbClr val="000000"/>
                </a:solidFill>
                <a:latin typeface="Helvetica"/>
                <a:cs typeface="Helvetica"/>
                <a:sym typeface="Symbol" charset="0"/>
              </a:rPr>
              <a:t>-time particles will then be detected, and an accurate time profile of in- and out-of-time particles can be built up by integrating over many bunches.</a:t>
            </a:r>
          </a:p>
          <a:p>
            <a:pPr lvl="1" eaLnBrk="1" hangingPunct="1">
              <a:buFont typeface="Wingdings" charset="0"/>
              <a:buChar char="Ø"/>
            </a:pPr>
            <a:r>
              <a:rPr lang="en-US" dirty="0" smtClean="0">
                <a:solidFill>
                  <a:srgbClr val="000000"/>
                </a:solidFill>
                <a:latin typeface="Helvetica"/>
                <a:cs typeface="Helvetica"/>
                <a:sym typeface="Symbol" charset="0"/>
              </a:rPr>
              <a:t>The sensitivity is limited by the available integration time, and the rate of fake background tracks.</a:t>
            </a:r>
          </a:p>
          <a:p>
            <a:pPr lvl="1" eaLnBrk="1" hangingPunct="1">
              <a:buFont typeface="Wingdings" charset="0"/>
              <a:buChar char="Ø"/>
            </a:pPr>
            <a:r>
              <a:rPr lang="en-US" dirty="0" smtClean="0">
                <a:solidFill>
                  <a:srgbClr val="000000"/>
                </a:solidFill>
                <a:latin typeface="Helvetica"/>
                <a:cs typeface="Helvetica"/>
                <a:sym typeface="Symbol" charset="0"/>
              </a:rPr>
              <a:t>The goal is not to veto individual events, but rather to verify that the total rate of out-of-time particles is below 10</a:t>
            </a:r>
            <a:r>
              <a:rPr lang="en-US" baseline="30000" dirty="0" smtClean="0">
                <a:solidFill>
                  <a:srgbClr val="000000"/>
                </a:solidFill>
                <a:latin typeface="Helvetica"/>
                <a:cs typeface="Helvetica"/>
                <a:sym typeface="Symbol" charset="0"/>
              </a:rPr>
              <a:t>-10</a:t>
            </a:r>
            <a:r>
              <a:rPr lang="en-US" dirty="0" smtClean="0">
                <a:solidFill>
                  <a:srgbClr val="000000"/>
                </a:solidFill>
                <a:latin typeface="Helvetica"/>
                <a:cs typeface="Helvetica"/>
                <a:sym typeface="Symbol" charset="0"/>
              </a:rPr>
              <a:t>.</a:t>
            </a:r>
            <a:endParaRPr lang="en-US" dirty="0">
              <a:solidFill>
                <a:srgbClr val="000000"/>
              </a:solidFill>
              <a:latin typeface="Helvetica"/>
              <a:cs typeface="Helvetica"/>
              <a:sym typeface="Symbol" charset="0"/>
            </a:endParaRPr>
          </a:p>
        </p:txBody>
      </p:sp>
      <p:sp>
        <p:nvSpPr>
          <p:cNvPr id="3074" name="Text Box 243"/>
          <p:cNvSpPr txBox="1">
            <a:spLocks noChangeArrowheads="1"/>
          </p:cNvSpPr>
          <p:nvPr/>
        </p:nvSpPr>
        <p:spPr bwMode="auto">
          <a:xfrm>
            <a:off x="304800" y="6400800"/>
            <a:ext cx="12801599"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charset="0"/>
                <a:ea typeface="ＭＳ Ｐゴシック" charset="0"/>
              </a:defRPr>
            </a:lvl1pPr>
            <a:lvl2pPr marL="628650" indent="-400050" eaLnBrk="0" hangingPunct="0">
              <a:defRPr sz="2400">
                <a:solidFill>
                  <a:schemeClr val="tx1"/>
                </a:solidFill>
                <a:latin typeface="Times New Roman" charset="0"/>
                <a:ea typeface="ＭＳ Ｐゴシック" charset="0"/>
              </a:defRPr>
            </a:lvl2pPr>
            <a:lvl3pPr marL="1085850" indent="-400050" eaLnBrk="0" hangingPunct="0">
              <a:defRPr sz="2400">
                <a:solidFill>
                  <a:schemeClr val="tx1"/>
                </a:solidFill>
                <a:latin typeface="Times New Roman" charset="0"/>
                <a:ea typeface="ＭＳ Ｐゴシック" charset="0"/>
              </a:defRPr>
            </a:lvl3pPr>
            <a:lvl4pPr marL="1543050" indent="-40005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lvl="1" eaLnBrk="1" hangingPunct="1">
              <a:buFont typeface="Wingdings" charset="0"/>
              <a:buChar char="Ø"/>
            </a:pPr>
            <a:r>
              <a:rPr lang="en-US" dirty="0">
                <a:latin typeface="Helvetica"/>
                <a:cs typeface="Helvetica"/>
              </a:rPr>
              <a:t>The Mu2e experiment has been proposed at Fermilab to search for the conversion into an electron of a muon which has been captured by a nucleus. </a:t>
            </a:r>
          </a:p>
          <a:p>
            <a:pPr lvl="2" eaLnBrk="1" hangingPunct="1">
              <a:buFont typeface="Times New Roman" charset="0"/>
              <a:buChar char="–"/>
            </a:pPr>
            <a:r>
              <a:rPr lang="en-US" dirty="0">
                <a:solidFill>
                  <a:schemeClr val="accent2"/>
                </a:solidFill>
                <a:latin typeface="Helvetica"/>
                <a:cs typeface="Helvetica"/>
              </a:rPr>
              <a:t>The muon can decay via the exchange of a virtual particle with the </a:t>
            </a:r>
            <a:br>
              <a:rPr lang="en-US" dirty="0">
                <a:solidFill>
                  <a:schemeClr val="accent2"/>
                </a:solidFill>
                <a:latin typeface="Helvetica"/>
                <a:cs typeface="Helvetica"/>
              </a:rPr>
            </a:br>
            <a:r>
              <a:rPr lang="en-US" dirty="0">
                <a:solidFill>
                  <a:schemeClr val="accent2"/>
                </a:solidFill>
                <a:latin typeface="Helvetica"/>
                <a:cs typeface="Helvetica"/>
              </a:rPr>
              <a:t>nucleus, resulting in a two body decay.</a:t>
            </a:r>
          </a:p>
          <a:p>
            <a:pPr lvl="2" eaLnBrk="1" hangingPunct="1">
              <a:buFont typeface="Times New Roman" charset="0"/>
              <a:buChar char="–"/>
            </a:pPr>
            <a:r>
              <a:rPr lang="en-US" dirty="0">
                <a:solidFill>
                  <a:schemeClr val="accent2"/>
                </a:solidFill>
                <a:latin typeface="Helvetica"/>
                <a:cs typeface="Helvetica"/>
              </a:rPr>
              <a:t>This produces the striking experimental signature of a </a:t>
            </a:r>
            <a:br>
              <a:rPr lang="en-US" dirty="0">
                <a:solidFill>
                  <a:schemeClr val="accent2"/>
                </a:solidFill>
                <a:latin typeface="Helvetica"/>
                <a:cs typeface="Helvetica"/>
              </a:rPr>
            </a:br>
            <a:r>
              <a:rPr lang="en-US" dirty="0">
                <a:solidFill>
                  <a:schemeClr val="accent2"/>
                </a:solidFill>
                <a:latin typeface="Helvetica"/>
                <a:cs typeface="Helvetica"/>
              </a:rPr>
              <a:t>mono-energetic electron, carrying most of energy associated with </a:t>
            </a:r>
            <a:br>
              <a:rPr lang="en-US" dirty="0">
                <a:solidFill>
                  <a:schemeClr val="accent2"/>
                </a:solidFill>
                <a:latin typeface="Helvetica"/>
                <a:cs typeface="Helvetica"/>
              </a:rPr>
            </a:br>
            <a:r>
              <a:rPr lang="en-US" dirty="0">
                <a:solidFill>
                  <a:schemeClr val="accent2"/>
                </a:solidFill>
                <a:latin typeface="Helvetica"/>
                <a:cs typeface="Helvetica"/>
              </a:rPr>
              <a:t>the muon's rest mass.</a:t>
            </a:r>
          </a:p>
          <a:p>
            <a:pPr lvl="2" eaLnBrk="1" hangingPunct="1">
              <a:buFont typeface="Times New Roman" charset="0"/>
              <a:buChar char="–"/>
            </a:pPr>
            <a:r>
              <a:rPr lang="en-US" dirty="0">
                <a:solidFill>
                  <a:schemeClr val="accent2"/>
                </a:solidFill>
                <a:latin typeface="Helvetica"/>
                <a:cs typeface="Helvetica"/>
                <a:sym typeface="Symbol" charset="0"/>
              </a:rPr>
              <a:t>Occurs in the standard model via virtual neutrino mixing at a rate of </a:t>
            </a:r>
            <a:br>
              <a:rPr lang="en-US" dirty="0">
                <a:solidFill>
                  <a:schemeClr val="accent2"/>
                </a:solidFill>
                <a:latin typeface="Helvetica"/>
                <a:cs typeface="Helvetica"/>
                <a:sym typeface="Symbol" charset="0"/>
              </a:rPr>
            </a:br>
            <a:r>
              <a:rPr lang="en-US" dirty="0">
                <a:solidFill>
                  <a:schemeClr val="accent2"/>
                </a:solidFill>
                <a:latin typeface="Helvetica"/>
                <a:cs typeface="Helvetica"/>
                <a:sym typeface="Symbol" charset="0"/>
              </a:rPr>
              <a:t>10</a:t>
            </a:r>
            <a:r>
              <a:rPr lang="en-US" baseline="30000" dirty="0">
                <a:solidFill>
                  <a:schemeClr val="accent2"/>
                </a:solidFill>
                <a:latin typeface="Helvetica"/>
                <a:cs typeface="Helvetica"/>
                <a:sym typeface="Symbol" charset="0"/>
              </a:rPr>
              <a:t>-54</a:t>
            </a:r>
            <a:r>
              <a:rPr lang="en-US" dirty="0">
                <a:solidFill>
                  <a:schemeClr val="accent2"/>
                </a:solidFill>
                <a:latin typeface="Helvetica"/>
                <a:cs typeface="Helvetica"/>
                <a:sym typeface="Symbol" charset="0"/>
              </a:rPr>
              <a:t> (out reach of any presently conceivable experiment)</a:t>
            </a:r>
          </a:p>
          <a:p>
            <a:pPr lvl="2" eaLnBrk="1" hangingPunct="1">
              <a:buFont typeface="Times New Roman" charset="0"/>
              <a:buChar char="–"/>
            </a:pPr>
            <a:r>
              <a:rPr lang="en-US" dirty="0">
                <a:solidFill>
                  <a:schemeClr val="accent2"/>
                </a:solidFill>
                <a:latin typeface="Helvetica"/>
                <a:cs typeface="Helvetica"/>
                <a:sym typeface="Symbol" charset="0"/>
              </a:rPr>
              <a:t>Experiment aims to measure with a sensitivity of 10</a:t>
            </a:r>
            <a:r>
              <a:rPr lang="en-US" baseline="30000" dirty="0">
                <a:solidFill>
                  <a:schemeClr val="accent2"/>
                </a:solidFill>
                <a:latin typeface="Helvetica"/>
                <a:cs typeface="Helvetica"/>
                <a:sym typeface="Symbol" charset="0"/>
              </a:rPr>
              <a:t>-16</a:t>
            </a:r>
          </a:p>
          <a:p>
            <a:pPr lvl="3" eaLnBrk="1" hangingPunct="1">
              <a:buFont typeface="Arial" charset="0"/>
              <a:buChar char="•"/>
            </a:pPr>
            <a:r>
              <a:rPr lang="en-US" dirty="0">
                <a:solidFill>
                  <a:srgbClr val="FF0000"/>
                </a:solidFill>
                <a:latin typeface="Helvetica"/>
                <a:cs typeface="Helvetica"/>
                <a:sym typeface="Symbol" charset="0"/>
              </a:rPr>
              <a:t>An improvement of four orders of magnitude over previous experiments.</a:t>
            </a:r>
          </a:p>
          <a:p>
            <a:pPr lvl="3" eaLnBrk="1" hangingPunct="1">
              <a:buFont typeface="Arial" charset="0"/>
              <a:buChar char="•"/>
            </a:pPr>
            <a:r>
              <a:rPr lang="en-US" dirty="0">
                <a:solidFill>
                  <a:srgbClr val="FF0000"/>
                </a:solidFill>
                <a:latin typeface="Helvetica"/>
                <a:cs typeface="Helvetica"/>
                <a:sym typeface="Symbol" charset="0"/>
              </a:rPr>
              <a:t>Sensitive to a broad range of new physics.</a:t>
            </a:r>
          </a:p>
        </p:txBody>
      </p:sp>
      <p:sp>
        <p:nvSpPr>
          <p:cNvPr id="3075" name="Text Box 243"/>
          <p:cNvSpPr txBox="1">
            <a:spLocks noChangeArrowheads="1"/>
          </p:cNvSpPr>
          <p:nvPr/>
        </p:nvSpPr>
        <p:spPr bwMode="auto">
          <a:xfrm>
            <a:off x="304800" y="15163800"/>
            <a:ext cx="13030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charset="0"/>
                <a:ea typeface="ＭＳ Ｐゴシック" charset="0"/>
              </a:defRPr>
            </a:lvl1pPr>
            <a:lvl2pPr marL="628650" indent="-400050" eaLnBrk="0" hangingPunct="0">
              <a:defRPr sz="2400">
                <a:solidFill>
                  <a:schemeClr val="tx1"/>
                </a:solidFill>
                <a:latin typeface="Times New Roman" charset="0"/>
                <a:ea typeface="ＭＳ Ｐゴシック" charset="0"/>
              </a:defRPr>
            </a:lvl2pPr>
            <a:lvl3pPr marL="1085850" indent="-40005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lvl="1" eaLnBrk="1" hangingPunct="1">
              <a:buFont typeface="Wingdings" charset="0"/>
              <a:buChar char="Ø"/>
            </a:pPr>
            <a:r>
              <a:rPr lang="en-US" dirty="0">
                <a:latin typeface="Helvetica"/>
                <a:cs typeface="Helvetica"/>
              </a:rPr>
              <a:t>A key component of the experimental technique is the proton beam structure.</a:t>
            </a:r>
          </a:p>
          <a:p>
            <a:pPr lvl="2" eaLnBrk="1" hangingPunct="1">
              <a:buFont typeface="Times New Roman" charset="0"/>
              <a:buChar char="–"/>
            </a:pPr>
            <a:r>
              <a:rPr lang="en-US" dirty="0">
                <a:solidFill>
                  <a:schemeClr val="accent2"/>
                </a:solidFill>
                <a:latin typeface="Helvetica"/>
                <a:cs typeface="Helvetica"/>
              </a:rPr>
              <a:t>The beam consists of short </a:t>
            </a:r>
            <a:r>
              <a:rPr lang="en-US" dirty="0" smtClean="0">
                <a:solidFill>
                  <a:schemeClr val="accent2"/>
                </a:solidFill>
                <a:latin typeface="Helvetica"/>
                <a:cs typeface="Helvetica"/>
              </a:rPr>
              <a:t>(250 ns </a:t>
            </a:r>
            <a:r>
              <a:rPr lang="en-US" dirty="0">
                <a:solidFill>
                  <a:schemeClr val="accent2"/>
                </a:solidFill>
                <a:latin typeface="Helvetica"/>
                <a:cs typeface="Helvetica"/>
              </a:rPr>
              <a:t>FW) proton bunches with 8 GeV kinetic energy.</a:t>
            </a:r>
          </a:p>
          <a:p>
            <a:pPr lvl="2" eaLnBrk="1" hangingPunct="1">
              <a:buFont typeface="Times New Roman" charset="0"/>
              <a:buChar char="–"/>
            </a:pPr>
            <a:r>
              <a:rPr lang="en-US" dirty="0">
                <a:solidFill>
                  <a:schemeClr val="accent2"/>
                </a:solidFill>
                <a:latin typeface="Helvetica"/>
                <a:cs typeface="Helvetica"/>
              </a:rPr>
              <a:t>These produce </a:t>
            </a:r>
            <a:r>
              <a:rPr lang="en-US" dirty="0" smtClean="0">
                <a:solidFill>
                  <a:schemeClr val="accent2"/>
                </a:solidFill>
                <a:latin typeface="Helvetica"/>
                <a:cs typeface="Helvetica"/>
              </a:rPr>
              <a:t>pions that decay to muons</a:t>
            </a:r>
            <a:r>
              <a:rPr lang="en-US" dirty="0">
                <a:solidFill>
                  <a:schemeClr val="accent2"/>
                </a:solidFill>
                <a:latin typeface="Helvetica"/>
                <a:cs typeface="Helvetica"/>
              </a:rPr>
              <a:t>, which are in turn transported and captured on a nuclear target.</a:t>
            </a:r>
          </a:p>
          <a:p>
            <a:pPr lvl="2" eaLnBrk="1" hangingPunct="1">
              <a:buFont typeface="Times New Roman" charset="0"/>
              <a:buChar char="–"/>
            </a:pPr>
            <a:r>
              <a:rPr lang="en-US" dirty="0">
                <a:solidFill>
                  <a:schemeClr val="accent2"/>
                </a:solidFill>
                <a:latin typeface="Helvetica"/>
                <a:cs typeface="Helvetica"/>
                <a:sym typeface="Symbol" charset="0"/>
              </a:rPr>
              <a:t>The proton bunches are separated by approximately 1.7 </a:t>
            </a:r>
            <a:r>
              <a:rPr lang="en-US" dirty="0">
                <a:solidFill>
                  <a:schemeClr val="accent2"/>
                </a:solidFill>
                <a:latin typeface="Symbol" charset="2"/>
                <a:cs typeface="Symbol" charset="2"/>
                <a:sym typeface="Symbol" charset="0"/>
              </a:rPr>
              <a:t>m</a:t>
            </a:r>
            <a:r>
              <a:rPr lang="en-US" dirty="0">
                <a:solidFill>
                  <a:schemeClr val="accent2"/>
                </a:solidFill>
                <a:latin typeface="Helvetica"/>
                <a:cs typeface="Helvetica"/>
                <a:sym typeface="Symbol" charset="0"/>
              </a:rPr>
              <a:t>sec.</a:t>
            </a:r>
          </a:p>
          <a:p>
            <a:pPr lvl="2" eaLnBrk="1" hangingPunct="1">
              <a:buFont typeface="Times New Roman" charset="0"/>
              <a:buChar char="–"/>
            </a:pPr>
            <a:r>
              <a:rPr lang="en-US" dirty="0">
                <a:solidFill>
                  <a:schemeClr val="accent2"/>
                </a:solidFill>
                <a:latin typeface="Helvetica"/>
                <a:cs typeface="Helvetica"/>
                <a:sym typeface="Symbol" charset="0"/>
              </a:rPr>
              <a:t>During this time, the captured muons either decay normally or </a:t>
            </a:r>
            <a:r>
              <a:rPr lang="en-US" i="1" dirty="0">
                <a:solidFill>
                  <a:schemeClr val="accent2"/>
                </a:solidFill>
                <a:latin typeface="Helvetica"/>
                <a:cs typeface="Helvetica"/>
                <a:sym typeface="Symbol" charset="0"/>
              </a:rPr>
              <a:t>potentially </a:t>
            </a:r>
            <a:r>
              <a:rPr lang="en-US" dirty="0">
                <a:solidFill>
                  <a:schemeClr val="accent2"/>
                </a:solidFill>
                <a:latin typeface="Helvetica"/>
                <a:cs typeface="Helvetica"/>
                <a:sym typeface="Symbol" charset="0"/>
              </a:rPr>
              <a:t>convert into electrons.</a:t>
            </a:r>
          </a:p>
          <a:p>
            <a:pPr lvl="2" eaLnBrk="1" hangingPunct="1">
              <a:buFont typeface="Times New Roman" charset="0"/>
              <a:buChar char="–"/>
            </a:pPr>
            <a:r>
              <a:rPr lang="en-US" dirty="0">
                <a:solidFill>
                  <a:schemeClr val="accent2"/>
                </a:solidFill>
                <a:latin typeface="Helvetica"/>
                <a:cs typeface="Helvetica"/>
                <a:sym typeface="Symbol" charset="0"/>
              </a:rPr>
              <a:t>The experimental search takes place in this time between the bunches.</a:t>
            </a:r>
          </a:p>
          <a:p>
            <a:pPr lvl="1" eaLnBrk="1" hangingPunct="1">
              <a:buFont typeface="Wingdings" charset="0"/>
              <a:buChar char="Ø"/>
            </a:pPr>
            <a:r>
              <a:rPr lang="en-US" dirty="0" smtClean="0">
                <a:latin typeface="Helvetica"/>
                <a:cs typeface="Helvetica"/>
                <a:sym typeface="Symbol" charset="0"/>
              </a:rPr>
              <a:t>Verifying that this level of extinction has been achieved will be very challenging.</a:t>
            </a:r>
            <a:endParaRPr lang="en-US" dirty="0">
              <a:latin typeface="Helvetica"/>
              <a:cs typeface="Helvetica"/>
              <a:sym typeface="Symbol" charset="0"/>
            </a:endParaRPr>
          </a:p>
          <a:p>
            <a:pPr lvl="2" eaLnBrk="1" hangingPunct="1">
              <a:buFont typeface="Times New Roman" charset="0"/>
              <a:buChar char="–"/>
            </a:pPr>
            <a:r>
              <a:rPr lang="en-US" dirty="0" smtClean="0">
                <a:solidFill>
                  <a:schemeClr val="accent2"/>
                </a:solidFill>
                <a:latin typeface="Helvetica"/>
                <a:cs typeface="Helvetica"/>
                <a:sym typeface="Symbol" charset="0"/>
              </a:rPr>
              <a:t>Experimental requirements specify that the extinction must be continuously monitored and verified to be below the 10</a:t>
            </a:r>
            <a:r>
              <a:rPr lang="en-US" baseline="30000" dirty="0" smtClean="0">
                <a:solidFill>
                  <a:schemeClr val="accent2"/>
                </a:solidFill>
                <a:latin typeface="Helvetica"/>
                <a:cs typeface="Helvetica"/>
                <a:sym typeface="Symbol" charset="0"/>
              </a:rPr>
              <a:t>-10 </a:t>
            </a:r>
            <a:r>
              <a:rPr lang="en-US" dirty="0" smtClean="0">
                <a:solidFill>
                  <a:schemeClr val="accent2"/>
                </a:solidFill>
                <a:latin typeface="Helvetica"/>
                <a:cs typeface="Helvetica"/>
                <a:sym typeface="Symbol" charset="0"/>
              </a:rPr>
              <a:t>level (90% C.L. ) within a few hours at nominal beam intensity.</a:t>
            </a:r>
            <a:endParaRPr lang="en-US" dirty="0">
              <a:solidFill>
                <a:schemeClr val="accent2"/>
              </a:solidFill>
              <a:latin typeface="Helvetica"/>
              <a:cs typeface="Helvetica"/>
              <a:sym typeface="Symbol" charset="0"/>
            </a:endParaRPr>
          </a:p>
        </p:txBody>
      </p:sp>
      <p:sp>
        <p:nvSpPr>
          <p:cNvPr id="3076" name="Rectangle 2"/>
          <p:cNvSpPr>
            <a:spLocks noGrp="1" noChangeArrowheads="1"/>
          </p:cNvSpPr>
          <p:nvPr>
            <p:ph type="title" idx="4294967295"/>
          </p:nvPr>
        </p:nvSpPr>
        <p:spPr>
          <a:xfrm>
            <a:off x="3505201" y="1"/>
            <a:ext cx="34197925" cy="1046163"/>
          </a:xfrm>
        </p:spPr>
        <p:txBody>
          <a:bodyPr/>
          <a:lstStyle/>
          <a:p>
            <a:r>
              <a:rPr lang="en-US" sz="8000" dirty="0">
                <a:latin typeface="Helvetica"/>
                <a:cs typeface="Helvetica"/>
              </a:rPr>
              <a:t>Extinction Monitoring in the Mu2e Experiment</a:t>
            </a:r>
            <a:endParaRPr lang="en-US" sz="8000" dirty="0">
              <a:effectLst/>
              <a:latin typeface="Helvetica"/>
              <a:cs typeface="Helvetica"/>
            </a:endParaRPr>
          </a:p>
        </p:txBody>
      </p:sp>
      <p:sp>
        <p:nvSpPr>
          <p:cNvPr id="3077" name="Text Box 4"/>
          <p:cNvSpPr txBox="1">
            <a:spLocks noChangeArrowheads="1"/>
          </p:cNvSpPr>
          <p:nvPr/>
        </p:nvSpPr>
        <p:spPr bwMode="auto">
          <a:xfrm>
            <a:off x="1790700" y="1104901"/>
            <a:ext cx="36880800" cy="1598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154" tIns="44577" rIns="89154" bIns="44577">
            <a:spAutoFit/>
          </a:bodyPr>
          <a:lstStyle>
            <a:lvl1pPr marL="514350" indent="-514350" defTabSz="892175" eaLnBrk="0" hangingPunct="0">
              <a:defRPr sz="2400">
                <a:solidFill>
                  <a:schemeClr val="tx1"/>
                </a:solidFill>
                <a:latin typeface="Times New Roman" charset="0"/>
                <a:ea typeface="ＭＳ Ｐゴシック" charset="0"/>
              </a:defRPr>
            </a:lvl1pPr>
            <a:lvl2pPr marL="742950" indent="-285750" defTabSz="892175" eaLnBrk="0" hangingPunct="0">
              <a:defRPr sz="2400">
                <a:solidFill>
                  <a:schemeClr val="tx1"/>
                </a:solidFill>
                <a:latin typeface="Times New Roman" charset="0"/>
                <a:ea typeface="ＭＳ Ｐゴシック" charset="0"/>
              </a:defRPr>
            </a:lvl2pPr>
            <a:lvl3pPr marL="1143000" indent="-228600" defTabSz="892175" eaLnBrk="0" hangingPunct="0">
              <a:defRPr sz="2400">
                <a:solidFill>
                  <a:schemeClr val="tx1"/>
                </a:solidFill>
                <a:latin typeface="Times New Roman" charset="0"/>
                <a:ea typeface="ＭＳ Ｐゴシック" charset="0"/>
              </a:defRPr>
            </a:lvl3pPr>
            <a:lvl4pPr marL="1600200" indent="-228600" defTabSz="892175" eaLnBrk="0" hangingPunct="0">
              <a:defRPr sz="2400">
                <a:solidFill>
                  <a:schemeClr val="tx1"/>
                </a:solidFill>
                <a:latin typeface="Times New Roman" charset="0"/>
                <a:ea typeface="ＭＳ Ｐゴシック" charset="0"/>
              </a:defRPr>
            </a:lvl4pPr>
            <a:lvl5pPr marL="2057400" indent="-228600" defTabSz="892175" eaLnBrk="0" hangingPunct="0">
              <a:defRPr sz="2400">
                <a:solidFill>
                  <a:schemeClr val="tx1"/>
                </a:solidFill>
                <a:latin typeface="Times New Roman" charset="0"/>
                <a:ea typeface="ＭＳ Ｐゴシック" charset="0"/>
              </a:defRPr>
            </a:lvl5pPr>
            <a:lvl6pPr marL="2514600" indent="-228600" defTabSz="892175"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892175"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892175"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892175"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sz="2800" dirty="0">
                <a:latin typeface="Helvetica"/>
                <a:cs typeface="Helvetica"/>
              </a:rPr>
              <a:t>E.J. Prebys, A. </a:t>
            </a:r>
            <a:r>
              <a:rPr lang="en-US" sz="2800" dirty="0" err="1">
                <a:latin typeface="Helvetica"/>
                <a:cs typeface="Helvetica"/>
              </a:rPr>
              <a:t>Gaponenko</a:t>
            </a:r>
            <a:r>
              <a:rPr lang="en-US" sz="2800" dirty="0">
                <a:latin typeface="Helvetica"/>
                <a:cs typeface="Helvetica"/>
              </a:rPr>
              <a:t>, P. Kasper, </a:t>
            </a:r>
            <a:r>
              <a:rPr lang="en-US" sz="2800" i="1" dirty="0">
                <a:latin typeface="Helvetica"/>
                <a:cs typeface="Helvetica"/>
              </a:rPr>
              <a:t>Fermilab, Batavia, IL  60510, </a:t>
            </a:r>
            <a:r>
              <a:rPr lang="en-US" sz="2800" dirty="0">
                <a:latin typeface="Helvetica"/>
                <a:cs typeface="Helvetica"/>
              </a:rPr>
              <a:t>L. </a:t>
            </a:r>
            <a:r>
              <a:rPr lang="en-US" sz="2800" dirty="0" err="1">
                <a:latin typeface="Helvetica"/>
                <a:cs typeface="Helvetica"/>
              </a:rPr>
              <a:t>Bartoszek</a:t>
            </a:r>
            <a:r>
              <a:rPr lang="en-US" sz="2800" dirty="0">
                <a:latin typeface="Helvetica"/>
                <a:cs typeface="Helvetica"/>
              </a:rPr>
              <a:t>, </a:t>
            </a:r>
            <a:r>
              <a:rPr lang="en-US" sz="2800" i="1" dirty="0" err="1">
                <a:latin typeface="Helvetica"/>
                <a:cs typeface="Helvetica"/>
              </a:rPr>
              <a:t>Bartoszek</a:t>
            </a:r>
            <a:r>
              <a:rPr lang="en-US" sz="2800" i="1" dirty="0">
                <a:latin typeface="Helvetica"/>
                <a:cs typeface="Helvetica"/>
              </a:rPr>
              <a:t> Engineering</a:t>
            </a:r>
          </a:p>
          <a:p>
            <a:pPr algn="ctr" eaLnBrk="1" hangingPunct="1">
              <a:spcBef>
                <a:spcPct val="50000"/>
              </a:spcBef>
            </a:pPr>
            <a:r>
              <a:rPr lang="en-US" sz="2800" i="1" dirty="0">
                <a:latin typeface="Helvetica"/>
                <a:cs typeface="Helvetica"/>
              </a:rPr>
              <a:t/>
            </a:r>
            <a:br>
              <a:rPr lang="en-US" sz="2800" i="1" dirty="0">
                <a:latin typeface="Helvetica"/>
                <a:cs typeface="Helvetica"/>
              </a:rPr>
            </a:br>
            <a:endParaRPr lang="en-US" sz="2800" i="1" dirty="0">
              <a:latin typeface="Helvetica"/>
              <a:cs typeface="Helvetica"/>
            </a:endParaRPr>
          </a:p>
        </p:txBody>
      </p:sp>
      <p:sp>
        <p:nvSpPr>
          <p:cNvPr id="3078" name="Rectangle 20"/>
          <p:cNvSpPr>
            <a:spLocks noChangeArrowheads="1"/>
          </p:cNvSpPr>
          <p:nvPr/>
        </p:nvSpPr>
        <p:spPr bwMode="auto">
          <a:xfrm>
            <a:off x="17975263" y="13625514"/>
            <a:ext cx="4023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atin typeface="Helvetica"/>
              <a:cs typeface="Helvetica"/>
            </a:endParaRPr>
          </a:p>
        </p:txBody>
      </p:sp>
      <p:sp>
        <p:nvSpPr>
          <p:cNvPr id="3079" name="Rectangle 22"/>
          <p:cNvSpPr>
            <a:spLocks noChangeArrowheads="1"/>
          </p:cNvSpPr>
          <p:nvPr/>
        </p:nvSpPr>
        <p:spPr bwMode="auto">
          <a:xfrm>
            <a:off x="17937163" y="13228639"/>
            <a:ext cx="4023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atin typeface="Helvetica"/>
              <a:cs typeface="Helvetica"/>
            </a:endParaRPr>
          </a:p>
        </p:txBody>
      </p:sp>
      <p:sp>
        <p:nvSpPr>
          <p:cNvPr id="3083" name="Rectangle 124"/>
          <p:cNvSpPr>
            <a:spLocks noChangeArrowheads="1"/>
          </p:cNvSpPr>
          <p:nvPr/>
        </p:nvSpPr>
        <p:spPr bwMode="auto">
          <a:xfrm>
            <a:off x="3657600" y="1828800"/>
            <a:ext cx="32918399" cy="2800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264" rIns="0" bIns="38088">
            <a:spAutoFit/>
          </a:bodyPr>
          <a:lstStyle/>
          <a:p>
            <a:pPr algn="ctr"/>
            <a:r>
              <a:rPr lang="en-US" sz="3200" b="1" i="1" dirty="0">
                <a:latin typeface="Helvetica"/>
                <a:cs typeface="Helvetica"/>
              </a:rPr>
              <a:t>ABSTRACT</a:t>
            </a:r>
          </a:p>
          <a:p>
            <a:pPr algn="just"/>
            <a:r>
              <a:rPr lang="en-US" sz="2800" dirty="0">
                <a:latin typeface="Helvetica"/>
                <a:cs typeface="Helvetica"/>
              </a:rPr>
              <a:t>The Mu2e Experiment at Fermilab will search for the conversion of a muon to an electron in the field of an atomic nucleus with unprecedented sensitivity. The experiment requires a beam consisting of proton bunches </a:t>
            </a:r>
            <a:r>
              <a:rPr lang="en-US" sz="2800" dirty="0" smtClean="0">
                <a:latin typeface="Helvetica"/>
                <a:cs typeface="Helvetica"/>
              </a:rPr>
              <a:t>of 250 ns FW, </a:t>
            </a:r>
            <a:r>
              <a:rPr lang="en-US" sz="2800" dirty="0">
                <a:latin typeface="Helvetica"/>
                <a:cs typeface="Helvetica"/>
              </a:rPr>
              <a:t>separated by 1.7 </a:t>
            </a:r>
            <a:r>
              <a:rPr lang="en-US" sz="2800" dirty="0" err="1" smtClean="0">
                <a:latin typeface="Symbol" charset="2"/>
                <a:cs typeface="Symbol" charset="2"/>
              </a:rPr>
              <a:t>m</a:t>
            </a:r>
            <a:r>
              <a:rPr lang="en-US" sz="2800" dirty="0" err="1" smtClean="0">
                <a:latin typeface="Helvetica"/>
                <a:cs typeface="Helvetica"/>
              </a:rPr>
              <a:t>sec</a:t>
            </a:r>
            <a:r>
              <a:rPr lang="en-US" sz="2800" dirty="0" smtClean="0">
                <a:latin typeface="Helvetica"/>
                <a:cs typeface="Helvetica"/>
              </a:rPr>
              <a:t>, </a:t>
            </a:r>
            <a:r>
              <a:rPr lang="en-US" sz="2800" dirty="0">
                <a:latin typeface="Helvetica"/>
                <a:cs typeface="Helvetica"/>
              </a:rPr>
              <a:t>with no out-of-time protons at the </a:t>
            </a:r>
            <a:r>
              <a:rPr lang="en-US" sz="2800" dirty="0" smtClean="0">
                <a:latin typeface="Helvetica"/>
                <a:cs typeface="Helvetica"/>
              </a:rPr>
              <a:t>10</a:t>
            </a:r>
            <a:r>
              <a:rPr lang="en-US" sz="2800" baseline="30000" dirty="0" smtClean="0">
                <a:latin typeface="Helvetica"/>
                <a:cs typeface="Helvetica"/>
              </a:rPr>
              <a:t>-10 </a:t>
            </a:r>
            <a:r>
              <a:rPr lang="en-US" sz="2800" dirty="0" smtClean="0">
                <a:latin typeface="Helvetica"/>
                <a:cs typeface="Helvetica"/>
              </a:rPr>
              <a:t>fractional </a:t>
            </a:r>
            <a:r>
              <a:rPr lang="en-US" sz="2800" dirty="0">
                <a:latin typeface="Helvetica"/>
                <a:cs typeface="Helvetica"/>
              </a:rPr>
              <a:t>level. The verification of this level of extinction is very challenging. The proposed technique uses a special purpose </a:t>
            </a:r>
            <a:r>
              <a:rPr lang="en-US" sz="2800" dirty="0" smtClean="0">
                <a:latin typeface="Helvetica"/>
                <a:cs typeface="Helvetica"/>
              </a:rPr>
              <a:t>spectrometer, </a:t>
            </a:r>
            <a:r>
              <a:rPr lang="en-US" sz="2800" dirty="0">
                <a:latin typeface="Helvetica"/>
                <a:cs typeface="Helvetica"/>
              </a:rPr>
              <a:t>which will observe particles scattered from the production target of the experiment. The acceptance will be limited such that there will be no saturation effects from the in-time beam. The precise level and profile of the out-of-time beam can then be built up statistically, by integrating over many bunches.</a:t>
            </a:r>
          </a:p>
          <a:p>
            <a:pPr algn="just"/>
            <a:endParaRPr lang="en-US" sz="2800" dirty="0">
              <a:effectLst/>
              <a:latin typeface="Helvetica"/>
              <a:cs typeface="Helvetica"/>
            </a:endParaRPr>
          </a:p>
        </p:txBody>
      </p:sp>
      <p:pic>
        <p:nvPicPr>
          <p:cNvPr id="3086" name="Picture 277"/>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
            <a:ext cx="5105400"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9"/>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6347400" y="0"/>
            <a:ext cx="38862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129" name="Picture 4"/>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0904442" y="6858000"/>
            <a:ext cx="1973357" cy="198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3130" name="Oval 5"/>
          <p:cNvSpPr>
            <a:spLocks noChangeArrowheads="1"/>
          </p:cNvSpPr>
          <p:nvPr/>
        </p:nvSpPr>
        <p:spPr bwMode="auto">
          <a:xfrm>
            <a:off x="11333164" y="7301517"/>
            <a:ext cx="1120557" cy="1066328"/>
          </a:xfrm>
          <a:prstGeom prst="ellipse">
            <a:avLst/>
          </a:prstGeom>
          <a:noFill/>
          <a:ln w="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a:cs typeface="Helvetica"/>
            </a:endParaRPr>
          </a:p>
        </p:txBody>
      </p:sp>
      <p:sp>
        <p:nvSpPr>
          <p:cNvPr id="3131" name="Line 6"/>
          <p:cNvSpPr>
            <a:spLocks noChangeShapeType="1"/>
          </p:cNvSpPr>
          <p:nvPr/>
        </p:nvSpPr>
        <p:spPr bwMode="auto">
          <a:xfrm flipH="1">
            <a:off x="11684498" y="8073740"/>
            <a:ext cx="119176" cy="223331"/>
          </a:xfrm>
          <a:prstGeom prst="line">
            <a:avLst/>
          </a:prstGeom>
          <a:noFill/>
          <a:ln w="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latin typeface="Helvetica"/>
              <a:cs typeface="Helvetica"/>
            </a:endParaRPr>
          </a:p>
        </p:txBody>
      </p:sp>
      <p:sp>
        <p:nvSpPr>
          <p:cNvPr id="3132" name="Rectangle 7"/>
          <p:cNvSpPr>
            <a:spLocks noChangeArrowheads="1"/>
          </p:cNvSpPr>
          <p:nvPr/>
        </p:nvSpPr>
        <p:spPr bwMode="auto">
          <a:xfrm>
            <a:off x="11658187" y="8293925"/>
            <a:ext cx="503012" cy="185585"/>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p>
            <a:endParaRPr lang="en-US">
              <a:latin typeface="Helvetica"/>
              <a:cs typeface="Helvetica"/>
            </a:endParaRPr>
          </a:p>
        </p:txBody>
      </p:sp>
      <p:sp>
        <p:nvSpPr>
          <p:cNvPr id="3133" name="Oval 8"/>
          <p:cNvSpPr>
            <a:spLocks noChangeArrowheads="1"/>
          </p:cNvSpPr>
          <p:nvPr/>
        </p:nvSpPr>
        <p:spPr bwMode="auto">
          <a:xfrm>
            <a:off x="11625684" y="8286061"/>
            <a:ext cx="82030" cy="94365"/>
          </a:xfrm>
          <a:prstGeom prst="ellipse">
            <a:avLst/>
          </a:prstGeom>
          <a:solidFill>
            <a:srgbClr val="0033CC"/>
          </a:solidFill>
          <a:ln w="0">
            <a:solidFill>
              <a:srgbClr val="000000"/>
            </a:solidFill>
            <a:round/>
            <a:headEnd/>
            <a:tailEnd/>
          </a:ln>
        </p:spPr>
        <p:txBody>
          <a:bodyPr wrap="none" anchor="ctr"/>
          <a:lstStyle/>
          <a:p>
            <a:endParaRPr lang="en-US">
              <a:latin typeface="Helvetica"/>
              <a:cs typeface="Helvetica"/>
            </a:endParaRPr>
          </a:p>
        </p:txBody>
      </p:sp>
      <p:sp>
        <p:nvSpPr>
          <p:cNvPr id="3134" name="Line 9"/>
          <p:cNvSpPr>
            <a:spLocks noChangeShapeType="1"/>
          </p:cNvSpPr>
          <p:nvPr/>
        </p:nvSpPr>
        <p:spPr bwMode="auto">
          <a:xfrm>
            <a:off x="11703071" y="8339535"/>
            <a:ext cx="450390" cy="655839"/>
          </a:xfrm>
          <a:prstGeom prst="line">
            <a:avLst/>
          </a:prstGeom>
          <a:noFill/>
          <a:ln w="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Helvetica"/>
              <a:cs typeface="Helvetica"/>
            </a:endParaRPr>
          </a:p>
        </p:txBody>
      </p:sp>
      <p:sp>
        <p:nvSpPr>
          <p:cNvPr id="3135" name="Oval 10"/>
          <p:cNvSpPr>
            <a:spLocks noChangeArrowheads="1"/>
          </p:cNvSpPr>
          <p:nvPr/>
        </p:nvSpPr>
        <p:spPr bwMode="auto">
          <a:xfrm>
            <a:off x="12198345" y="9037838"/>
            <a:ext cx="82030" cy="95939"/>
          </a:xfrm>
          <a:prstGeom prst="ellipse">
            <a:avLst/>
          </a:prstGeom>
          <a:solidFill>
            <a:srgbClr val="993300"/>
          </a:solidFill>
          <a:ln w="0">
            <a:solidFill>
              <a:srgbClr val="000000"/>
            </a:solidFill>
            <a:round/>
            <a:headEnd/>
            <a:tailEnd/>
          </a:ln>
        </p:spPr>
        <p:txBody>
          <a:bodyPr wrap="none" anchor="ctr"/>
          <a:lstStyle/>
          <a:p>
            <a:endParaRPr lang="en-US">
              <a:latin typeface="Helvetica"/>
              <a:cs typeface="Helvetica"/>
            </a:endParaRPr>
          </a:p>
        </p:txBody>
      </p:sp>
      <p:sp>
        <p:nvSpPr>
          <p:cNvPr id="3136" name="Text Box 11"/>
          <p:cNvSpPr txBox="1">
            <a:spLocks noChangeArrowheads="1"/>
          </p:cNvSpPr>
          <p:nvPr/>
        </p:nvSpPr>
        <p:spPr bwMode="auto">
          <a:xfrm>
            <a:off x="11433766" y="8204278"/>
            <a:ext cx="4534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dirty="0">
                <a:latin typeface="Symbol" charset="2"/>
                <a:cs typeface="Symbol" charset="2"/>
              </a:rPr>
              <a:t>m</a:t>
            </a:r>
          </a:p>
        </p:txBody>
      </p:sp>
      <p:sp>
        <p:nvSpPr>
          <p:cNvPr id="3137" name="Text Box 12"/>
          <p:cNvSpPr txBox="1">
            <a:spLocks noChangeArrowheads="1"/>
          </p:cNvSpPr>
          <p:nvPr/>
        </p:nvSpPr>
        <p:spPr bwMode="auto">
          <a:xfrm>
            <a:off x="11201400" y="9220200"/>
            <a:ext cx="18045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spcBef>
                <a:spcPct val="50000"/>
              </a:spcBef>
            </a:pPr>
            <a:r>
              <a:rPr lang="en-US" dirty="0">
                <a:latin typeface="Helvetica"/>
                <a:cs typeface="Helvetica"/>
              </a:rPr>
              <a:t>105 MeV e</a:t>
            </a:r>
            <a:r>
              <a:rPr lang="en-US" baseline="30000" dirty="0">
                <a:latin typeface="Helvetica"/>
                <a:cs typeface="Helvetica"/>
              </a:rPr>
              <a:t>- </a:t>
            </a:r>
          </a:p>
        </p:txBody>
      </p:sp>
      <p:sp>
        <p:nvSpPr>
          <p:cNvPr id="3093" name="Text Box 234"/>
          <p:cNvSpPr txBox="1">
            <a:spLocks noChangeArrowheads="1"/>
          </p:cNvSpPr>
          <p:nvPr/>
        </p:nvSpPr>
        <p:spPr bwMode="auto">
          <a:xfrm>
            <a:off x="28956000" y="30251400"/>
            <a:ext cx="883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spcBef>
                <a:spcPct val="50000"/>
              </a:spcBef>
            </a:pPr>
            <a:r>
              <a:rPr lang="en-US" dirty="0">
                <a:latin typeface="Helvetica"/>
                <a:cs typeface="Helvetica"/>
              </a:rPr>
              <a:t>Work supported under DOE contract DE-AC02-07CH11359 </a:t>
            </a:r>
          </a:p>
        </p:txBody>
      </p:sp>
      <p:sp>
        <p:nvSpPr>
          <p:cNvPr id="3098" name="Rectangle 241"/>
          <p:cNvSpPr>
            <a:spLocks noChangeArrowheads="1"/>
          </p:cNvSpPr>
          <p:nvPr/>
        </p:nvSpPr>
        <p:spPr bwMode="auto">
          <a:xfrm>
            <a:off x="533400" y="5486400"/>
            <a:ext cx="118824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4076700"/>
            <a:r>
              <a:rPr lang="en-US" sz="5700" dirty="0">
                <a:solidFill>
                  <a:schemeClr val="tx2"/>
                </a:solidFill>
                <a:latin typeface="Helvetica"/>
                <a:cs typeface="Helvetica"/>
              </a:rPr>
              <a:t>Motivation</a:t>
            </a:r>
          </a:p>
        </p:txBody>
      </p:sp>
      <p:sp>
        <p:nvSpPr>
          <p:cNvPr id="3102" name="Rectangle 45"/>
          <p:cNvSpPr>
            <a:spLocks noChangeArrowheads="1"/>
          </p:cNvSpPr>
          <p:nvPr/>
        </p:nvSpPr>
        <p:spPr bwMode="auto">
          <a:xfrm>
            <a:off x="0" y="-230832"/>
            <a:ext cx="1846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atin typeface="Helvetica"/>
              <a:cs typeface="Helvetica"/>
            </a:endParaRPr>
          </a:p>
        </p:txBody>
      </p:sp>
      <p:sp>
        <p:nvSpPr>
          <p:cNvPr id="3103" name="Rectangle 47"/>
          <p:cNvSpPr>
            <a:spLocks noChangeArrowheads="1"/>
          </p:cNvSpPr>
          <p:nvPr/>
        </p:nvSpPr>
        <p:spPr bwMode="auto">
          <a:xfrm>
            <a:off x="0" y="-230832"/>
            <a:ext cx="1846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atin typeface="Helvetica"/>
              <a:cs typeface="Helvetica"/>
            </a:endParaRPr>
          </a:p>
        </p:txBody>
      </p:sp>
      <p:sp>
        <p:nvSpPr>
          <p:cNvPr id="3104" name="Rectangle 49"/>
          <p:cNvSpPr>
            <a:spLocks noChangeArrowheads="1"/>
          </p:cNvSpPr>
          <p:nvPr/>
        </p:nvSpPr>
        <p:spPr bwMode="auto">
          <a:xfrm>
            <a:off x="0" y="-230832"/>
            <a:ext cx="1846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atin typeface="Helvetica"/>
              <a:cs typeface="Helvetica"/>
            </a:endParaRPr>
          </a:p>
        </p:txBody>
      </p:sp>
      <p:sp>
        <p:nvSpPr>
          <p:cNvPr id="52" name="Rectangle 229"/>
          <p:cNvSpPr>
            <a:spLocks noChangeArrowheads="1"/>
          </p:cNvSpPr>
          <p:nvPr/>
        </p:nvSpPr>
        <p:spPr bwMode="auto">
          <a:xfrm>
            <a:off x="27051000" y="28727400"/>
            <a:ext cx="10134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4076700"/>
            <a:r>
              <a:rPr lang="en-US" sz="5700" dirty="0">
                <a:solidFill>
                  <a:schemeClr val="tx2"/>
                </a:solidFill>
                <a:latin typeface="Helvetica"/>
                <a:cs typeface="Helvetica"/>
              </a:rPr>
              <a:t>Related </a:t>
            </a:r>
            <a:r>
              <a:rPr lang="en-US" sz="5700" dirty="0" smtClean="0">
                <a:solidFill>
                  <a:schemeClr val="tx2"/>
                </a:solidFill>
                <a:latin typeface="Helvetica"/>
                <a:cs typeface="Helvetica"/>
              </a:rPr>
              <a:t>Poster</a:t>
            </a:r>
            <a:endParaRPr lang="en-US" sz="5700" dirty="0">
              <a:solidFill>
                <a:schemeClr val="tx2"/>
              </a:solidFill>
              <a:latin typeface="Helvetica"/>
              <a:cs typeface="Helvetica"/>
            </a:endParaRPr>
          </a:p>
        </p:txBody>
      </p:sp>
      <p:sp>
        <p:nvSpPr>
          <p:cNvPr id="53" name="Text Box 230"/>
          <p:cNvSpPr txBox="1">
            <a:spLocks noChangeArrowheads="1"/>
          </p:cNvSpPr>
          <p:nvPr/>
        </p:nvSpPr>
        <p:spPr bwMode="auto">
          <a:xfrm>
            <a:off x="26898600" y="29565600"/>
            <a:ext cx="1272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charset="0"/>
                <a:ea typeface="ＭＳ Ｐゴシック" charset="0"/>
              </a:defRPr>
            </a:lvl1pPr>
            <a:lvl2pPr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lvl="1" eaLnBrk="1" hangingPunct="1">
              <a:buFont typeface="Wingdings" charset="0"/>
              <a:buChar char="Ø"/>
            </a:pPr>
            <a:r>
              <a:rPr lang="da-DK" dirty="0">
                <a:latin typeface="Helvetica"/>
                <a:cs typeface="Helvetica"/>
              </a:rPr>
              <a:t>E. Prebys</a:t>
            </a:r>
            <a:r>
              <a:rPr lang="da-DK" i="1" dirty="0">
                <a:latin typeface="Helvetica"/>
                <a:cs typeface="Helvetica"/>
              </a:rPr>
              <a:t>, et al</a:t>
            </a:r>
            <a:r>
              <a:rPr lang="da-DK" dirty="0">
                <a:latin typeface="Helvetica"/>
                <a:cs typeface="Helvetica"/>
              </a:rPr>
              <a:t>, “Out-of-Time </a:t>
            </a:r>
            <a:r>
              <a:rPr lang="da-DK" dirty="0" err="1">
                <a:latin typeface="Helvetica"/>
                <a:cs typeface="Helvetica"/>
              </a:rPr>
              <a:t>Beam</a:t>
            </a:r>
            <a:r>
              <a:rPr lang="da-DK" dirty="0">
                <a:latin typeface="Helvetica"/>
                <a:cs typeface="Helvetica"/>
              </a:rPr>
              <a:t> </a:t>
            </a:r>
            <a:r>
              <a:rPr lang="da-DK" dirty="0" err="1">
                <a:latin typeface="Helvetica"/>
                <a:cs typeface="Helvetica"/>
              </a:rPr>
              <a:t>Extinction</a:t>
            </a:r>
            <a:r>
              <a:rPr lang="da-DK" dirty="0">
                <a:latin typeface="Helvetica"/>
                <a:cs typeface="Helvetica"/>
              </a:rPr>
              <a:t> in the Mu2e Experiment” (THPF121)</a:t>
            </a:r>
          </a:p>
        </p:txBody>
      </p:sp>
      <p:sp>
        <p:nvSpPr>
          <p:cNvPr id="55" name="Rectangle 241"/>
          <p:cNvSpPr>
            <a:spLocks noChangeArrowheads="1"/>
          </p:cNvSpPr>
          <p:nvPr/>
        </p:nvSpPr>
        <p:spPr bwMode="auto">
          <a:xfrm>
            <a:off x="27051000" y="26060400"/>
            <a:ext cx="118824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4076700"/>
            <a:r>
              <a:rPr lang="en-US" sz="5700" dirty="0">
                <a:solidFill>
                  <a:schemeClr val="tx2"/>
                </a:solidFill>
                <a:latin typeface="Helvetica"/>
                <a:cs typeface="Helvetica"/>
              </a:rPr>
              <a:t>Status and Plans</a:t>
            </a:r>
          </a:p>
        </p:txBody>
      </p:sp>
      <p:sp>
        <p:nvSpPr>
          <p:cNvPr id="56" name="Text Box 243"/>
          <p:cNvSpPr txBox="1">
            <a:spLocks noChangeArrowheads="1"/>
          </p:cNvSpPr>
          <p:nvPr/>
        </p:nvSpPr>
        <p:spPr bwMode="auto">
          <a:xfrm>
            <a:off x="27051000" y="26822400"/>
            <a:ext cx="12417425" cy="1569660"/>
          </a:xfrm>
          <a:prstGeom prst="rect">
            <a:avLst/>
          </a:prstGeom>
          <a:noFill/>
          <a:ln w="9525">
            <a:noFill/>
            <a:miter lim="800000"/>
            <a:headEnd/>
            <a:tailEnd/>
          </a:ln>
        </p:spPr>
        <p:txBody>
          <a:bodyPr>
            <a:spAutoFit/>
          </a:bodyPr>
          <a:lstStyle/>
          <a:p>
            <a:pPr marL="628650" lvl="1" indent="-400050">
              <a:buFont typeface="Wingdings" pitchFamily="2" charset="2"/>
              <a:buChar char="Ø"/>
              <a:defRPr/>
            </a:pPr>
            <a:r>
              <a:rPr lang="en-US" dirty="0">
                <a:latin typeface="Helvetica"/>
                <a:cs typeface="Helvetica"/>
              </a:rPr>
              <a:t>Mu2e has been granted CD-2 approval by the DOE</a:t>
            </a:r>
          </a:p>
          <a:p>
            <a:pPr marL="1143000" lvl="2" indent="-457200">
              <a:buFont typeface="Times New Roman" pitchFamily="18" charset="0"/>
              <a:buChar char="–"/>
              <a:defRPr/>
            </a:pPr>
            <a:r>
              <a:rPr lang="en-US" dirty="0">
                <a:solidFill>
                  <a:schemeClr val="accent2"/>
                </a:solidFill>
                <a:latin typeface="Helvetica"/>
                <a:cs typeface="Helvetica"/>
              </a:rPr>
              <a:t>Preparing for CD-3 review in early 2016	</a:t>
            </a:r>
            <a:endParaRPr lang="en-US" dirty="0" smtClean="0">
              <a:latin typeface="Helvetica"/>
              <a:ea typeface="+mn-ea"/>
              <a:cs typeface="Helvetica"/>
            </a:endParaRPr>
          </a:p>
          <a:p>
            <a:pPr marL="628650" lvl="1" indent="-400050">
              <a:buFont typeface="Wingdings" pitchFamily="2" charset="2"/>
              <a:buChar char="Ø"/>
              <a:defRPr/>
            </a:pPr>
            <a:r>
              <a:rPr lang="en-US" dirty="0" smtClean="0">
                <a:latin typeface="Helvetica"/>
                <a:ea typeface="+mn-ea"/>
                <a:cs typeface="Helvetica"/>
              </a:rPr>
              <a:t>Civil construction and magnet fabrication have begun.</a:t>
            </a:r>
          </a:p>
          <a:p>
            <a:pPr marL="628650" lvl="1" indent="-400050">
              <a:buFont typeface="Wingdings" pitchFamily="2" charset="2"/>
              <a:buChar char="Ø"/>
              <a:defRPr/>
            </a:pPr>
            <a:r>
              <a:rPr lang="en-US" dirty="0" smtClean="0">
                <a:latin typeface="Helvetica"/>
                <a:ea typeface="+mn-ea"/>
                <a:cs typeface="Helvetica"/>
              </a:rPr>
              <a:t>Planning for beam in early 2020s</a:t>
            </a:r>
            <a:r>
              <a:rPr lang="en-US" dirty="0" smtClean="0">
                <a:solidFill>
                  <a:schemeClr val="accent2"/>
                </a:solidFill>
                <a:latin typeface="Helvetica"/>
                <a:ea typeface="+mn-ea"/>
                <a:cs typeface="Helvetica"/>
              </a:rPr>
              <a:t>			</a:t>
            </a:r>
            <a:endParaRPr lang="en-US" dirty="0">
              <a:solidFill>
                <a:schemeClr val="accent2"/>
              </a:solidFill>
              <a:latin typeface="Helvetica"/>
              <a:ea typeface="+mn-ea"/>
              <a:cs typeface="Helvetica"/>
            </a:endParaRPr>
          </a:p>
        </p:txBody>
      </p:sp>
      <p:pic>
        <p:nvPicPr>
          <p:cNvPr id="57" name="Picture 56" descr="MOPWI017f1.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981200" y="11201400"/>
            <a:ext cx="9372600" cy="3905250"/>
          </a:xfrm>
          <a:prstGeom prst="rect">
            <a:avLst/>
          </a:prstGeom>
        </p:spPr>
      </p:pic>
      <p:sp>
        <p:nvSpPr>
          <p:cNvPr id="76" name="Rectangle 23"/>
          <p:cNvSpPr>
            <a:spLocks noChangeArrowheads="1"/>
          </p:cNvSpPr>
          <p:nvPr/>
        </p:nvSpPr>
        <p:spPr bwMode="auto">
          <a:xfrm>
            <a:off x="0" y="4343400"/>
            <a:ext cx="40233600" cy="762000"/>
          </a:xfrm>
          <a:prstGeom prst="rect">
            <a:avLst/>
          </a:prstGeom>
          <a:gradFill rotWithShape="0">
            <a:gsLst>
              <a:gs pos="100000">
                <a:schemeClr val="accent6">
                  <a:lumMod val="40000"/>
                  <a:lumOff val="60000"/>
                </a:schemeClr>
              </a:gs>
              <a:gs pos="49000">
                <a:schemeClr val="accent1">
                  <a:lumMod val="20000"/>
                  <a:lumOff val="80000"/>
                </a:schemeClr>
              </a:gs>
              <a:gs pos="0">
                <a:schemeClr val="accent6">
                  <a:lumMod val="40000"/>
                  <a:lumOff val="60000"/>
                </a:schemeClr>
              </a:gs>
            </a:gsLst>
            <a:lin ang="5400000" scaled="1"/>
          </a:gradFill>
          <a:ln>
            <a:noFill/>
          </a:ln>
          <a:extLst/>
        </p:spPr>
        <p:txBody>
          <a:bodyPr wrap="none" anchor="ctr"/>
          <a:lstStyle/>
          <a:p>
            <a:endParaRPr lang="en-US">
              <a:latin typeface="Helvetica"/>
              <a:cs typeface="Helvetica"/>
            </a:endParaRPr>
          </a:p>
        </p:txBody>
      </p:sp>
      <p:sp>
        <p:nvSpPr>
          <p:cNvPr id="28" name="Rounded Rectangle 27"/>
          <p:cNvSpPr/>
          <p:nvPr/>
        </p:nvSpPr>
        <p:spPr bwMode="auto">
          <a:xfrm>
            <a:off x="304800" y="5257800"/>
            <a:ext cx="13106400" cy="14554200"/>
          </a:xfrm>
          <a:prstGeom prst="roundRect">
            <a:avLst>
              <a:gd name="adj" fmla="val 3317"/>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4" name="Rounded Rectangle 103"/>
          <p:cNvSpPr/>
          <p:nvPr/>
        </p:nvSpPr>
        <p:spPr bwMode="auto">
          <a:xfrm>
            <a:off x="26822400" y="25984200"/>
            <a:ext cx="13182600" cy="2514600"/>
          </a:xfrm>
          <a:prstGeom prst="roundRect">
            <a:avLst>
              <a:gd name="adj" fmla="val 15663"/>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5" name="Rounded Rectangle 104"/>
          <p:cNvSpPr/>
          <p:nvPr/>
        </p:nvSpPr>
        <p:spPr bwMode="auto">
          <a:xfrm>
            <a:off x="26822400" y="28651200"/>
            <a:ext cx="13182600" cy="1447800"/>
          </a:xfrm>
          <a:prstGeom prst="roundRect">
            <a:avLst>
              <a:gd name="adj" fmla="val 26708"/>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6" name="Rounded Rectangle 105"/>
          <p:cNvSpPr/>
          <p:nvPr/>
        </p:nvSpPr>
        <p:spPr bwMode="auto">
          <a:xfrm>
            <a:off x="26898600" y="30251400"/>
            <a:ext cx="13106400" cy="533400"/>
          </a:xfrm>
          <a:prstGeom prst="roundRect">
            <a:avLst>
              <a:gd name="adj" fmla="val 50000"/>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pic>
        <p:nvPicPr>
          <p:cNvPr id="83" name="Picture 82" descr="MOPWI017f5.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83000" y="24003000"/>
            <a:ext cx="7166828" cy="3810000"/>
          </a:xfrm>
          <a:prstGeom prst="rect">
            <a:avLst/>
          </a:prstGeom>
        </p:spPr>
      </p:pic>
      <p:pic>
        <p:nvPicPr>
          <p:cNvPr id="85" name="Picture 84" descr="MOPWI017f6.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832800" y="5715000"/>
            <a:ext cx="5686925" cy="2474464"/>
          </a:xfrm>
          <a:prstGeom prst="rect">
            <a:avLst/>
          </a:prstGeom>
        </p:spPr>
      </p:pic>
      <p:pic>
        <p:nvPicPr>
          <p:cNvPr id="86" name="Picture 85" descr="MOPWI017f7.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128200" y="10591800"/>
            <a:ext cx="4368800" cy="4381500"/>
          </a:xfrm>
          <a:prstGeom prst="rect">
            <a:avLst/>
          </a:prstGeom>
        </p:spPr>
      </p:pic>
      <p:pic>
        <p:nvPicPr>
          <p:cNvPr id="95" name="Picture 94" descr="MOPWI017f9.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918400" y="17602200"/>
            <a:ext cx="6248400" cy="4312546"/>
          </a:xfrm>
          <a:prstGeom prst="rect">
            <a:avLst/>
          </a:prstGeom>
        </p:spPr>
      </p:pic>
      <p:sp>
        <p:nvSpPr>
          <p:cNvPr id="102" name="Rounded Rectangle 101"/>
          <p:cNvSpPr/>
          <p:nvPr/>
        </p:nvSpPr>
        <p:spPr bwMode="auto">
          <a:xfrm>
            <a:off x="304800" y="19964400"/>
            <a:ext cx="13106400" cy="10896600"/>
          </a:xfrm>
          <a:prstGeom prst="roundRect">
            <a:avLst>
              <a:gd name="adj" fmla="val 3317"/>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8" name="Rectangle 241"/>
          <p:cNvSpPr>
            <a:spLocks noChangeArrowheads="1"/>
          </p:cNvSpPr>
          <p:nvPr/>
        </p:nvSpPr>
        <p:spPr bwMode="auto">
          <a:xfrm>
            <a:off x="533400" y="20193000"/>
            <a:ext cx="118824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4076700"/>
            <a:r>
              <a:rPr lang="en-US" sz="5700" dirty="0" smtClean="0">
                <a:solidFill>
                  <a:schemeClr val="tx2"/>
                </a:solidFill>
                <a:latin typeface="Helvetica"/>
                <a:cs typeface="Helvetica"/>
              </a:rPr>
              <a:t>Technique</a:t>
            </a:r>
            <a:endParaRPr lang="en-US" sz="5700" dirty="0">
              <a:solidFill>
                <a:schemeClr val="tx2"/>
              </a:solidFill>
              <a:latin typeface="Helvetica"/>
              <a:cs typeface="Helvetica"/>
            </a:endParaRPr>
          </a:p>
        </p:txBody>
      </p:sp>
      <p:sp>
        <p:nvSpPr>
          <p:cNvPr id="110" name="Rounded Rectangle 109"/>
          <p:cNvSpPr/>
          <p:nvPr/>
        </p:nvSpPr>
        <p:spPr bwMode="auto">
          <a:xfrm>
            <a:off x="13563600" y="5257800"/>
            <a:ext cx="13106400" cy="25603200"/>
          </a:xfrm>
          <a:prstGeom prst="roundRect">
            <a:avLst>
              <a:gd name="adj" fmla="val 3317"/>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1" name="Rectangle 241"/>
          <p:cNvSpPr>
            <a:spLocks noChangeArrowheads="1"/>
          </p:cNvSpPr>
          <p:nvPr/>
        </p:nvSpPr>
        <p:spPr bwMode="auto">
          <a:xfrm>
            <a:off x="13868400" y="5486400"/>
            <a:ext cx="118824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4076700"/>
            <a:r>
              <a:rPr lang="en-US" sz="5700" dirty="0" smtClean="0">
                <a:solidFill>
                  <a:schemeClr val="tx2"/>
                </a:solidFill>
                <a:latin typeface="Helvetica"/>
                <a:cs typeface="Helvetica"/>
              </a:rPr>
              <a:t>Location and Design</a:t>
            </a:r>
            <a:endParaRPr lang="en-US" sz="5700" dirty="0">
              <a:solidFill>
                <a:schemeClr val="tx2"/>
              </a:solidFill>
              <a:latin typeface="Helvetica"/>
              <a:cs typeface="Helvetica"/>
            </a:endParaRPr>
          </a:p>
        </p:txBody>
      </p:sp>
      <p:sp>
        <p:nvSpPr>
          <p:cNvPr id="113" name="Rounded Rectangle 112"/>
          <p:cNvSpPr/>
          <p:nvPr/>
        </p:nvSpPr>
        <p:spPr bwMode="auto">
          <a:xfrm>
            <a:off x="26822400" y="5257800"/>
            <a:ext cx="13182600" cy="10134600"/>
          </a:xfrm>
          <a:prstGeom prst="roundRect">
            <a:avLst>
              <a:gd name="adj" fmla="val 5618"/>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4" name="Rounded Rectangle 113"/>
          <p:cNvSpPr/>
          <p:nvPr/>
        </p:nvSpPr>
        <p:spPr bwMode="auto">
          <a:xfrm>
            <a:off x="26822400" y="15544800"/>
            <a:ext cx="13182600" cy="10287000"/>
          </a:xfrm>
          <a:prstGeom prst="roundRect">
            <a:avLst>
              <a:gd name="adj" fmla="val 4818"/>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5" name="Rectangle 241"/>
          <p:cNvSpPr>
            <a:spLocks noChangeArrowheads="1"/>
          </p:cNvSpPr>
          <p:nvPr/>
        </p:nvSpPr>
        <p:spPr bwMode="auto">
          <a:xfrm>
            <a:off x="27203400" y="5486400"/>
            <a:ext cx="118824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4076700"/>
            <a:r>
              <a:rPr lang="en-US" sz="5700" dirty="0" smtClean="0">
                <a:solidFill>
                  <a:schemeClr val="tx2"/>
                </a:solidFill>
                <a:latin typeface="Helvetica"/>
                <a:cs typeface="Helvetica"/>
              </a:rPr>
              <a:t>Detector</a:t>
            </a:r>
            <a:endParaRPr lang="en-US" sz="5700" dirty="0">
              <a:solidFill>
                <a:schemeClr val="tx2"/>
              </a:solidFill>
              <a:latin typeface="Helvetica"/>
              <a:cs typeface="Helvetica"/>
            </a:endParaRPr>
          </a:p>
        </p:txBody>
      </p:sp>
      <p:sp>
        <p:nvSpPr>
          <p:cNvPr id="117" name="Rectangle 241"/>
          <p:cNvSpPr>
            <a:spLocks noChangeArrowheads="1"/>
          </p:cNvSpPr>
          <p:nvPr/>
        </p:nvSpPr>
        <p:spPr bwMode="auto">
          <a:xfrm>
            <a:off x="27203400" y="15697200"/>
            <a:ext cx="118824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4076700"/>
            <a:r>
              <a:rPr lang="en-US" sz="5700" dirty="0" smtClean="0">
                <a:solidFill>
                  <a:schemeClr val="tx2"/>
                </a:solidFill>
                <a:latin typeface="Helvetica"/>
                <a:cs typeface="Helvetica"/>
              </a:rPr>
              <a:t>Performance</a:t>
            </a:r>
            <a:endParaRPr lang="en-US" sz="5700" dirty="0">
              <a:solidFill>
                <a:schemeClr val="tx2"/>
              </a:solidFill>
              <a:latin typeface="Helvetica"/>
              <a:cs typeface="Helvetica"/>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427793835"/>
              </p:ext>
            </p:extLst>
          </p:nvPr>
        </p:nvGraphicFramePr>
        <p:xfrm>
          <a:off x="27965400" y="23622000"/>
          <a:ext cx="3386666" cy="381000"/>
        </p:xfrm>
        <a:graphic>
          <a:graphicData uri="http://schemas.openxmlformats.org/presentationml/2006/ole">
            <mc:AlternateContent xmlns:mc="http://schemas.openxmlformats.org/markup-compatibility/2006">
              <mc:Choice xmlns:v="urn:schemas-microsoft-com:vml" Requires="v">
                <p:oleObj spid="_x0000_s1167" name="Equation" r:id="rId11" imgW="2032000" imgH="228600" progId="Equation.DSMT4">
                  <p:embed/>
                </p:oleObj>
              </mc:Choice>
              <mc:Fallback>
                <p:oleObj name="Equation" r:id="rId11" imgW="2032000" imgH="228600" progId="Equation.DSMT4">
                  <p:embed/>
                  <p:pic>
                    <p:nvPicPr>
                      <p:cNvPr id="0" name=""/>
                      <p:cNvPicPr/>
                      <p:nvPr/>
                    </p:nvPicPr>
                    <p:blipFill>
                      <a:blip r:embed="rId12"/>
                      <a:stretch>
                        <a:fillRect/>
                      </a:stretch>
                    </p:blipFill>
                    <p:spPr>
                      <a:xfrm>
                        <a:off x="27965400" y="23622000"/>
                        <a:ext cx="3386666" cy="381000"/>
                      </a:xfrm>
                      <a:prstGeom prst="rect">
                        <a:avLst/>
                      </a:prstGeom>
                    </p:spPr>
                  </p:pic>
                </p:oleObj>
              </mc:Fallback>
            </mc:AlternateContent>
          </a:graphicData>
        </a:graphic>
      </p:graphicFrame>
      <p:pic>
        <p:nvPicPr>
          <p:cNvPr id="9" name="Picture 8"/>
          <p:cNvPicPr>
            <a:picLocks noChangeAspect="1"/>
          </p:cNvPicPr>
          <p:nvPr/>
        </p:nvPicPr>
        <p:blipFill>
          <a:blip r:embed="rId13"/>
          <a:stretch>
            <a:fillRect/>
          </a:stretch>
        </p:blipFill>
        <p:spPr>
          <a:xfrm>
            <a:off x="3048000" y="23774400"/>
            <a:ext cx="8445500" cy="3505200"/>
          </a:xfrm>
          <a:prstGeom prst="rect">
            <a:avLst/>
          </a:prstGeom>
        </p:spPr>
      </p:pic>
      <p:pic>
        <p:nvPicPr>
          <p:cNvPr id="11" name="Picture 10"/>
          <p:cNvPicPr>
            <a:picLocks noChangeAspect="1"/>
          </p:cNvPicPr>
          <p:nvPr/>
        </p:nvPicPr>
        <p:blipFill>
          <a:blip r:embed="rId14"/>
          <a:stretch>
            <a:fillRect/>
          </a:stretch>
        </p:blipFill>
        <p:spPr>
          <a:xfrm>
            <a:off x="15240000" y="15849600"/>
            <a:ext cx="10007600" cy="5397500"/>
          </a:xfrm>
          <a:prstGeom prst="rect">
            <a:avLst/>
          </a:prstGeom>
        </p:spPr>
      </p:pic>
      <p:pic>
        <p:nvPicPr>
          <p:cNvPr id="2" name="Picture 1"/>
          <p:cNvPicPr>
            <a:picLocks noChangeAspect="1"/>
          </p:cNvPicPr>
          <p:nvPr/>
        </p:nvPicPr>
        <p:blipFill>
          <a:blip r:embed="rId15"/>
          <a:stretch>
            <a:fillRect/>
          </a:stretch>
        </p:blipFill>
        <p:spPr>
          <a:xfrm>
            <a:off x="14782800" y="8915400"/>
            <a:ext cx="10744200" cy="5319432"/>
          </a:xfrm>
          <a:prstGeom prst="rect">
            <a:avLst/>
          </a:prstGeom>
        </p:spPr>
      </p:pic>
      <p:pic>
        <p:nvPicPr>
          <p:cNvPr id="3" name="Picture 2"/>
          <p:cNvPicPr>
            <a:picLocks noChangeAspect="1"/>
          </p:cNvPicPr>
          <p:nvPr/>
        </p:nvPicPr>
        <p:blipFill>
          <a:blip r:embed="rId16"/>
          <a:stretch>
            <a:fillRect/>
          </a:stretch>
        </p:blipFill>
        <p:spPr>
          <a:xfrm>
            <a:off x="27965400" y="17526000"/>
            <a:ext cx="4648200" cy="4457700"/>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tandard">
  <a:themeElements>
    <a:clrScheme name="standar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smtClean="0">
            <a:latin typeface="Helvetica"/>
            <a:cs typeface="Helvetica"/>
          </a:defRPr>
        </a:defPPr>
      </a:lstStyle>
    </a:txDef>
  </a:objectDefaults>
  <a:extraClrSchemeLst>
    <a:extraClrScheme>
      <a:clrScheme name="standar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Settings\prebys\Application Data\Microsoft\Templates\standard.pot</Template>
  <TotalTime>6143</TotalTime>
  <Words>892</Words>
  <Application>Microsoft Macintosh PowerPoint</Application>
  <PresentationFormat>Custom</PresentationFormat>
  <Paragraphs>142</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standard</vt:lpstr>
      <vt:lpstr>Equation</vt:lpstr>
      <vt:lpstr>Extinction Monitoring in the Mu2e Experiment</vt:lpstr>
    </vt:vector>
  </TitlesOfParts>
  <Company>Fermilab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RPC Readout in the Belle Experiment</dc:title>
  <dc:creator>Eric Prebys</dc:creator>
  <cp:lastModifiedBy>Eric Prebys</cp:lastModifiedBy>
  <cp:revision>275</cp:revision>
  <cp:lastPrinted>2012-05-18T19:27:04Z</cp:lastPrinted>
  <dcterms:created xsi:type="dcterms:W3CDTF">2002-03-19T16:18:15Z</dcterms:created>
  <dcterms:modified xsi:type="dcterms:W3CDTF">2015-04-30T22:35:27Z</dcterms:modified>
</cp:coreProperties>
</file>