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0233600" cy="31089600"/>
  <p:notesSz cx="30275213" cy="394192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CC00CC"/>
    <a:srgbClr val="66FF66"/>
    <a:srgbClr val="CC0000"/>
    <a:srgbClr val="009900"/>
    <a:srgbClr val="33CCCC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68" autoAdjust="0"/>
    <p:restoredTop sz="94700" autoAdjust="0"/>
  </p:normalViewPr>
  <p:slideViewPr>
    <p:cSldViewPr>
      <p:cViewPr>
        <p:scale>
          <a:sx n="90" d="100"/>
          <a:sy n="90" d="100"/>
        </p:scale>
        <p:origin x="-88" y="9208"/>
      </p:cViewPr>
      <p:guideLst>
        <p:guide orient="horz" pos="9792"/>
        <p:guide pos="12672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16" d="100"/>
          <a:sy n="16" d="100"/>
        </p:scale>
        <p:origin x="-2244" y="-174"/>
      </p:cViewPr>
      <p:guideLst>
        <p:guide orient="horz" pos="12418"/>
        <p:guide pos="95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191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2138" tIns="196067" rIns="392138" bIns="196067" numCol="1" anchor="t" anchorCtr="0" compatLnSpc="1">
            <a:prstTxWarp prst="textNoShape">
              <a:avLst/>
            </a:prstTxWarp>
          </a:bodyPr>
          <a:lstStyle>
            <a:lvl1pPr defTabSz="3923519">
              <a:defRPr sz="5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56113" y="0"/>
            <a:ext cx="131191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2138" tIns="196067" rIns="392138" bIns="196067" numCol="1" anchor="t" anchorCtr="0" compatLnSpc="1">
            <a:prstTxWarp prst="textNoShape">
              <a:avLst/>
            </a:prstTxWarp>
          </a:bodyPr>
          <a:lstStyle>
            <a:lvl1pPr algn="r" defTabSz="3923519">
              <a:defRPr sz="5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7449125"/>
            <a:ext cx="131191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2138" tIns="196067" rIns="392138" bIns="196067" numCol="1" anchor="b" anchorCtr="0" compatLnSpc="1">
            <a:prstTxWarp prst="textNoShape">
              <a:avLst/>
            </a:prstTxWarp>
          </a:bodyPr>
          <a:lstStyle>
            <a:lvl1pPr defTabSz="3923519">
              <a:defRPr sz="5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56113" y="37449125"/>
            <a:ext cx="131191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2138" tIns="196067" rIns="392138" bIns="196067" numCol="1" anchor="b" anchorCtr="0" compatLnSpc="1">
            <a:prstTxWarp prst="textNoShape">
              <a:avLst/>
            </a:prstTxWarp>
          </a:bodyPr>
          <a:lstStyle>
            <a:lvl1pPr algn="r" defTabSz="3922713">
              <a:defRPr sz="5200"/>
            </a:lvl1pPr>
          </a:lstStyle>
          <a:p>
            <a:fld id="{D37066A6-9D55-AE40-BCB3-7C9340706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4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58763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1729" tIns="195865" rIns="391729" bIns="195865" numCol="1" anchor="t" anchorCtr="0" compatLnSpc="1">
            <a:prstTxWarp prst="textNoShape">
              <a:avLst/>
            </a:prstTxWarp>
          </a:bodyPr>
          <a:lstStyle>
            <a:lvl1pPr defTabSz="3915488">
              <a:defRPr sz="5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286288" y="0"/>
            <a:ext cx="12958762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1729" tIns="195865" rIns="391729" bIns="195865" numCol="1" anchor="t" anchorCtr="0" compatLnSpc="1">
            <a:prstTxWarp prst="textNoShape">
              <a:avLst/>
            </a:prstTxWarp>
          </a:bodyPr>
          <a:lstStyle>
            <a:lvl1pPr algn="r" defTabSz="3915488">
              <a:defRPr sz="5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95925" y="2978150"/>
            <a:ext cx="19256375" cy="14879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84625" y="18856325"/>
            <a:ext cx="22275800" cy="175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1729" tIns="195865" rIns="391729" bIns="19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7380863"/>
            <a:ext cx="12958763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1729" tIns="195865" rIns="391729" bIns="195865" numCol="1" anchor="b" anchorCtr="0" compatLnSpc="1">
            <a:prstTxWarp prst="textNoShape">
              <a:avLst/>
            </a:prstTxWarp>
          </a:bodyPr>
          <a:lstStyle>
            <a:lvl1pPr defTabSz="3915488">
              <a:defRPr sz="5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286288" y="37380863"/>
            <a:ext cx="12958762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1729" tIns="195865" rIns="391729" bIns="195865" numCol="1" anchor="b" anchorCtr="0" compatLnSpc="1">
            <a:prstTxWarp prst="textNoShape">
              <a:avLst/>
            </a:prstTxWarp>
          </a:bodyPr>
          <a:lstStyle>
            <a:lvl1pPr algn="r" defTabSz="3914775">
              <a:defRPr sz="5200"/>
            </a:lvl1pPr>
          </a:lstStyle>
          <a:p>
            <a:fld id="{802E5073-1632-834D-8BAB-9C538CEFAD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5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676400" y="7254876"/>
            <a:ext cx="38557200" cy="2079625"/>
            <a:chOff x="288" y="625"/>
            <a:chExt cx="5136" cy="1008"/>
          </a:xfrm>
        </p:grpSpPr>
        <p:sp>
          <p:nvSpPr>
            <p:cNvPr id="5" name="Arc 8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2 w 21912"/>
                <a:gd name="T1" fmla="*/ 0 h 43200"/>
                <a:gd name="T2" fmla="*/ 0 w 21912"/>
                <a:gd name="T3" fmla="*/ 24 h 43200"/>
                <a:gd name="T4" fmla="*/ 2 w 21912"/>
                <a:gd name="T5" fmla="*/ 1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9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2 w 21924"/>
                <a:gd name="T1" fmla="*/ 0 h 43200"/>
                <a:gd name="T2" fmla="*/ 0 w 21924"/>
                <a:gd name="T3" fmla="*/ 15 h 43200"/>
                <a:gd name="T4" fmla="*/ 2 w 2192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10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2 w 21925"/>
                <a:gd name="T1" fmla="*/ 0 h 43200"/>
                <a:gd name="T2" fmla="*/ 0 w 21925"/>
                <a:gd name="T3" fmla="*/ 6 h 43200"/>
                <a:gd name="T4" fmla="*/ 2 w 21925"/>
                <a:gd name="T5" fmla="*/ 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7839" y="1727200"/>
            <a:ext cx="34197925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5676" y="17618075"/>
            <a:ext cx="28162250" cy="79438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7838" y="28325763"/>
            <a:ext cx="8382000" cy="2073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407559" tIns="203779" rIns="407559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46164" y="28325763"/>
            <a:ext cx="12741275" cy="2073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407559" tIns="203779" rIns="407559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8833763" y="28325763"/>
            <a:ext cx="8382000" cy="2073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407559" tIns="203779" rIns="407559" bIns="203779" numCol="1" anchor="t" anchorCtr="0" compatLnSpc="1">
            <a:prstTxWarp prst="textNoShape">
              <a:avLst/>
            </a:prstTxWarp>
          </a:bodyPr>
          <a:lstStyle>
            <a:lvl1pPr algn="r">
              <a:defRPr sz="6200"/>
            </a:lvl1pPr>
          </a:lstStyle>
          <a:p>
            <a:fld id="{751DF93B-ECAF-7C40-BA4F-664FEA8AB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086176" y="690563"/>
            <a:ext cx="9136063" cy="29233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690563"/>
            <a:ext cx="27257375" cy="29233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6" y="19978689"/>
            <a:ext cx="34197925" cy="61737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6" y="13177838"/>
            <a:ext cx="34197925" cy="68008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05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5527675"/>
            <a:ext cx="18195926" cy="2439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24725" y="5527675"/>
            <a:ext cx="18197514" cy="2439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364" y="1244600"/>
            <a:ext cx="36210875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63" y="6959601"/>
            <a:ext cx="17776826" cy="2900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363" y="9859963"/>
            <a:ext cx="17776826" cy="17911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7477" y="6959601"/>
            <a:ext cx="17784762" cy="2900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7477" y="9859963"/>
            <a:ext cx="17784762" cy="17911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20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363" y="1238251"/>
            <a:ext cx="13236576" cy="52673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538" y="1238251"/>
            <a:ext cx="22491700" cy="26533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363" y="6505575"/>
            <a:ext cx="13236576" cy="21266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13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2" y="21763038"/>
            <a:ext cx="24139525" cy="2568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702" y="2778125"/>
            <a:ext cx="24139525" cy="186531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702" y="24331613"/>
            <a:ext cx="24139525" cy="3649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41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82876" y="690563"/>
            <a:ext cx="34197925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07559" tIns="203779" rIns="407559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Increasing the Energy of the Fermilab Booster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5527675"/>
            <a:ext cx="36545838" cy="2439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07559" tIns="203779" rIns="407559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407670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07670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07670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07670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07670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defTabSz="407670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6pPr>
      <a:lvl7pPr marL="914400" algn="ctr" defTabSz="407670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7pPr>
      <a:lvl8pPr marL="1371600" algn="ctr" defTabSz="407670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8pPr>
      <a:lvl9pPr marL="1828800" algn="ctr" defTabSz="407670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9pPr>
    </p:titleStyle>
    <p:bodyStyle>
      <a:lvl1pPr marL="1527175" indent="-1527175" algn="l" defTabSz="4076700" rtl="0" eaLnBrk="0" fontAlgn="base" hangingPunct="0">
        <a:spcBef>
          <a:spcPct val="20000"/>
        </a:spcBef>
        <a:spcAft>
          <a:spcPct val="0"/>
        </a:spcAft>
        <a:buChar char="•"/>
        <a:defRPr sz="57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09938" indent="-1271588" algn="l" defTabSz="4076700" rtl="0" eaLnBrk="0" fontAlgn="base" hangingPunct="0">
        <a:spcBef>
          <a:spcPct val="20000"/>
        </a:spcBef>
        <a:spcAft>
          <a:spcPct val="0"/>
        </a:spcAft>
        <a:buChar char="–"/>
        <a:defRPr sz="5100">
          <a:solidFill>
            <a:schemeClr val="tx1"/>
          </a:solidFill>
          <a:latin typeface="+mn-lt"/>
          <a:ea typeface="ＭＳ Ｐゴシック" charset="0"/>
        </a:defRPr>
      </a:lvl2pPr>
      <a:lvl3pPr marL="5092700" indent="-1016000" algn="l" defTabSz="4076700" rtl="0" eaLnBrk="0" fontAlgn="base" hangingPunct="0">
        <a:spcBef>
          <a:spcPct val="20000"/>
        </a:spcBef>
        <a:spcAft>
          <a:spcPct val="0"/>
        </a:spcAft>
        <a:buChar char="•"/>
        <a:defRPr sz="4200">
          <a:solidFill>
            <a:schemeClr val="tx1"/>
          </a:solidFill>
          <a:latin typeface="+mn-lt"/>
          <a:ea typeface="ＭＳ Ｐゴシック" charset="0"/>
        </a:defRPr>
      </a:lvl3pPr>
      <a:lvl4pPr marL="7132638" indent="-1017588" algn="l" defTabSz="4076700" rtl="0" eaLnBrk="0" fontAlgn="base" hangingPunct="0">
        <a:spcBef>
          <a:spcPct val="20000"/>
        </a:spcBef>
        <a:spcAft>
          <a:spcPct val="0"/>
        </a:spcAft>
        <a:buChar char="–"/>
        <a:defRPr sz="3800">
          <a:solidFill>
            <a:schemeClr val="tx1"/>
          </a:solidFill>
          <a:latin typeface="+mn-lt"/>
          <a:ea typeface="ＭＳ Ｐゴシック" charset="0"/>
        </a:defRPr>
      </a:lvl4pPr>
      <a:lvl5pPr marL="9170988" indent="-1019175" algn="l" defTabSz="4076700" rtl="0" eaLnBrk="0" fontAlgn="base" hangingPunct="0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  <a:ea typeface="ＭＳ Ｐゴシック" charset="0"/>
        </a:defRPr>
      </a:lvl5pPr>
      <a:lvl6pPr marL="9628188" indent="-1019175" algn="l" defTabSz="407670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6pPr>
      <a:lvl7pPr marL="10085388" indent="-1019175" algn="l" defTabSz="407670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7pPr>
      <a:lvl8pPr marL="10542588" indent="-1019175" algn="l" defTabSz="407670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8pPr>
      <a:lvl9pPr marL="10999788" indent="-1019175" algn="l" defTabSz="407670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9" Type="http://schemas.openxmlformats.org/officeDocument/2006/relationships/image" Target="../media/image7.png"/><Relationship Id="rId10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243"/>
          <p:cNvSpPr txBox="1">
            <a:spLocks noChangeArrowheads="1"/>
          </p:cNvSpPr>
          <p:nvPr/>
        </p:nvSpPr>
        <p:spPr bwMode="auto">
          <a:xfrm>
            <a:off x="27127200" y="12496800"/>
            <a:ext cx="12801599" cy="71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A model of beam line built with G4Beamline (scripting tool for GEANT4)</a:t>
            </a:r>
            <a:endParaRPr lang="en-US" dirty="0">
              <a:solidFill>
                <a:schemeClr val="accent2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Simulated performance downstream of the AC Dipole for core of beam using</a:t>
            </a:r>
          </a:p>
          <a:p>
            <a:pPr marL="1257300" lvl="2" indent="-342900" eaLnBrk="1" hangingPunct="1">
              <a:buFont typeface="Lucida Grande"/>
              <a:buChar char="-"/>
            </a:pP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x (bend) plane: uniform normalized emittance of 30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m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m</a:t>
            </a:r>
          </a:p>
          <a:p>
            <a:pPr marL="1257300" lvl="2" indent="-342900" eaLnBrk="1" hangingPunct="1">
              <a:buFont typeface="Lucida Grande"/>
              <a:buChar char="-"/>
            </a:pP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y plane: </a:t>
            </a:r>
            <a:r>
              <a:rPr lang="en-US" dirty="0" err="1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Guassian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 normalized emittance of 2.5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m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m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  <a:t>Simulated entire beam line for high amplitude tails, based on MARS simulation of slow</a:t>
            </a:r>
            <a:br>
              <a:rPr lang="en-US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</a:b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  <a:t>extraction</a:t>
            </a: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marL="228600" lvl="1" indent="0" eaLnBrk="1" hangingPunct="1"/>
            <a:endParaRPr lang="en-US" dirty="0">
              <a:solidFill>
                <a:srgbClr val="000000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  <a:t>Measured transmission as a function of normalized </a:t>
            </a:r>
            <a:br>
              <a:rPr lang="en-US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</a:b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  <a:t>deflection angle (up to 10</a:t>
            </a:r>
            <a:r>
              <a:rPr lang="en-US" baseline="30000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  <a:sym typeface="Symbol" charset="0"/>
              </a:rPr>
              <a:t> initial particles per point)</a:t>
            </a:r>
          </a:p>
        </p:txBody>
      </p:sp>
      <p:sp>
        <p:nvSpPr>
          <p:cNvPr id="3074" name="Text Box 243"/>
          <p:cNvSpPr txBox="1">
            <a:spLocks noChangeArrowheads="1"/>
          </p:cNvSpPr>
          <p:nvPr/>
        </p:nvSpPr>
        <p:spPr bwMode="auto">
          <a:xfrm>
            <a:off x="304800" y="6629400"/>
            <a:ext cx="1280159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58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430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>
                <a:latin typeface="Helvetica"/>
                <a:cs typeface="Helvetica"/>
              </a:rPr>
              <a:t>The Mu2e experiment has been proposed at Fermilab to search for the conversion into an electron of a </a:t>
            </a:r>
            <a:r>
              <a:rPr lang="en-US" dirty="0" err="1">
                <a:latin typeface="Helvetica"/>
                <a:cs typeface="Helvetica"/>
              </a:rPr>
              <a:t>muon</a:t>
            </a:r>
            <a:r>
              <a:rPr lang="en-US" dirty="0">
                <a:latin typeface="Helvetica"/>
                <a:cs typeface="Helvetica"/>
              </a:rPr>
              <a:t> which has been captured by a nucleus. 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The </a:t>
            </a:r>
            <a:r>
              <a:rPr lang="en-US" dirty="0" err="1">
                <a:solidFill>
                  <a:schemeClr val="accent2"/>
                </a:solidFill>
                <a:latin typeface="Helvetica"/>
                <a:cs typeface="Helvetica"/>
              </a:rPr>
              <a:t>muon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 can decay via the exchange of a virtual particle with the </a:t>
            </a:r>
            <a:b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</a:b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nucleus, resulting in a two body decay.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This produces the striking experimental signature of a </a:t>
            </a:r>
            <a:b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</a:b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mono-energetic electron, carrying most of energy associated with </a:t>
            </a:r>
            <a:b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</a:b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the muon's rest mass.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Occurs in the standard model via virtual neutrino mixing at a rate of </a:t>
            </a:r>
            <a:b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</a:b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10</a:t>
            </a:r>
            <a:r>
              <a:rPr lang="en-US" baseline="30000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-54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 (out reach of any presently conceivable experiment)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Experiment aims to measure with a sensitivity of 10</a:t>
            </a:r>
            <a:r>
              <a:rPr lang="en-US" baseline="30000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-16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"/>
                <a:cs typeface="Helvetica"/>
                <a:sym typeface="Symbol" charset="0"/>
              </a:rPr>
              <a:t>An improvement of four orders of magnitude over previous experiments.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"/>
                <a:cs typeface="Helvetica"/>
                <a:sym typeface="Symbol" charset="0"/>
              </a:rPr>
              <a:t>Sensitive to a broad range of new physics.</a:t>
            </a:r>
          </a:p>
        </p:txBody>
      </p:sp>
      <p:sp>
        <p:nvSpPr>
          <p:cNvPr id="3075" name="Text Box 243"/>
          <p:cNvSpPr txBox="1">
            <a:spLocks noChangeArrowheads="1"/>
          </p:cNvSpPr>
          <p:nvPr/>
        </p:nvSpPr>
        <p:spPr bwMode="auto">
          <a:xfrm>
            <a:off x="304800" y="15849600"/>
            <a:ext cx="13030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58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>
                <a:latin typeface="Helvetica"/>
                <a:cs typeface="Helvetica"/>
              </a:rPr>
              <a:t>A key component of the experimental technique is the proton beam structure.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The beam consists of short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(250 ns 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FW) proton bunches with 8 GeV kinetic energy.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These produce </a:t>
            </a:r>
            <a:r>
              <a:rPr lang="en-US" dirty="0" err="1">
                <a:solidFill>
                  <a:schemeClr val="accent2"/>
                </a:solidFill>
                <a:latin typeface="Helvetica"/>
                <a:cs typeface="Helvetica"/>
              </a:rPr>
              <a:t>muons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, which are in turn transported and captured on a nuclear target.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The proton bunches are separated by approximately 1.7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sec.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During this time, the captured </a:t>
            </a:r>
            <a:r>
              <a:rPr lang="en-US" dirty="0" err="1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muons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 either decay normally or </a:t>
            </a:r>
            <a:r>
              <a:rPr lang="en-US" i="1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potentially 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convert into electrons.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The experimental search takes place in this time between the bunches.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latin typeface="Helvetica"/>
                <a:cs typeface="Helvetica"/>
                <a:sym typeface="Symbol" charset="0"/>
              </a:rPr>
              <a:t>Most of the experimental backgrounds are prompt with respect to the </a:t>
            </a:r>
            <a:r>
              <a:rPr lang="en-US" dirty="0" err="1">
                <a:latin typeface="Helvetica"/>
                <a:cs typeface="Helvetica"/>
                <a:sym typeface="Symbol" charset="0"/>
              </a:rPr>
              <a:t>muon</a:t>
            </a:r>
            <a:r>
              <a:rPr lang="en-US" dirty="0">
                <a:latin typeface="Helvetica"/>
                <a:cs typeface="Helvetica"/>
                <a:sym typeface="Symbol" charset="0"/>
              </a:rPr>
              <a:t> production, transport and capture.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Very important that beam between the bunches is suppressed to the 10</a:t>
            </a:r>
            <a:r>
              <a:rPr lang="en-US" baseline="30000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-10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 level or less.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Bunch production should produce extinction at the 10</a:t>
            </a:r>
            <a:r>
              <a:rPr lang="en-US" baseline="30000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-5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 level.</a:t>
            </a:r>
            <a:endParaRPr lang="en-US" dirty="0">
              <a:solidFill>
                <a:schemeClr val="accent2"/>
              </a:solidFill>
              <a:latin typeface="Helvetica"/>
              <a:cs typeface="Helvetica"/>
              <a:sym typeface="Symbol" charset="0"/>
            </a:endParaRPr>
          </a:p>
          <a:p>
            <a:pPr lvl="2" eaLnBrk="1" hangingPunct="1">
              <a:buFont typeface="Times New Roman" charset="0"/>
              <a:buChar char="–"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Active suppression in the beam line should produce an additional 10</a:t>
            </a:r>
            <a:r>
              <a:rPr lang="en-US" baseline="30000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-7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suppression1.</a:t>
            </a:r>
          </a:p>
          <a:p>
            <a:pPr lvl="2" eaLnBrk="1" hangingPunct="1">
              <a:buFont typeface="Times New Roman" charset="0"/>
              <a:buChar char="–"/>
            </a:pP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  <a:sym typeface="Symbol" charset="0"/>
              </a:rPr>
              <a:t>To limit radiation damage and activation, less than 1% of in-time beam should be lost.</a:t>
            </a:r>
            <a:endParaRPr lang="en-US" dirty="0">
              <a:solidFill>
                <a:schemeClr val="accent2"/>
              </a:solidFill>
              <a:latin typeface="Helvetica"/>
              <a:cs typeface="Helvetica"/>
              <a:sym typeface="Symbo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1" y="1"/>
            <a:ext cx="34197925" cy="1046163"/>
          </a:xfrm>
        </p:spPr>
        <p:txBody>
          <a:bodyPr/>
          <a:lstStyle/>
          <a:p>
            <a:r>
              <a:rPr lang="en-US" sz="8000" dirty="0">
                <a:latin typeface="Helvetica"/>
                <a:cs typeface="Helvetica"/>
              </a:rPr>
              <a:t>Out-of-Time Beam Extinction in the Mu2e Experiment</a:t>
            </a:r>
            <a:endParaRPr lang="en-US" sz="8000" dirty="0">
              <a:effectLst/>
              <a:latin typeface="Helvetica"/>
              <a:cs typeface="Helvetica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790700" y="1104901"/>
            <a:ext cx="36880800" cy="95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54" tIns="44577" rIns="89154" bIns="44577">
            <a:spAutoFit/>
          </a:bodyPr>
          <a:lstStyle>
            <a:lvl1pPr marL="514350" indent="-514350" defTabSz="8921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8921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921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921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921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Helvetica"/>
                <a:cs typeface="Helvetica"/>
              </a:rPr>
              <a:t>E.J. </a:t>
            </a:r>
            <a:r>
              <a:rPr lang="en-US" sz="2800" dirty="0" smtClean="0">
                <a:latin typeface="Helvetica"/>
                <a:cs typeface="Helvetica"/>
              </a:rPr>
              <a:t>Prebys and S. </a:t>
            </a:r>
            <a:r>
              <a:rPr lang="en-US" sz="2800" dirty="0" err="1" smtClean="0">
                <a:latin typeface="Helvetica"/>
                <a:cs typeface="Helvetica"/>
              </a:rPr>
              <a:t>Werkema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i="1" dirty="0">
                <a:latin typeface="Helvetica"/>
                <a:cs typeface="Helvetica"/>
              </a:rPr>
              <a:t>Fermilab, Batavia, IL  60510</a:t>
            </a:r>
            <a:br>
              <a:rPr lang="en-US" sz="2800" i="1" dirty="0">
                <a:latin typeface="Helvetica"/>
                <a:cs typeface="Helvetica"/>
              </a:rPr>
            </a:br>
            <a:endParaRPr lang="en-US" sz="2800" i="1" dirty="0">
              <a:latin typeface="Helvetica"/>
              <a:cs typeface="Helvetica"/>
            </a:endParaRPr>
          </a:p>
        </p:txBody>
      </p:sp>
      <p:sp>
        <p:nvSpPr>
          <p:cNvPr id="3078" name="Rectangle 20"/>
          <p:cNvSpPr>
            <a:spLocks noChangeArrowheads="1"/>
          </p:cNvSpPr>
          <p:nvPr/>
        </p:nvSpPr>
        <p:spPr bwMode="auto">
          <a:xfrm>
            <a:off x="17975263" y="13625514"/>
            <a:ext cx="402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079" name="Rectangle 22"/>
          <p:cNvSpPr>
            <a:spLocks noChangeArrowheads="1"/>
          </p:cNvSpPr>
          <p:nvPr/>
        </p:nvSpPr>
        <p:spPr bwMode="auto">
          <a:xfrm>
            <a:off x="17937163" y="13228639"/>
            <a:ext cx="402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083" name="Rectangle 124"/>
          <p:cNvSpPr>
            <a:spLocks noChangeArrowheads="1"/>
          </p:cNvSpPr>
          <p:nvPr/>
        </p:nvSpPr>
        <p:spPr bwMode="auto">
          <a:xfrm>
            <a:off x="3657600" y="1828800"/>
            <a:ext cx="32918399" cy="236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264" rIns="0" bIns="38088">
            <a:spAutoFit/>
          </a:bodyPr>
          <a:lstStyle/>
          <a:p>
            <a:pPr algn="ctr"/>
            <a:r>
              <a:rPr lang="en-US" sz="3200" b="1" i="1" dirty="0">
                <a:latin typeface="Helvetica"/>
                <a:cs typeface="Helvetica"/>
              </a:rPr>
              <a:t>ABSTRACT</a:t>
            </a:r>
          </a:p>
          <a:p>
            <a:pPr algn="just"/>
            <a:r>
              <a:rPr lang="en-US" sz="2800" dirty="0">
                <a:latin typeface="Helvetica"/>
                <a:cs typeface="Helvetica"/>
              </a:rPr>
              <a:t>The Mu2e Experiment at Fermilab will search for the conversion of a </a:t>
            </a:r>
            <a:r>
              <a:rPr lang="en-US" sz="2800" dirty="0" err="1">
                <a:latin typeface="Helvetica"/>
                <a:cs typeface="Helvetica"/>
              </a:rPr>
              <a:t>muon</a:t>
            </a:r>
            <a:r>
              <a:rPr lang="en-US" sz="2800" dirty="0">
                <a:latin typeface="Helvetica"/>
                <a:cs typeface="Helvetica"/>
              </a:rPr>
              <a:t> to an electron in the field of an atomic nucleus with unprecedented sensitivity. The experiment requires a beam consisting of proton bunches 250 ns FW long, separated by 1.7 </a:t>
            </a:r>
            <a:r>
              <a:rPr lang="en-US" sz="2800" dirty="0" err="1">
                <a:latin typeface="Symbol" charset="2"/>
                <a:cs typeface="Symbol" charset="2"/>
              </a:rPr>
              <a:t>m</a:t>
            </a:r>
            <a:r>
              <a:rPr lang="en-US" sz="2800" dirty="0" err="1" smtClean="0">
                <a:latin typeface="Helvetica"/>
                <a:cs typeface="Helvetica"/>
              </a:rPr>
              <a:t>sec</a:t>
            </a:r>
            <a:r>
              <a:rPr lang="en-US" sz="2800" dirty="0">
                <a:latin typeface="Helvetica"/>
                <a:cs typeface="Helvetica"/>
              </a:rPr>
              <a:t>, with no out-of-time protons at the </a:t>
            </a:r>
            <a:r>
              <a:rPr lang="en-US" sz="2800" dirty="0" smtClean="0">
                <a:latin typeface="Helvetica"/>
                <a:cs typeface="Helvetica"/>
              </a:rPr>
              <a:t>10</a:t>
            </a:r>
            <a:r>
              <a:rPr lang="en-US" sz="2800" baseline="30000" dirty="0" smtClean="0">
                <a:latin typeface="Helvetica"/>
                <a:cs typeface="Helvetica"/>
              </a:rPr>
              <a:t>-10 </a:t>
            </a:r>
            <a:r>
              <a:rPr lang="en-US" sz="2800" dirty="0">
                <a:latin typeface="Helvetica"/>
                <a:cs typeface="Helvetica"/>
              </a:rPr>
              <a:t>fractional level. Satisfying this "extinction" requirement is very challenging. The formation of the bunches is expected to result in an extinction on the order of </a:t>
            </a:r>
            <a:r>
              <a:rPr lang="en-US" sz="2800" dirty="0" smtClean="0">
                <a:latin typeface="Helvetica"/>
                <a:cs typeface="Helvetica"/>
              </a:rPr>
              <a:t>10</a:t>
            </a:r>
            <a:r>
              <a:rPr lang="en-US" sz="2800" baseline="30000" dirty="0" smtClean="0">
                <a:latin typeface="Helvetica"/>
                <a:cs typeface="Helvetica"/>
              </a:rPr>
              <a:t>-5</a:t>
            </a:r>
            <a:r>
              <a:rPr lang="en-US" sz="2800" dirty="0" smtClean="0">
                <a:latin typeface="Helvetica"/>
                <a:cs typeface="Helvetica"/>
              </a:rPr>
              <a:t>. </a:t>
            </a:r>
            <a:r>
              <a:rPr lang="en-US" sz="2800" dirty="0">
                <a:latin typeface="Helvetica"/>
                <a:cs typeface="Helvetica"/>
              </a:rPr>
              <a:t>The remaining extinction will be accomplished by a system of resonant magnets and collimators, configured such that only in-time beam is delivered to the experiment. Our simulations show that the total extinction achievable by the system is on the order of </a:t>
            </a:r>
            <a:r>
              <a:rPr lang="en-US" sz="2800" dirty="0" smtClean="0">
                <a:latin typeface="Helvetica"/>
                <a:cs typeface="Helvetica"/>
              </a:rPr>
              <a:t>10</a:t>
            </a:r>
            <a:r>
              <a:rPr lang="en-US" sz="2800" baseline="30000" dirty="0" smtClean="0">
                <a:latin typeface="Helvetica"/>
                <a:cs typeface="Helvetica"/>
              </a:rPr>
              <a:t>-12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>
                <a:latin typeface="Helvetica"/>
                <a:cs typeface="Helvetica"/>
              </a:rPr>
              <a:t>with an efficiency for transmitting in-time beam of </a:t>
            </a:r>
            <a:r>
              <a:rPr lang="en-US" sz="2800" dirty="0" smtClean="0">
                <a:latin typeface="Helvetica"/>
                <a:cs typeface="Helvetica"/>
              </a:rPr>
              <a:t>99.6%</a:t>
            </a:r>
            <a:r>
              <a:rPr lang="en-US" sz="2800" dirty="0">
                <a:latin typeface="Helvetica"/>
                <a:cs typeface="Helvetica"/>
              </a:rPr>
              <a:t>.</a:t>
            </a:r>
            <a:endParaRPr lang="en-US" sz="2800" dirty="0">
              <a:effectLst/>
              <a:latin typeface="Helvetica"/>
              <a:cs typeface="Helvetica"/>
            </a:endParaRPr>
          </a:p>
        </p:txBody>
      </p:sp>
      <p:pic>
        <p:nvPicPr>
          <p:cNvPr id="3086" name="Picture 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1054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47400" y="0"/>
            <a:ext cx="3886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4442" y="7086600"/>
            <a:ext cx="1973357" cy="198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0" name="Oval 5"/>
          <p:cNvSpPr>
            <a:spLocks noChangeArrowheads="1"/>
          </p:cNvSpPr>
          <p:nvPr/>
        </p:nvSpPr>
        <p:spPr bwMode="auto">
          <a:xfrm>
            <a:off x="11333164" y="7530117"/>
            <a:ext cx="1120557" cy="1066328"/>
          </a:xfrm>
          <a:prstGeom prst="ellipse">
            <a:avLst/>
          </a:prstGeom>
          <a:noFill/>
          <a:ln w="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31" name="Line 6"/>
          <p:cNvSpPr>
            <a:spLocks noChangeShapeType="1"/>
          </p:cNvSpPr>
          <p:nvPr/>
        </p:nvSpPr>
        <p:spPr bwMode="auto">
          <a:xfrm flipH="1">
            <a:off x="11684498" y="8302340"/>
            <a:ext cx="119176" cy="223331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32" name="Rectangle 7"/>
          <p:cNvSpPr>
            <a:spLocks noChangeArrowheads="1"/>
          </p:cNvSpPr>
          <p:nvPr/>
        </p:nvSpPr>
        <p:spPr bwMode="auto">
          <a:xfrm>
            <a:off x="11658187" y="8522525"/>
            <a:ext cx="503012" cy="1855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33" name="Oval 8"/>
          <p:cNvSpPr>
            <a:spLocks noChangeArrowheads="1"/>
          </p:cNvSpPr>
          <p:nvPr/>
        </p:nvSpPr>
        <p:spPr bwMode="auto">
          <a:xfrm>
            <a:off x="11625684" y="8514661"/>
            <a:ext cx="82030" cy="94365"/>
          </a:xfrm>
          <a:prstGeom prst="ellipse">
            <a:avLst/>
          </a:prstGeom>
          <a:solidFill>
            <a:srgbClr val="0033CC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34" name="Line 9"/>
          <p:cNvSpPr>
            <a:spLocks noChangeShapeType="1"/>
          </p:cNvSpPr>
          <p:nvPr/>
        </p:nvSpPr>
        <p:spPr bwMode="auto">
          <a:xfrm>
            <a:off x="11703071" y="8568135"/>
            <a:ext cx="450390" cy="65583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35" name="Oval 10"/>
          <p:cNvSpPr>
            <a:spLocks noChangeArrowheads="1"/>
          </p:cNvSpPr>
          <p:nvPr/>
        </p:nvSpPr>
        <p:spPr bwMode="auto">
          <a:xfrm>
            <a:off x="12198345" y="9266438"/>
            <a:ext cx="82030" cy="95939"/>
          </a:xfrm>
          <a:prstGeom prst="ellipse">
            <a:avLst/>
          </a:prstGeom>
          <a:solidFill>
            <a:srgbClr val="9933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36" name="Text Box 11"/>
          <p:cNvSpPr txBox="1">
            <a:spLocks noChangeArrowheads="1"/>
          </p:cNvSpPr>
          <p:nvPr/>
        </p:nvSpPr>
        <p:spPr bwMode="auto">
          <a:xfrm>
            <a:off x="11433766" y="8432878"/>
            <a:ext cx="453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Symbol" charset="2"/>
                <a:cs typeface="Symbol" charset="2"/>
              </a:rPr>
              <a:t>m</a:t>
            </a:r>
          </a:p>
        </p:txBody>
      </p:sp>
      <p:sp>
        <p:nvSpPr>
          <p:cNvPr id="3137" name="Text Box 12"/>
          <p:cNvSpPr txBox="1">
            <a:spLocks noChangeArrowheads="1"/>
          </p:cNvSpPr>
          <p:nvPr/>
        </p:nvSpPr>
        <p:spPr bwMode="auto">
          <a:xfrm>
            <a:off x="11201400" y="9448800"/>
            <a:ext cx="18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dirty="0">
                <a:latin typeface="Helvetica"/>
                <a:cs typeface="Helvetica"/>
              </a:rPr>
              <a:t>105 MeV e</a:t>
            </a:r>
            <a:r>
              <a:rPr lang="en-US" baseline="30000" dirty="0">
                <a:latin typeface="Helvetica"/>
                <a:cs typeface="Helvetica"/>
              </a:rPr>
              <a:t>- </a:t>
            </a:r>
          </a:p>
        </p:txBody>
      </p:sp>
      <p:sp>
        <p:nvSpPr>
          <p:cNvPr id="3093" name="Text Box 234"/>
          <p:cNvSpPr txBox="1">
            <a:spLocks noChangeArrowheads="1"/>
          </p:cNvSpPr>
          <p:nvPr/>
        </p:nvSpPr>
        <p:spPr bwMode="auto">
          <a:xfrm>
            <a:off x="28956000" y="302514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Helvetica"/>
                <a:cs typeface="Helvetica"/>
              </a:rPr>
              <a:t>Work supported under DOE contract DE-AC02-07CH11359 </a:t>
            </a:r>
          </a:p>
        </p:txBody>
      </p:sp>
      <p:sp>
        <p:nvSpPr>
          <p:cNvPr id="3098" name="Rectangle 241"/>
          <p:cNvSpPr>
            <a:spLocks noChangeArrowheads="1"/>
          </p:cNvSpPr>
          <p:nvPr/>
        </p:nvSpPr>
        <p:spPr bwMode="auto">
          <a:xfrm>
            <a:off x="533400" y="54864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>
                <a:solidFill>
                  <a:schemeClr val="tx2"/>
                </a:solidFill>
                <a:latin typeface="Helvetica"/>
                <a:cs typeface="Helvetica"/>
              </a:rPr>
              <a:t>Motivation</a:t>
            </a:r>
          </a:p>
        </p:txBody>
      </p:sp>
      <p:sp>
        <p:nvSpPr>
          <p:cNvPr id="3099" name="Rectangle 241"/>
          <p:cNvSpPr>
            <a:spLocks noChangeArrowheads="1"/>
          </p:cNvSpPr>
          <p:nvPr/>
        </p:nvSpPr>
        <p:spPr bwMode="auto">
          <a:xfrm>
            <a:off x="533400" y="213360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 smtClean="0">
                <a:solidFill>
                  <a:schemeClr val="tx2"/>
                </a:solidFill>
                <a:latin typeface="Helvetica"/>
                <a:cs typeface="Helvetica"/>
              </a:rPr>
              <a:t>Bunch Formation</a:t>
            </a:r>
            <a:endParaRPr lang="en-US" sz="57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3102" name="Rectangle 45"/>
          <p:cNvSpPr>
            <a:spLocks noChangeArrowheads="1"/>
          </p:cNvSpPr>
          <p:nvPr/>
        </p:nvSpPr>
        <p:spPr bwMode="auto">
          <a:xfrm>
            <a:off x="0" y="-230832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03" name="Rectangle 47"/>
          <p:cNvSpPr>
            <a:spLocks noChangeArrowheads="1"/>
          </p:cNvSpPr>
          <p:nvPr/>
        </p:nvSpPr>
        <p:spPr bwMode="auto">
          <a:xfrm>
            <a:off x="0" y="-230832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04" name="Rectangle 49"/>
          <p:cNvSpPr>
            <a:spLocks noChangeArrowheads="1"/>
          </p:cNvSpPr>
          <p:nvPr/>
        </p:nvSpPr>
        <p:spPr bwMode="auto">
          <a:xfrm>
            <a:off x="0" y="-230832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3110" name="Text Box 243"/>
          <p:cNvSpPr txBox="1">
            <a:spLocks noChangeArrowheads="1"/>
          </p:cNvSpPr>
          <p:nvPr/>
        </p:nvSpPr>
        <p:spPr bwMode="auto">
          <a:xfrm>
            <a:off x="457200" y="27889200"/>
            <a:ext cx="128015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8 GeV beam from the Fermilab Booster is injected in the Recycler (8 GeV storage ring made with permanent magnets).</a:t>
            </a:r>
            <a:endParaRPr lang="en-US" dirty="0">
              <a:solidFill>
                <a:schemeClr val="accent2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A 2.5 MHz RF system rebunches it.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These bunches are transferred one at a time to the 8 GeV “Delivery Ring” (formerly the Antiproton Debuncher).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From the Delivery ring, the beam is resonantly extracted.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The 1.7 </a:t>
            </a:r>
            <a:r>
              <a:rPr lang="en-US" dirty="0" err="1" smtClean="0">
                <a:latin typeface="Symbol" charset="2"/>
                <a:cs typeface="Symbol" charset="2"/>
                <a:sym typeface="Symbol" charset="0"/>
              </a:rPr>
              <a:t>m</a:t>
            </a:r>
            <a:r>
              <a:rPr lang="en-US" dirty="0" err="1" smtClean="0">
                <a:latin typeface="Helvetica"/>
                <a:cs typeface="Helvetica"/>
                <a:sym typeface="Symbol" charset="0"/>
              </a:rPr>
              <a:t>sec</a:t>
            </a:r>
            <a:r>
              <a:rPr lang="en-US" dirty="0" smtClean="0">
                <a:latin typeface="Helvetica"/>
                <a:cs typeface="Helvetica"/>
                <a:sym typeface="Symbol" charset="0"/>
              </a:rPr>
              <a:t> period of the Delivery ring gives the beam the required structure.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0" name="Rectangle 241"/>
          <p:cNvSpPr>
            <a:spLocks noChangeArrowheads="1"/>
          </p:cNvSpPr>
          <p:nvPr/>
        </p:nvSpPr>
        <p:spPr bwMode="auto">
          <a:xfrm>
            <a:off x="13792200" y="55626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 smtClean="0">
                <a:solidFill>
                  <a:schemeClr val="tx2"/>
                </a:solidFill>
                <a:latin typeface="Helvetica"/>
                <a:cs typeface="Helvetica"/>
              </a:rPr>
              <a:t>Beam Line Extinction</a:t>
            </a:r>
            <a:endParaRPr lang="en-US" sz="57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91" name="Text Box 243"/>
          <p:cNvSpPr txBox="1">
            <a:spLocks noChangeArrowheads="1"/>
          </p:cNvSpPr>
          <p:nvPr/>
        </p:nvSpPr>
        <p:spPr bwMode="auto">
          <a:xfrm>
            <a:off x="13792200" y="6477000"/>
            <a:ext cx="12801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>
                <a:latin typeface="Helvetica"/>
                <a:cs typeface="Helvetica"/>
              </a:rPr>
              <a:t>A magnet (or set of magnets) will deflect the </a:t>
            </a:r>
            <a:r>
              <a:rPr lang="en-US" dirty="0" smtClean="0">
                <a:latin typeface="Helvetica"/>
                <a:cs typeface="Helvetica"/>
              </a:rPr>
              <a:t>out-of-time beam.</a:t>
            </a:r>
            <a:endParaRPr lang="en-US" dirty="0">
              <a:solidFill>
                <a:schemeClr val="accent2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latin typeface="Helvetica"/>
                <a:cs typeface="Helvetica"/>
                <a:sym typeface="Symbol" charset="0"/>
              </a:rPr>
              <a:t>A </a:t>
            </a:r>
            <a:r>
              <a:rPr lang="en-US" dirty="0" smtClean="0">
                <a:latin typeface="Helvetica"/>
                <a:cs typeface="Helvetica"/>
                <a:sym typeface="Symbol" charset="0"/>
              </a:rPr>
              <a:t>collimator will be placed in the beam line so that only in time beam will be transmitted.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2" name="Text Box 243"/>
          <p:cNvSpPr txBox="1">
            <a:spLocks noChangeArrowheads="1"/>
          </p:cNvSpPr>
          <p:nvPr/>
        </p:nvSpPr>
        <p:spPr bwMode="auto">
          <a:xfrm>
            <a:off x="13773150" y="10668000"/>
            <a:ext cx="12458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58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28600" lvl="1" indent="0" eaLnBrk="1" hangingPunct="1"/>
            <a:endParaRPr lang="en-US" dirty="0" smtClean="0"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The magnet produces a shift in phase space, corresponding to a lateral deflection 90° later in phase advance, where a collimator is located.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If the admittance </a:t>
            </a:r>
            <a:r>
              <a:rPr lang="en-US" i="1" dirty="0" smtClean="0">
                <a:latin typeface="Helvetica"/>
                <a:cs typeface="Helvetica"/>
                <a:sym typeface="Symbol" charset="0"/>
              </a:rPr>
              <a:t>A</a:t>
            </a:r>
            <a:r>
              <a:rPr lang="en-US" dirty="0" smtClean="0">
                <a:latin typeface="Helvetica"/>
                <a:cs typeface="Helvetica"/>
                <a:sym typeface="Symbol" charset="0"/>
              </a:rPr>
              <a:t> of the collimator is matched to the maximum bounding emittance of the beam, we can define a normalized deflection angle:</a:t>
            </a:r>
          </a:p>
          <a:p>
            <a:pPr marL="228600" lvl="1" indent="0" eaLnBrk="1" hangingPunct="1"/>
            <a:endParaRPr lang="en-US" dirty="0" smtClean="0">
              <a:latin typeface="Helvetica"/>
              <a:cs typeface="Helvetica"/>
              <a:sym typeface="Symbol" charset="0"/>
            </a:endParaRPr>
          </a:p>
          <a:p>
            <a:pPr marL="228600" lvl="1" indent="0" eaLnBrk="1" hangingPunct="1"/>
            <a:endParaRPr lang="en-US" dirty="0">
              <a:latin typeface="Helvetica"/>
              <a:cs typeface="Helvetica"/>
              <a:sym typeface="Symbol" charset="0"/>
            </a:endParaRPr>
          </a:p>
          <a:p>
            <a:pPr marL="228600" lvl="1" indent="0" eaLnBrk="1" hangingPunct="1"/>
            <a:r>
              <a:rPr lang="en-US" dirty="0">
                <a:latin typeface="Helvetica"/>
                <a:cs typeface="Helvetica"/>
                <a:sym typeface="Symbol" charset="0"/>
              </a:rPr>
              <a:t> </a:t>
            </a:r>
            <a:r>
              <a:rPr lang="en-US" dirty="0" smtClean="0">
                <a:latin typeface="Helvetica"/>
                <a:cs typeface="Helvetica"/>
                <a:sym typeface="Symbol" charset="0"/>
              </a:rPr>
              <a:t>     such that</a:t>
            </a:r>
          </a:p>
          <a:p>
            <a:pPr marL="228600" lvl="1" indent="0" eaLnBrk="1" hangingPunct="1"/>
            <a:r>
              <a:rPr lang="en-US" dirty="0">
                <a:latin typeface="Helvetica"/>
                <a:cs typeface="Helvetica"/>
                <a:sym typeface="Symbol" charset="0"/>
              </a:rPr>
              <a:t>	</a:t>
            </a:r>
            <a:r>
              <a:rPr lang="en-US" dirty="0" smtClean="0">
                <a:latin typeface="Helvetica"/>
                <a:cs typeface="Helvetica"/>
                <a:sym typeface="Symbol" charset="0"/>
              </a:rPr>
              <a:t>	</a:t>
            </a:r>
          </a:p>
        </p:txBody>
      </p:sp>
      <p:pic>
        <p:nvPicPr>
          <p:cNvPr id="93" name="Picture 92" descr="phase_space_and_collimat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8400" y="7467600"/>
            <a:ext cx="12350750" cy="3368387"/>
          </a:xfrm>
          <a:prstGeom prst="rect">
            <a:avLst/>
          </a:prstGeom>
        </p:spPr>
      </p:pic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17750"/>
              </p:ext>
            </p:extLst>
          </p:nvPr>
        </p:nvGraphicFramePr>
        <p:xfrm>
          <a:off x="18878550" y="12573000"/>
          <a:ext cx="1371600" cy="90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7" imgW="711200" imgH="469900" progId="Equation.DSMT4">
                  <p:embed/>
                </p:oleObj>
              </mc:Choice>
              <mc:Fallback>
                <p:oleObj name="Equation" r:id="rId7" imgW="711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78550" y="12573000"/>
                        <a:ext cx="1371600" cy="90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241"/>
          <p:cNvSpPr>
            <a:spLocks noChangeArrowheads="1"/>
          </p:cNvSpPr>
          <p:nvPr/>
        </p:nvSpPr>
        <p:spPr bwMode="auto">
          <a:xfrm>
            <a:off x="13716000" y="227076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 smtClean="0">
                <a:solidFill>
                  <a:schemeClr val="tx2"/>
                </a:solidFill>
                <a:latin typeface="Helvetica"/>
                <a:cs typeface="Helvetica"/>
              </a:rPr>
              <a:t>AC Dipole Waveforms </a:t>
            </a:r>
            <a:endParaRPr lang="en-US" sz="57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97" name="Text Box 243"/>
          <p:cNvSpPr txBox="1">
            <a:spLocks noChangeArrowheads="1"/>
          </p:cNvSpPr>
          <p:nvPr/>
        </p:nvSpPr>
        <p:spPr bwMode="auto">
          <a:xfrm>
            <a:off x="13792200" y="16154400"/>
            <a:ext cx="128015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</a:rPr>
              <a:t>The stored energy in the AC dipole magnets is minimized by going to long, low field magnets, located in regions with a waist in the non-bend plane and the highest possible betatron function in the bend plane.  </a:t>
            </a:r>
            <a:endParaRPr lang="en-US" dirty="0">
              <a:solidFill>
                <a:schemeClr val="accent2"/>
              </a:solidFill>
              <a:latin typeface="Helvetica"/>
              <a:cs typeface="Helvetica"/>
              <a:sym typeface="Symbol" charset="0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  <a:sym typeface="Symbol" charset="0"/>
              </a:rPr>
              <a:t>For our beam line, the highest </a:t>
            </a:r>
            <a:r>
              <a:rPr lang="en-US" dirty="0" smtClean="0">
                <a:latin typeface="Symbol" charset="2"/>
                <a:cs typeface="Symbol" charset="2"/>
                <a:sym typeface="Symbol" charset="0"/>
              </a:rPr>
              <a:t>b</a:t>
            </a:r>
            <a:r>
              <a:rPr lang="en-US" dirty="0" smtClean="0">
                <a:latin typeface="Helvetica"/>
                <a:cs typeface="Helvetica"/>
                <a:sym typeface="Symbol" charset="0"/>
              </a:rPr>
              <a:t> and longest reasonable length were found to be 250 m and 6 m, respectively, leading to the following design in the collimation region.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229"/>
          <p:cNvSpPr>
            <a:spLocks noChangeArrowheads="1"/>
          </p:cNvSpPr>
          <p:nvPr/>
        </p:nvSpPr>
        <p:spPr bwMode="auto">
          <a:xfrm>
            <a:off x="27051000" y="28727400"/>
            <a:ext cx="1013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>
                <a:solidFill>
                  <a:schemeClr val="tx2"/>
                </a:solidFill>
                <a:latin typeface="Helvetica"/>
                <a:cs typeface="Helvetica"/>
              </a:rPr>
              <a:t>Related </a:t>
            </a:r>
            <a:r>
              <a:rPr lang="en-US" sz="5700" dirty="0" smtClean="0">
                <a:solidFill>
                  <a:schemeClr val="tx2"/>
                </a:solidFill>
                <a:latin typeface="Helvetica"/>
                <a:cs typeface="Helvetica"/>
              </a:rPr>
              <a:t>Poster</a:t>
            </a:r>
            <a:endParaRPr lang="en-US" sz="57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53" name="Text Box 230"/>
          <p:cNvSpPr txBox="1">
            <a:spLocks noChangeArrowheads="1"/>
          </p:cNvSpPr>
          <p:nvPr/>
        </p:nvSpPr>
        <p:spPr bwMode="auto">
          <a:xfrm>
            <a:off x="26898600" y="29565600"/>
            <a:ext cx="1203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da-DK" dirty="0" smtClean="0">
                <a:latin typeface="Helvetica"/>
                <a:cs typeface="Helvetica"/>
              </a:rPr>
              <a:t>E. Prebys, </a:t>
            </a:r>
            <a:r>
              <a:rPr lang="da-DK" i="1" dirty="0">
                <a:latin typeface="Helvetica"/>
                <a:cs typeface="Helvetica"/>
              </a:rPr>
              <a:t>et al, </a:t>
            </a:r>
            <a:r>
              <a:rPr lang="ja-JP" altLang="en-US" dirty="0" smtClean="0">
                <a:latin typeface="Helvetica"/>
                <a:cs typeface="Helvetica"/>
              </a:rPr>
              <a:t>“</a:t>
            </a:r>
            <a:r>
              <a:rPr lang="en-US" dirty="0">
                <a:latin typeface="Helvetica"/>
                <a:cs typeface="Helvetica"/>
              </a:rPr>
              <a:t>Extinction Monitoring in the Mu2e Experiment</a:t>
            </a:r>
            <a:r>
              <a:rPr lang="ja-JP" altLang="en-US" dirty="0" smtClean="0">
                <a:latin typeface="Helvetica"/>
                <a:cs typeface="Helvetica"/>
              </a:rPr>
              <a:t>”</a:t>
            </a:r>
            <a:r>
              <a:rPr lang="en-US">
                <a:latin typeface="Helvetica"/>
                <a:cs typeface="Helvetica"/>
              </a:rPr>
              <a:t> (MOPWI017)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241"/>
          <p:cNvSpPr>
            <a:spLocks noChangeArrowheads="1"/>
          </p:cNvSpPr>
          <p:nvPr/>
        </p:nvSpPr>
        <p:spPr bwMode="auto">
          <a:xfrm>
            <a:off x="27051000" y="260604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>
                <a:solidFill>
                  <a:schemeClr val="tx2"/>
                </a:solidFill>
                <a:latin typeface="Helvetica"/>
                <a:cs typeface="Helvetica"/>
              </a:rPr>
              <a:t>Status and Plans</a:t>
            </a:r>
          </a:p>
        </p:txBody>
      </p:sp>
      <p:sp>
        <p:nvSpPr>
          <p:cNvPr id="56" name="Text Box 243"/>
          <p:cNvSpPr txBox="1">
            <a:spLocks noChangeArrowheads="1"/>
          </p:cNvSpPr>
          <p:nvPr/>
        </p:nvSpPr>
        <p:spPr bwMode="auto">
          <a:xfrm>
            <a:off x="27051000" y="26822400"/>
            <a:ext cx="124174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400050">
              <a:buFont typeface="Wingdings" pitchFamily="2" charset="2"/>
              <a:buChar char="Ø"/>
              <a:defRPr/>
            </a:pPr>
            <a:r>
              <a:rPr lang="en-US" dirty="0">
                <a:latin typeface="Helvetica"/>
                <a:cs typeface="Helvetica"/>
              </a:rPr>
              <a:t>Mu2e has been granted CD-2 approval by the DOE</a:t>
            </a:r>
          </a:p>
          <a:p>
            <a:pPr marL="1143000" lvl="2" indent="-457200">
              <a:buFont typeface="Times New Roman" pitchFamily="18" charset="0"/>
              <a:buChar char="–"/>
              <a:defRPr/>
            </a:pP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Preparing for CD-3 review in early 2016	</a:t>
            </a:r>
            <a:endParaRPr lang="en-US" dirty="0" smtClean="0">
              <a:latin typeface="Helvetica"/>
              <a:ea typeface="+mn-ea"/>
              <a:cs typeface="Helvetica"/>
            </a:endParaRPr>
          </a:p>
          <a:p>
            <a:pPr marL="628650" lvl="1" indent="-400050">
              <a:buFont typeface="Wingdings" pitchFamily="2" charset="2"/>
              <a:buChar char="Ø"/>
              <a:defRPr/>
            </a:pPr>
            <a:r>
              <a:rPr lang="en-US" dirty="0" smtClean="0">
                <a:latin typeface="Helvetica"/>
                <a:ea typeface="+mn-ea"/>
                <a:cs typeface="Helvetica"/>
              </a:rPr>
              <a:t>Civil construction and magnet fabrication have begun.</a:t>
            </a:r>
          </a:p>
          <a:p>
            <a:pPr marL="628650" lvl="1" indent="-400050">
              <a:buFont typeface="Wingdings" pitchFamily="2" charset="2"/>
              <a:buChar char="Ø"/>
              <a:defRPr/>
            </a:pPr>
            <a:r>
              <a:rPr lang="en-US" dirty="0" smtClean="0">
                <a:latin typeface="Helvetica"/>
                <a:ea typeface="+mn-ea"/>
                <a:cs typeface="Helvetica"/>
              </a:rPr>
              <a:t>Planning for beam in early 2020s</a:t>
            </a:r>
            <a:r>
              <a:rPr lang="en-US" dirty="0" smtClean="0">
                <a:solidFill>
                  <a:schemeClr val="accent2"/>
                </a:solidFill>
                <a:latin typeface="Helvetica"/>
                <a:ea typeface="+mn-ea"/>
                <a:cs typeface="Helvetica"/>
              </a:rPr>
              <a:t>			</a:t>
            </a:r>
            <a:endParaRPr lang="en-US" dirty="0">
              <a:solidFill>
                <a:schemeClr val="accent2"/>
              </a:solidFill>
              <a:latin typeface="Helvetica"/>
              <a:ea typeface="+mn-ea"/>
              <a:cs typeface="Helvetica"/>
            </a:endParaRPr>
          </a:p>
        </p:txBody>
      </p:sp>
      <p:pic>
        <p:nvPicPr>
          <p:cNvPr id="57" name="Picture 56" descr="MOPWI017f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11506200"/>
            <a:ext cx="9875520" cy="411480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89331"/>
              </p:ext>
            </p:extLst>
          </p:nvPr>
        </p:nvGraphicFramePr>
        <p:xfrm>
          <a:off x="18495091" y="13792200"/>
          <a:ext cx="1221658" cy="92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10" imgW="520700" imgH="393700" progId="Equation.DSMT4">
                  <p:embed/>
                </p:oleObj>
              </mc:Choice>
              <mc:Fallback>
                <p:oleObj name="Equation" r:id="rId10" imgW="520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495091" y="13792200"/>
                        <a:ext cx="1221658" cy="923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792949" y="13716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Center of beam at edge of collimator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69149" y="14249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100% of beam hits collimator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8345149" y="14325600"/>
            <a:ext cx="1066800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25549" y="14097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Extinction Angle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6973549" y="14401800"/>
            <a:ext cx="1219200" cy="76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241"/>
          <p:cNvSpPr>
            <a:spLocks noChangeArrowheads="1"/>
          </p:cNvSpPr>
          <p:nvPr/>
        </p:nvSpPr>
        <p:spPr bwMode="auto">
          <a:xfrm>
            <a:off x="13716000" y="152400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 smtClean="0">
                <a:solidFill>
                  <a:schemeClr val="tx2"/>
                </a:solidFill>
                <a:latin typeface="Helvetica"/>
                <a:cs typeface="Helvetica"/>
              </a:rPr>
              <a:t>Beam Line Optics</a:t>
            </a:r>
            <a:endParaRPr lang="en-US" sz="57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10" name="Picture 9" descr="THPF121f4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0" y="18135600"/>
            <a:ext cx="4800600" cy="422086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19431000" y="19278600"/>
            <a:ext cx="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21183600" y="19278600"/>
            <a:ext cx="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9431000" y="19431000"/>
            <a:ext cx="1752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888200" y="18973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90°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02800" y="191262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Admittance: 50 </a:t>
            </a:r>
            <a:r>
              <a:rPr lang="en-US" dirty="0" smtClean="0">
                <a:latin typeface="Symbol" charset="2"/>
                <a:cs typeface="Symbol" charset="2"/>
              </a:rPr>
              <a:t>m</a:t>
            </a:r>
            <a:r>
              <a:rPr lang="en-US" dirty="0" smtClean="0">
                <a:latin typeface="Helvetica"/>
                <a:cs typeface="Helvetica"/>
              </a:rPr>
              <a:t>m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latin typeface="Symbol" charset="2"/>
                <a:cs typeface="Symbol" charset="2"/>
              </a:rPr>
              <a:t>b</a:t>
            </a:r>
            <a:r>
              <a:rPr lang="en-US" baseline="-25000" dirty="0" err="1" smtClean="0">
                <a:latin typeface="Helvetica"/>
                <a:cs typeface="Helvetica"/>
              </a:rPr>
              <a:t>col</a:t>
            </a:r>
            <a:r>
              <a:rPr lang="en-US" dirty="0" smtClean="0">
                <a:latin typeface="Helvetica"/>
                <a:cs typeface="Helvetica"/>
              </a:rPr>
              <a:t>: 3.15 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half-gap: 4.1 mm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Jaw: Tungsten</a:t>
            </a:r>
          </a:p>
          <a:p>
            <a:pPr marL="342900" indent="-342900">
              <a:buFont typeface="Arial"/>
              <a:buChar char="•"/>
            </a:pP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1412200" y="20650200"/>
            <a:ext cx="8382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243"/>
          <p:cNvSpPr txBox="1">
            <a:spLocks noChangeArrowheads="1"/>
          </p:cNvSpPr>
          <p:nvPr/>
        </p:nvSpPr>
        <p:spPr bwMode="auto">
          <a:xfrm>
            <a:off x="13716000" y="23545800"/>
            <a:ext cx="12954000" cy="600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</a:rPr>
              <a:t>The AC Dipole system uses two harmonics</a:t>
            </a:r>
          </a:p>
          <a:p>
            <a:pPr marL="1257300" lvl="2" indent="-342900" eaLnBrk="1" hangingPunct="1">
              <a:buFont typeface="Lucida Grande"/>
              <a:buChar char="-"/>
            </a:pP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300 kHz (half bunch frequency) to sweep out-of-time beam into collimators</a:t>
            </a:r>
          </a:p>
          <a:p>
            <a:pPr marL="1257300" lvl="2" indent="-342900" eaLnBrk="1" hangingPunct="1">
              <a:buFont typeface="Lucida Grande"/>
              <a:buChar char="-"/>
            </a:pP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 4.5 MHz (15</a:t>
            </a:r>
            <a:r>
              <a:rPr lang="en-US" baseline="30000" dirty="0" smtClean="0">
                <a:solidFill>
                  <a:schemeClr val="accent2"/>
                </a:solidFill>
                <a:latin typeface="Helvetica"/>
                <a:cs typeface="Helvetica"/>
              </a:rPr>
              <a:t>th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 harmonic): to reduce slewing of in-time beam to maximize transmission</a:t>
            </a:r>
          </a:p>
          <a:p>
            <a:pPr lvl="2" eaLnBrk="1" hangingPunct="1">
              <a:buFont typeface="Wingdings" charset="0"/>
              <a:buChar char="Ø"/>
            </a:pPr>
            <a:endParaRPr lang="en-US" dirty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>
              <a:latin typeface="Helvetica"/>
              <a:cs typeface="Helvetica"/>
            </a:endParaRPr>
          </a:p>
          <a:p>
            <a:pPr marL="228600" lvl="1" indent="0" eaLnBrk="1" hangingPunct="1"/>
            <a:endParaRPr lang="en-US" dirty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endParaRPr lang="en-US" dirty="0" smtClean="0">
              <a:latin typeface="Helvetica"/>
              <a:cs typeface="Helvetica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</a:rPr>
              <a:t>Magnets consist of 6 identical 1 m segments, with three for each frequency, running at the following peak fields, which were optimized for transmission of in-time beam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19" name="Picture 18" descr="THPF121f5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83000" y="25222200"/>
            <a:ext cx="7848600" cy="3395493"/>
          </a:xfrm>
          <a:prstGeom prst="rect">
            <a:avLst/>
          </a:prstGeom>
        </p:spPr>
      </p:pic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-13984" y="4419600"/>
            <a:ext cx="40233600" cy="762000"/>
          </a:xfrm>
          <a:prstGeom prst="rect">
            <a:avLst/>
          </a:prstGeom>
          <a:gradFill rotWithShape="0">
            <a:gsLst>
              <a:gs pos="100000">
                <a:schemeClr val="accent6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77" name="Rectangle 241"/>
          <p:cNvSpPr>
            <a:spLocks noChangeArrowheads="1"/>
          </p:cNvSpPr>
          <p:nvPr/>
        </p:nvSpPr>
        <p:spPr bwMode="auto">
          <a:xfrm>
            <a:off x="27051000" y="55626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 smtClean="0">
                <a:solidFill>
                  <a:schemeClr val="tx2"/>
                </a:solidFill>
                <a:latin typeface="Helvetica"/>
                <a:cs typeface="Helvetica"/>
              </a:rPr>
              <a:t>Simulation</a:t>
            </a:r>
            <a:endParaRPr lang="en-US" sz="57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22" name="Picture 21" descr="THPF121f7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75800" y="15163800"/>
            <a:ext cx="4949954" cy="4419601"/>
          </a:xfrm>
          <a:prstGeom prst="rect">
            <a:avLst/>
          </a:prstGeom>
        </p:spPr>
      </p:pic>
      <p:pic>
        <p:nvPicPr>
          <p:cNvPr id="24" name="Picture 23" descr="THPF121f9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75600" y="20574000"/>
            <a:ext cx="6544621" cy="5029200"/>
          </a:xfrm>
          <a:prstGeom prst="rect">
            <a:avLst/>
          </a:prstGeom>
        </p:spPr>
      </p:pic>
      <p:sp>
        <p:nvSpPr>
          <p:cNvPr id="82" name="Text Box 243"/>
          <p:cNvSpPr txBox="1">
            <a:spLocks noChangeArrowheads="1"/>
          </p:cNvSpPr>
          <p:nvPr/>
        </p:nvSpPr>
        <p:spPr bwMode="auto">
          <a:xfrm>
            <a:off x="26974800" y="6477000"/>
            <a:ext cx="12801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8650" indent="-4000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buFont typeface="Wingdings" charset="0"/>
              <a:buChar char="Ø"/>
            </a:pPr>
            <a:r>
              <a:rPr lang="en-US" dirty="0" smtClean="0">
                <a:latin typeface="Helvetica"/>
                <a:cs typeface="Helvetica"/>
              </a:rPr>
              <a:t>An ESME Simulation was done for bunch formation in the Recycler and in the Delivery Ring.  </a:t>
            </a:r>
            <a:endParaRPr lang="en-US" dirty="0">
              <a:solidFill>
                <a:schemeClr val="accent2"/>
              </a:solidFill>
              <a:latin typeface="Helvetica"/>
              <a:cs typeface="Helvetica"/>
              <a:sym typeface="Symbo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89400" y="11811000"/>
            <a:ext cx="74676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Total fraction outside of ±125 ns: 2.1x10</a:t>
            </a:r>
            <a:r>
              <a:rPr lang="en-US" baseline="30000" dirty="0" smtClean="0">
                <a:solidFill>
                  <a:srgbClr val="FF0000"/>
                </a:solidFill>
                <a:latin typeface="Helvetica"/>
                <a:cs typeface="Helvetica"/>
              </a:rPr>
              <a:t>-5</a:t>
            </a:r>
          </a:p>
        </p:txBody>
      </p:sp>
      <p:sp>
        <p:nvSpPr>
          <p:cNvPr id="87" name="Rectangle 241"/>
          <p:cNvSpPr>
            <a:spLocks noChangeArrowheads="1"/>
          </p:cNvSpPr>
          <p:nvPr/>
        </p:nvSpPr>
        <p:spPr bwMode="auto">
          <a:xfrm>
            <a:off x="27051000" y="20421600"/>
            <a:ext cx="118824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4076700"/>
            <a:r>
              <a:rPr lang="en-US" sz="5700" dirty="0" smtClean="0">
                <a:solidFill>
                  <a:schemeClr val="tx2"/>
                </a:solidFill>
                <a:latin typeface="Helvetica"/>
                <a:cs typeface="Helvetica"/>
              </a:rPr>
              <a:t>Results</a:t>
            </a:r>
            <a:endParaRPr lang="en-US" sz="57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8" name="Text Box 243"/>
          <p:cNvSpPr txBox="1">
            <a:spLocks noChangeArrowheads="1"/>
          </p:cNvSpPr>
          <p:nvPr/>
        </p:nvSpPr>
        <p:spPr bwMode="auto">
          <a:xfrm>
            <a:off x="27051000" y="21259800"/>
            <a:ext cx="6477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28650" lvl="1" indent="-400050">
              <a:buFont typeface="Wingdings" pitchFamily="2" charset="2"/>
              <a:buChar char="Ø"/>
              <a:defRPr/>
            </a:pPr>
            <a:r>
              <a:rPr lang="en-US" dirty="0" smtClean="0">
                <a:latin typeface="Helvetica"/>
                <a:cs typeface="Helvetica"/>
              </a:rPr>
              <a:t>Convoluted transmission function with optimized AC dipole waveform to obtain transmission vs. time.</a:t>
            </a:r>
          </a:p>
          <a:p>
            <a:pPr marL="628650" lvl="1" indent="-400050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000000"/>
                </a:solidFill>
                <a:latin typeface="Helvetica"/>
                <a:ea typeface="+mn-ea"/>
                <a:cs typeface="Helvetica"/>
              </a:rPr>
              <a:t>Convoluted this with simulated bunch distribution to obtain in and out of time transmission.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0" y="23850600"/>
            <a:ext cx="53340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Fraction outside of ±125 ns:  10</a:t>
            </a:r>
            <a:r>
              <a:rPr lang="en-US" baseline="30000" dirty="0" smtClean="0">
                <a:solidFill>
                  <a:srgbClr val="FF0000"/>
                </a:solidFill>
                <a:latin typeface="Helvetica"/>
                <a:cs typeface="Helvetica"/>
              </a:rPr>
              <a:t>-12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Efficiency for in-time beam: 99.6%</a:t>
            </a:r>
          </a:p>
          <a:p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 </a:t>
            </a:r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  <a:sym typeface="Wingdings"/>
              </a:rPr>
              <a:t>Meets Mu2e Requirements</a:t>
            </a:r>
            <a:endParaRPr lang="en-US" dirty="0" smtClean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04800" y="5334000"/>
            <a:ext cx="13106400" cy="15544800"/>
          </a:xfrm>
          <a:prstGeom prst="roundRect">
            <a:avLst>
              <a:gd name="adj" fmla="val 331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304800" y="21031200"/>
            <a:ext cx="13106400" cy="9753600"/>
          </a:xfrm>
          <a:prstGeom prst="roundRect">
            <a:avLst>
              <a:gd name="adj" fmla="val 447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13639800" y="5334000"/>
            <a:ext cx="13106400" cy="9677400"/>
          </a:xfrm>
          <a:prstGeom prst="roundRect">
            <a:avLst>
              <a:gd name="adj" fmla="val 331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>
            <a:off x="13563600" y="22555200"/>
            <a:ext cx="13182600" cy="8229600"/>
          </a:xfrm>
          <a:prstGeom prst="roundRect">
            <a:avLst>
              <a:gd name="adj" fmla="val 5718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6898600" y="5334000"/>
            <a:ext cx="13106400" cy="14782800"/>
          </a:xfrm>
          <a:prstGeom prst="roundRect">
            <a:avLst>
              <a:gd name="adj" fmla="val 331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26898600" y="20269200"/>
            <a:ext cx="13106400" cy="5562600"/>
          </a:xfrm>
          <a:prstGeom prst="roundRect">
            <a:avLst>
              <a:gd name="adj" fmla="val 788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26898600" y="25984200"/>
            <a:ext cx="13106400" cy="2514600"/>
          </a:xfrm>
          <a:prstGeom prst="roundRect">
            <a:avLst>
              <a:gd name="adj" fmla="val 1566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26898600" y="28651200"/>
            <a:ext cx="13106400" cy="1447800"/>
          </a:xfrm>
          <a:prstGeom prst="roundRect">
            <a:avLst>
              <a:gd name="adj" fmla="val 26708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26898600" y="30251400"/>
            <a:ext cx="13106400" cy="5334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13563600" y="15163800"/>
            <a:ext cx="13182600" cy="7239000"/>
          </a:xfrm>
          <a:prstGeom prst="roundRect">
            <a:avLst>
              <a:gd name="adj" fmla="val 46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279600" y="7391400"/>
            <a:ext cx="12052300" cy="434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203400" y="15087600"/>
            <a:ext cx="7696200" cy="331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602200" y="29489400"/>
            <a:ext cx="5029200" cy="12912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5000" y="22326600"/>
            <a:ext cx="98298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standar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Settings\prebys\Application Data\Microsoft\Templates\standard.pot</Template>
  <TotalTime>6041</TotalTime>
  <Words>963</Words>
  <Application>Microsoft Macintosh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standard</vt:lpstr>
      <vt:lpstr>Equation</vt:lpstr>
      <vt:lpstr>Out-of-Time Beam Extinction in the Mu2e Experiment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 Readout in the Belle Experiment</dc:title>
  <dc:creator>Eric Prebys</dc:creator>
  <cp:lastModifiedBy>Eric Prebys</cp:lastModifiedBy>
  <cp:revision>257</cp:revision>
  <cp:lastPrinted>2012-05-18T19:27:04Z</cp:lastPrinted>
  <dcterms:created xsi:type="dcterms:W3CDTF">2002-03-19T16:18:15Z</dcterms:created>
  <dcterms:modified xsi:type="dcterms:W3CDTF">2015-04-30T22:11:07Z</dcterms:modified>
</cp:coreProperties>
</file>