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.xml" ContentType="application/vnd.openxmlformats-officedocument.presentationml.notesSlide+xml"/>
  <Override PartName="/ppt/embeddings/oleObject5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415" r:id="rId2"/>
    <p:sldId id="424" r:id="rId3"/>
    <p:sldId id="423" r:id="rId4"/>
    <p:sldId id="427" r:id="rId5"/>
    <p:sldId id="421" r:id="rId6"/>
    <p:sldId id="422" r:id="rId7"/>
    <p:sldId id="437" r:id="rId8"/>
    <p:sldId id="438" r:id="rId9"/>
    <p:sldId id="439" r:id="rId10"/>
    <p:sldId id="428" r:id="rId11"/>
    <p:sldId id="429" r:id="rId12"/>
    <p:sldId id="430" r:id="rId13"/>
    <p:sldId id="431" r:id="rId14"/>
    <p:sldId id="434" r:id="rId15"/>
    <p:sldId id="435" r:id="rId16"/>
    <p:sldId id="436" r:id="rId17"/>
    <p:sldId id="416" r:id="rId18"/>
    <p:sldId id="417" r:id="rId19"/>
    <p:sldId id="418" r:id="rId20"/>
    <p:sldId id="419" r:id="rId21"/>
    <p:sldId id="440" r:id="rId22"/>
    <p:sldId id="420" r:id="rId23"/>
    <p:sldId id="413" r:id="rId24"/>
    <p:sldId id="410" r:id="rId25"/>
    <p:sldId id="411" r:id="rId26"/>
    <p:sldId id="441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600" y="-560"/>
      </p:cViewPr>
      <p:guideLst>
        <p:guide orient="horz" pos="4124"/>
        <p:guide pos="2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emf"/><Relationship Id="rId1" Type="http://schemas.openxmlformats.org/officeDocument/2006/relationships/image" Target="../media/image45.wmf"/><Relationship Id="rId2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wmf"/><Relationship Id="rId9" Type="http://schemas.openxmlformats.org/officeDocument/2006/relationships/image" Target="../media/image20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98281-BDE8-4DDB-8C35-48F00FEB66A1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March 20,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March 20,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52500"/>
            <a:ext cx="3810000" cy="529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52500"/>
            <a:ext cx="3810000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6650"/>
            <a:ext cx="3810000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77000"/>
            <a:ext cx="838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8EB2A-877F-411F-A90D-72AC44042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March 20,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March 20,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5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  <p:sldLayoutId id="2147483768" r:id="rId12"/>
    <p:sldLayoutId id="2147483769" r:id="rId13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7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3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4.bin"/><Relationship Id="rId10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5" Type="http://schemas.openxmlformats.org/officeDocument/2006/relationships/image" Target="../media/image41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wmf"/><Relationship Id="rId12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14" Type="http://schemas.openxmlformats.org/officeDocument/2006/relationships/oleObject" Target="../embeddings/oleObject46.bin"/><Relationship Id="rId15" Type="http://schemas.openxmlformats.org/officeDocument/2006/relationships/image" Target="../media/image4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1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44.wmf"/><Relationship Id="rId9" Type="http://schemas.openxmlformats.org/officeDocument/2006/relationships/image" Target="../media/image48.wmf"/><Relationship Id="rId10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4" Type="http://schemas.openxmlformats.org/officeDocument/2006/relationships/image" Target="../media/image51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7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2.wmf"/><Relationship Id="rId10" Type="http://schemas.openxmlformats.org/officeDocument/2006/relationships/oleObject" Target="../embeddings/oleObject50.bin"/><Relationship Id="rId11" Type="http://schemas.openxmlformats.org/officeDocument/2006/relationships/image" Target="../media/image5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6.bin"/><Relationship Id="rId12" Type="http://schemas.openxmlformats.org/officeDocument/2006/relationships/image" Target="../media/image5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2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57.wmf"/><Relationship Id="rId9" Type="http://schemas.openxmlformats.org/officeDocument/2006/relationships/oleObject" Target="../embeddings/oleObject55.bin"/><Relationship Id="rId10" Type="http://schemas.openxmlformats.org/officeDocument/2006/relationships/image" Target="../media/image5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gif"/><Relationship Id="rId3" Type="http://schemas.openxmlformats.org/officeDocument/2006/relationships/image" Target="../media/image6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6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image" Target="../media/image9.png"/><Relationship Id="rId6" Type="http://schemas.openxmlformats.org/officeDocument/2006/relationships/image" Target="../media/image10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20" Type="http://schemas.openxmlformats.org/officeDocument/2006/relationships/oleObject" Target="../embeddings/oleObject20.bin"/><Relationship Id="rId21" Type="http://schemas.openxmlformats.org/officeDocument/2006/relationships/image" Target="../media/image17.emf"/><Relationship Id="rId22" Type="http://schemas.openxmlformats.org/officeDocument/2006/relationships/oleObject" Target="../embeddings/oleObject21.bin"/><Relationship Id="rId23" Type="http://schemas.openxmlformats.org/officeDocument/2006/relationships/image" Target="../media/image18.emf"/><Relationship Id="rId24" Type="http://schemas.openxmlformats.org/officeDocument/2006/relationships/oleObject" Target="../embeddings/oleObject22.bin"/><Relationship Id="rId25" Type="http://schemas.openxmlformats.org/officeDocument/2006/relationships/image" Target="../media/image19.wmf"/><Relationship Id="rId26" Type="http://schemas.openxmlformats.org/officeDocument/2006/relationships/oleObject" Target="../embeddings/oleObject23.bin"/><Relationship Id="rId27" Type="http://schemas.openxmlformats.org/officeDocument/2006/relationships/image" Target="../media/image20.wmf"/><Relationship Id="rId28" Type="http://schemas.openxmlformats.org/officeDocument/2006/relationships/oleObject" Target="../embeddings/oleObject24.bin"/><Relationship Id="rId29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11" Type="http://schemas.openxmlformats.org/officeDocument/2006/relationships/oleObject" Target="../embeddings/oleObject14.bin"/><Relationship Id="rId12" Type="http://schemas.openxmlformats.org/officeDocument/2006/relationships/oleObject" Target="../embeddings/oleObject15.bin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14.wmf"/><Relationship Id="rId15" Type="http://schemas.openxmlformats.org/officeDocument/2006/relationships/oleObject" Target="../embeddings/oleObject17.bin"/><Relationship Id="rId16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18" Type="http://schemas.openxmlformats.org/officeDocument/2006/relationships/oleObject" Target="../embeddings/oleObject19.bin"/><Relationship Id="rId19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83058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 to Accelerator Physics</a:t>
            </a:r>
            <a:br>
              <a:rPr lang="en-US" dirty="0" smtClean="0"/>
            </a:br>
            <a:r>
              <a:rPr lang="en-US" sz="2800" dirty="0" smtClean="0"/>
              <a:t>(bonus Material)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97151" y="4100787"/>
            <a:ext cx="6255488" cy="743507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Fermi National Accelerator Laboratory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NIU </a:t>
            </a:r>
            <a:r>
              <a:rPr lang="en-US" dirty="0" err="1" smtClean="0"/>
              <a:t>Phy</a:t>
            </a:r>
            <a:r>
              <a:rPr lang="en-US" dirty="0" smtClean="0"/>
              <a:t> 790 Guest Lecture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22C54-04B8-4329-8E4F-B3EC0867C1C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46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Case for Colliding Beams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685800"/>
            <a:ext cx="5334000" cy="4876800"/>
          </a:xfrm>
        </p:spPr>
        <p:txBody>
          <a:bodyPr/>
          <a:lstStyle/>
          <a:p>
            <a:r>
              <a:rPr lang="en-US" sz="2000" dirty="0" smtClean="0"/>
              <a:t>Beam hitting a stationary proton, the “center of mass” energy is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On the other hand, for colliding beams (of equal mass and energy) it’s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16799488"/>
              </p:ext>
            </p:extLst>
          </p:nvPr>
        </p:nvGraphicFramePr>
        <p:xfrm>
          <a:off x="6019800" y="914400"/>
          <a:ext cx="2590800" cy="56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4" name="Equation" r:id="rId3" imgW="1409400" imgH="304560" progId="Equation.3">
                  <p:embed/>
                </p:oleObj>
              </mc:Choice>
              <mc:Fallback>
                <p:oleObj name="Equation" r:id="rId3" imgW="1409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590800" cy="5601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81255067"/>
              </p:ext>
            </p:extLst>
          </p:nvPr>
        </p:nvGraphicFramePr>
        <p:xfrm>
          <a:off x="6477000" y="2286000"/>
          <a:ext cx="165004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5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165004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19600" y="3276600"/>
            <a:ext cx="457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defRPr/>
            </a:pPr>
            <a:r>
              <a:rPr lang="en-US" sz="2000" dirty="0">
                <a:latin typeface="+mn-lt"/>
              </a:rPr>
              <a:t>To get the 14 </a:t>
            </a:r>
            <a:r>
              <a:rPr lang="en-US" sz="2000" dirty="0" err="1">
                <a:latin typeface="+mn-lt"/>
              </a:rPr>
              <a:t>TeV</a:t>
            </a:r>
            <a:r>
              <a:rPr lang="en-US" sz="2000" dirty="0">
                <a:latin typeface="+mn-lt"/>
              </a:rPr>
              <a:t> CM design energy of the LHC with a single beam  on a fixed target would require that beam to have an energy of 100,000 </a:t>
            </a:r>
            <a:r>
              <a:rPr lang="en-US" sz="2000" dirty="0" err="1">
                <a:latin typeface="+mn-lt"/>
              </a:rPr>
              <a:t>TeV</a:t>
            </a:r>
            <a:r>
              <a:rPr lang="en-US" sz="2000" dirty="0">
                <a:latin typeface="+mn-lt"/>
              </a:rPr>
              <a:t>! 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defRPr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Would require a ring 10 times the diameter of the Earth!!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defRPr/>
            </a:pPr>
            <a:endParaRPr lang="en-US" sz="2000" dirty="0">
              <a:latin typeface="+mn-lt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defRPr/>
            </a:pPr>
            <a:endParaRPr lang="en-US" sz="2000" dirty="0">
              <a:latin typeface="+mn-lt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8229600" y="685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77000" y="762000"/>
            <a:ext cx="1600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24600" y="685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29600" y="1981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24600" y="1981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2057400"/>
            <a:ext cx="838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91400" y="2057400"/>
            <a:ext cx="914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2340" t="2049" r="22200" b="2005"/>
          <a:stretch/>
        </p:blipFill>
        <p:spPr>
          <a:xfrm>
            <a:off x="533400" y="2743200"/>
            <a:ext cx="3997448" cy="346605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19800" y="629126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43663"/>
            <a:ext cx="4724400" cy="304800"/>
          </a:xfrm>
        </p:spPr>
        <p:txBody>
          <a:bodyPr/>
          <a:lstStyle/>
          <a:p>
            <a:pPr algn="l">
              <a:defRPr/>
            </a:pPr>
            <a:r>
              <a:rPr lang="en-US" smtClean="0"/>
              <a:t>E.Prebys, NIU Phy 790 Guest Lecture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3168C-16D6-42A2-AF6D-3D5C06C9F0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71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Luminosity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9975" y="4978940"/>
          <a:ext cx="27384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4" name="Equation" r:id="rId3" imgW="1473120" imgH="228600" progId="Equation.3">
                  <p:embed/>
                </p:oleObj>
              </mc:Choice>
              <mc:Fallback>
                <p:oleObj name="Equation" r:id="rId3" imgW="1473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975" y="4978940"/>
                        <a:ext cx="27384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462665" y="625435"/>
            <a:ext cx="4076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The relationship of the beam to the rate of observed physics processes is given by the “Luminosity”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4362810" y="375345"/>
            <a:ext cx="808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Rate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7071085" y="1127820"/>
            <a:ext cx="1804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Cross-section </a:t>
            </a:r>
            <a:r>
              <a:rPr lang="en-US" sz="2000" dirty="0">
                <a:solidFill>
                  <a:srgbClr val="CC0000"/>
                </a:solidFill>
                <a:latin typeface="+mn-lt"/>
              </a:rPr>
              <a:t>(“physics”)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4777146" y="1481832"/>
            <a:ext cx="1797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>
                <a:solidFill>
                  <a:srgbClr val="CC0000"/>
                </a:solidFill>
                <a:latin typeface="+mn-lt"/>
              </a:rPr>
              <a:t>“Luminosity”</a:t>
            </a:r>
            <a:endParaRPr lang="en-US" sz="2000" dirty="0">
              <a:latin typeface="+mn-lt"/>
            </a:endParaRPr>
          </a:p>
        </p:txBody>
      </p:sp>
      <p:sp>
        <p:nvSpPr>
          <p:cNvPr id="3082" name="Line 8"/>
          <p:cNvSpPr>
            <a:spLocks noChangeShapeType="1"/>
          </p:cNvSpPr>
          <p:nvPr/>
        </p:nvSpPr>
        <p:spPr bwMode="auto">
          <a:xfrm flipV="1">
            <a:off x="6013810" y="894457"/>
            <a:ext cx="3667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9"/>
          <p:cNvSpPr>
            <a:spLocks noChangeShapeType="1"/>
          </p:cNvSpPr>
          <p:nvPr/>
        </p:nvSpPr>
        <p:spPr bwMode="auto">
          <a:xfrm>
            <a:off x="5196247" y="637282"/>
            <a:ext cx="26670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10"/>
          <p:cNvSpPr>
            <a:spLocks noChangeShapeType="1"/>
          </p:cNvSpPr>
          <p:nvPr/>
        </p:nvSpPr>
        <p:spPr bwMode="auto">
          <a:xfrm flipH="1" flipV="1">
            <a:off x="6886935" y="978595"/>
            <a:ext cx="24288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1"/>
          <p:cNvSpPr txBox="1">
            <a:spLocks noChangeArrowheads="1"/>
          </p:cNvSpPr>
          <p:nvPr/>
        </p:nvSpPr>
        <p:spPr bwMode="auto">
          <a:xfrm>
            <a:off x="2958990" y="2276850"/>
            <a:ext cx="597729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Standard unit for Luminosity is 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-2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s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-1</a:t>
            </a:r>
            <a:br>
              <a:rPr lang="en-US" sz="2000" baseline="30000" dirty="0" smtClean="0">
                <a:solidFill>
                  <a:schemeClr val="accent2"/>
                </a:solidFill>
                <a:latin typeface="+mn-lt"/>
              </a:rPr>
            </a:b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Standard unit of cross section is “barn”=10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-24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 cm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2</a:t>
            </a:r>
            <a:br>
              <a:rPr lang="en-US" sz="2000" baseline="30000" dirty="0" smtClean="0">
                <a:solidFill>
                  <a:schemeClr val="accent2"/>
                </a:solidFill>
                <a:latin typeface="+mn-lt"/>
              </a:rPr>
            </a:b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Integrated luminosity is usually in barn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-1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,where</a:t>
            </a:r>
          </a:p>
          <a:p>
            <a:pPr algn="l">
              <a:spcBef>
                <a:spcPct val="50000"/>
              </a:spcBef>
              <a:defRPr/>
            </a:pPr>
            <a:endParaRPr lang="en-US" sz="2000" dirty="0" smtClean="0">
              <a:solidFill>
                <a:schemeClr val="accent2"/>
              </a:solidFill>
              <a:latin typeface="+mn-lt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nb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-1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 = 10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9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 b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-1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, fb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-1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=10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15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 b</a:t>
            </a:r>
            <a:r>
              <a:rPr lang="en-US" sz="2000" baseline="30000" dirty="0" smtClean="0">
                <a:solidFill>
                  <a:schemeClr val="accent2"/>
                </a:solidFill>
                <a:latin typeface="+mn-lt"/>
              </a:rPr>
              <a:t>-1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, etc</a:t>
            </a:r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1524000" y="5532978"/>
            <a:ext cx="1855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  <a:latin typeface="+mn-lt"/>
              </a:rPr>
              <a:t>Incident rate</a:t>
            </a:r>
          </a:p>
        </p:txBody>
      </p:sp>
      <p:sp>
        <p:nvSpPr>
          <p:cNvPr id="3088" name="Text Box 14"/>
          <p:cNvSpPr txBox="1">
            <a:spLocks noChangeArrowheads="1"/>
          </p:cNvSpPr>
          <p:nvPr/>
        </p:nvSpPr>
        <p:spPr bwMode="auto">
          <a:xfrm>
            <a:off x="1026198" y="6046155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  <a:latin typeface="+mn-lt"/>
              </a:rPr>
              <a:t>Target number density</a:t>
            </a:r>
          </a:p>
        </p:txBody>
      </p:sp>
      <p:sp>
        <p:nvSpPr>
          <p:cNvPr id="3089" name="Rectangle 15"/>
          <p:cNvSpPr>
            <a:spLocks noChangeArrowheads="1"/>
          </p:cNvSpPr>
          <p:nvPr/>
        </p:nvSpPr>
        <p:spPr bwMode="auto">
          <a:xfrm>
            <a:off x="4187950" y="4696365"/>
            <a:ext cx="21071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  <a:latin typeface="+mn-lt"/>
              </a:rPr>
              <a:t>Target </a:t>
            </a: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 thickness</a:t>
            </a:r>
            <a:endParaRPr lang="en-US" sz="200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3090" name="Line 16"/>
          <p:cNvSpPr>
            <a:spLocks noChangeShapeType="1"/>
          </p:cNvSpPr>
          <p:nvPr/>
        </p:nvSpPr>
        <p:spPr bwMode="auto">
          <a:xfrm flipV="1">
            <a:off x="3365625" y="5391690"/>
            <a:ext cx="155575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en-US"/>
          </a:p>
        </p:txBody>
      </p:sp>
      <p:sp>
        <p:nvSpPr>
          <p:cNvPr id="3091" name="Line 17"/>
          <p:cNvSpPr>
            <a:spLocks noChangeShapeType="1"/>
          </p:cNvSpPr>
          <p:nvPr/>
        </p:nvSpPr>
        <p:spPr bwMode="auto">
          <a:xfrm flipV="1">
            <a:off x="3637738" y="5387654"/>
            <a:ext cx="127757" cy="543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en-US"/>
          </a:p>
        </p:txBody>
      </p:sp>
      <p:sp>
        <p:nvSpPr>
          <p:cNvPr id="3092" name="Line 18"/>
          <p:cNvSpPr>
            <a:spLocks noChangeShapeType="1"/>
          </p:cNvSpPr>
          <p:nvPr/>
        </p:nvSpPr>
        <p:spPr bwMode="auto">
          <a:xfrm flipH="1">
            <a:off x="4072063" y="4945603"/>
            <a:ext cx="13335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en-US"/>
          </a:p>
        </p:txBody>
      </p:sp>
      <p:sp>
        <p:nvSpPr>
          <p:cNvPr id="3093" name="Text Box 19"/>
          <p:cNvSpPr txBox="1">
            <a:spLocks noChangeArrowheads="1"/>
          </p:cNvSpPr>
          <p:nvPr/>
        </p:nvSpPr>
        <p:spPr bwMode="auto">
          <a:xfrm>
            <a:off x="5736692" y="5228420"/>
            <a:ext cx="2916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Example: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MiniBooNe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primary target:</a:t>
            </a:r>
          </a:p>
        </p:txBody>
      </p:sp>
      <p:graphicFrame>
        <p:nvGraphicFramePr>
          <p:cNvPr id="307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59147" y="5919710"/>
          <a:ext cx="2253287" cy="53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5" name="Equation" r:id="rId5" imgW="990360" imgH="203040" progId="Equation.3">
                  <p:embed/>
                </p:oleObj>
              </mc:Choice>
              <mc:Fallback>
                <p:oleObj name="Equation" r:id="rId5" imgW="990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147" y="5919710"/>
                        <a:ext cx="2253287" cy="537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416910" y="318195"/>
          <a:ext cx="15906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6" name="Equation" r:id="rId7" imgW="507960" imgH="177480" progId="Equation.3">
                  <p:embed/>
                </p:oleObj>
              </mc:Choice>
              <mc:Fallback>
                <p:oleObj name="Equation" r:id="rId7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910" y="318195"/>
                        <a:ext cx="159067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28EB2A-877F-411F-A90D-72AC440421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688685" y="3275380"/>
          <a:ext cx="3379640" cy="46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7" name="Equation" r:id="rId9" imgW="1676160" imgH="228600" progId="Equation.3">
                  <p:embed/>
                </p:oleObj>
              </mc:Choice>
              <mc:Fallback>
                <p:oleObj name="Equation" r:id="rId9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685" y="3275380"/>
                        <a:ext cx="3379640" cy="460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0553" y="4394740"/>
            <a:ext cx="318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For (thin) fixed target: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61342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855" y="126170"/>
            <a:ext cx="8371114" cy="507274"/>
          </a:xfrm>
        </p:spPr>
        <p:txBody>
          <a:bodyPr/>
          <a:lstStyle/>
          <a:p>
            <a:pPr>
              <a:defRPr/>
            </a:pPr>
            <a:r>
              <a:rPr lang="en-US" dirty="0"/>
              <a:t>Colliding Beam Luminosity</a:t>
            </a:r>
          </a:p>
        </p:txBody>
      </p:sp>
      <p:pic>
        <p:nvPicPr>
          <p:cNvPr id="38915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8063" y="1322388"/>
            <a:ext cx="14970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2963" y="1403350"/>
            <a:ext cx="1195387" cy="1190625"/>
            <a:chOff x="776" y="966"/>
            <a:chExt cx="753" cy="750"/>
          </a:xfrm>
        </p:grpSpPr>
        <p:sp>
          <p:nvSpPr>
            <p:cNvPr id="38940" name="Oval 5"/>
            <p:cNvSpPr>
              <a:spLocks noChangeArrowheads="1"/>
            </p:cNvSpPr>
            <p:nvPr/>
          </p:nvSpPr>
          <p:spPr bwMode="auto">
            <a:xfrm>
              <a:off x="815" y="1002"/>
              <a:ext cx="696" cy="6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1" name="Oval 6"/>
            <p:cNvSpPr>
              <a:spLocks noChangeArrowheads="1"/>
            </p:cNvSpPr>
            <p:nvPr/>
          </p:nvSpPr>
          <p:spPr bwMode="auto">
            <a:xfrm>
              <a:off x="1143" y="966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2" name="Oval 7"/>
            <p:cNvSpPr>
              <a:spLocks noChangeArrowheads="1"/>
            </p:cNvSpPr>
            <p:nvPr/>
          </p:nvSpPr>
          <p:spPr bwMode="auto">
            <a:xfrm>
              <a:off x="1473" y="1308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3" name="Oval 8"/>
            <p:cNvSpPr>
              <a:spLocks noChangeArrowheads="1"/>
            </p:cNvSpPr>
            <p:nvPr/>
          </p:nvSpPr>
          <p:spPr bwMode="auto">
            <a:xfrm>
              <a:off x="776" y="1292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4" name="Oval 9"/>
            <p:cNvSpPr>
              <a:spLocks noChangeArrowheads="1"/>
            </p:cNvSpPr>
            <p:nvPr/>
          </p:nvSpPr>
          <p:spPr bwMode="auto">
            <a:xfrm>
              <a:off x="1134" y="1657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5" name="Oval 10"/>
            <p:cNvSpPr>
              <a:spLocks noChangeArrowheads="1"/>
            </p:cNvSpPr>
            <p:nvPr/>
          </p:nvSpPr>
          <p:spPr bwMode="auto">
            <a:xfrm>
              <a:off x="1387" y="1087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6" name="Oval 11"/>
            <p:cNvSpPr>
              <a:spLocks noChangeArrowheads="1"/>
            </p:cNvSpPr>
            <p:nvPr/>
          </p:nvSpPr>
          <p:spPr bwMode="auto">
            <a:xfrm>
              <a:off x="885" y="1080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7" name="Oval 12"/>
            <p:cNvSpPr>
              <a:spLocks noChangeArrowheads="1"/>
            </p:cNvSpPr>
            <p:nvPr/>
          </p:nvSpPr>
          <p:spPr bwMode="auto">
            <a:xfrm>
              <a:off x="891" y="1549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48" name="Oval 13"/>
            <p:cNvSpPr>
              <a:spLocks noChangeArrowheads="1"/>
            </p:cNvSpPr>
            <p:nvPr/>
          </p:nvSpPr>
          <p:spPr bwMode="auto">
            <a:xfrm>
              <a:off x="1390" y="1555"/>
              <a:ext cx="56" cy="5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8917" name="Oval 14"/>
          <p:cNvSpPr>
            <a:spLocks noChangeArrowheads="1"/>
          </p:cNvSpPr>
          <p:nvPr/>
        </p:nvSpPr>
        <p:spPr bwMode="auto">
          <a:xfrm>
            <a:off x="3143250" y="1449388"/>
            <a:ext cx="665163" cy="296862"/>
          </a:xfrm>
          <a:prstGeom prst="ellipse">
            <a:avLst/>
          </a:prstGeom>
          <a:solidFill>
            <a:srgbClr val="66FF66"/>
          </a:solidFill>
          <a:ln w="9525">
            <a:solidFill>
              <a:srgbClr val="66FF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8" name="Oval 15"/>
          <p:cNvSpPr>
            <a:spLocks noChangeArrowheads="1"/>
          </p:cNvSpPr>
          <p:nvPr/>
        </p:nvSpPr>
        <p:spPr bwMode="auto">
          <a:xfrm>
            <a:off x="3178175" y="2184400"/>
            <a:ext cx="665163" cy="296863"/>
          </a:xfrm>
          <a:prstGeom prst="ellipse">
            <a:avLst/>
          </a:prstGeom>
          <a:solidFill>
            <a:srgbClr val="66FF66"/>
          </a:solidFill>
          <a:ln w="9525">
            <a:solidFill>
              <a:srgbClr val="66FF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9" name="Oval 16"/>
          <p:cNvSpPr>
            <a:spLocks noChangeArrowheads="1"/>
          </p:cNvSpPr>
          <p:nvPr/>
        </p:nvSpPr>
        <p:spPr bwMode="auto">
          <a:xfrm>
            <a:off x="4325938" y="2146300"/>
            <a:ext cx="665162" cy="296863"/>
          </a:xfrm>
          <a:prstGeom prst="ellipse">
            <a:avLst/>
          </a:prstGeom>
          <a:solidFill>
            <a:srgbClr val="66FF66"/>
          </a:solidFill>
          <a:ln w="9525">
            <a:solidFill>
              <a:srgbClr val="66FF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20" name="Oval 17"/>
          <p:cNvSpPr>
            <a:spLocks noChangeArrowheads="1"/>
          </p:cNvSpPr>
          <p:nvPr/>
        </p:nvSpPr>
        <p:spPr bwMode="auto">
          <a:xfrm>
            <a:off x="4337050" y="1454150"/>
            <a:ext cx="665163" cy="296863"/>
          </a:xfrm>
          <a:prstGeom prst="ellipse">
            <a:avLst/>
          </a:prstGeom>
          <a:solidFill>
            <a:srgbClr val="66FF66"/>
          </a:solidFill>
          <a:ln w="9525">
            <a:solidFill>
              <a:srgbClr val="66FF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21" name="Oval 18"/>
          <p:cNvSpPr>
            <a:spLocks noChangeArrowheads="1"/>
          </p:cNvSpPr>
          <p:nvPr/>
        </p:nvSpPr>
        <p:spPr bwMode="auto">
          <a:xfrm>
            <a:off x="3724275" y="1814513"/>
            <a:ext cx="665163" cy="2968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22" name="Line 19"/>
          <p:cNvSpPr>
            <a:spLocks noChangeShapeType="1"/>
          </p:cNvSpPr>
          <p:nvPr/>
        </p:nvSpPr>
        <p:spPr bwMode="auto">
          <a:xfrm>
            <a:off x="3856038" y="15922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20"/>
          <p:cNvSpPr>
            <a:spLocks noChangeShapeType="1"/>
          </p:cNvSpPr>
          <p:nvPr/>
        </p:nvSpPr>
        <p:spPr bwMode="auto">
          <a:xfrm flipH="1" flipV="1">
            <a:off x="4152900" y="1592263"/>
            <a:ext cx="131763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21"/>
          <p:cNvSpPr>
            <a:spLocks noChangeShapeType="1"/>
          </p:cNvSpPr>
          <p:nvPr/>
        </p:nvSpPr>
        <p:spPr bwMode="auto">
          <a:xfrm>
            <a:off x="5021263" y="2308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22"/>
          <p:cNvSpPr>
            <a:spLocks noChangeShapeType="1"/>
          </p:cNvSpPr>
          <p:nvPr/>
        </p:nvSpPr>
        <p:spPr bwMode="auto">
          <a:xfrm flipH="1">
            <a:off x="2887663" y="2308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Text Box 23"/>
          <p:cNvSpPr txBox="1">
            <a:spLocks noChangeArrowheads="1"/>
          </p:cNvSpPr>
          <p:nvPr/>
        </p:nvSpPr>
        <p:spPr bwMode="auto">
          <a:xfrm>
            <a:off x="381000" y="838200"/>
            <a:ext cx="573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Circulating beams typically “bunched”</a:t>
            </a:r>
          </a:p>
        </p:txBody>
      </p:sp>
      <p:sp>
        <p:nvSpPr>
          <p:cNvPr id="14353" name="Text Box 24"/>
          <p:cNvSpPr txBox="1">
            <a:spLocks noChangeArrowheads="1"/>
          </p:cNvSpPr>
          <p:nvPr/>
        </p:nvSpPr>
        <p:spPr bwMode="auto">
          <a:xfrm>
            <a:off x="5964238" y="993775"/>
            <a:ext cx="3179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(number of interactions)</a:t>
            </a:r>
          </a:p>
        </p:txBody>
      </p:sp>
      <p:sp>
        <p:nvSpPr>
          <p:cNvPr id="14354" name="Text Box 25"/>
          <p:cNvSpPr txBox="1">
            <a:spLocks noChangeArrowheads="1"/>
          </p:cNvSpPr>
          <p:nvPr/>
        </p:nvSpPr>
        <p:spPr bwMode="auto">
          <a:xfrm>
            <a:off x="6519863" y="2565400"/>
            <a:ext cx="2378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Cross-sectional area of beam</a:t>
            </a:r>
          </a:p>
        </p:txBody>
      </p:sp>
      <p:sp>
        <p:nvSpPr>
          <p:cNvPr id="38929" name="Line 26"/>
          <p:cNvSpPr>
            <a:spLocks noChangeShapeType="1"/>
          </p:cNvSpPr>
          <p:nvPr/>
        </p:nvSpPr>
        <p:spPr bwMode="auto">
          <a:xfrm flipH="1" flipV="1">
            <a:off x="6669088" y="2209800"/>
            <a:ext cx="204787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Text Box 27"/>
          <p:cNvSpPr txBox="1">
            <a:spLocks noChangeArrowheads="1"/>
          </p:cNvSpPr>
          <p:nvPr/>
        </p:nvSpPr>
        <p:spPr bwMode="auto">
          <a:xfrm>
            <a:off x="381000" y="27813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Total Luminosity:</a:t>
            </a:r>
          </a:p>
        </p:txBody>
      </p:sp>
      <p:pic>
        <p:nvPicPr>
          <p:cNvPr id="38931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25" y="3052763"/>
            <a:ext cx="3814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Text Box 29"/>
          <p:cNvSpPr txBox="1">
            <a:spLocks noChangeArrowheads="1"/>
          </p:cNvSpPr>
          <p:nvPr/>
        </p:nvSpPr>
        <p:spPr bwMode="auto">
          <a:xfrm>
            <a:off x="6653213" y="3997325"/>
            <a:ext cx="2109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Circumference of machine</a:t>
            </a:r>
          </a:p>
        </p:txBody>
      </p:sp>
      <p:sp>
        <p:nvSpPr>
          <p:cNvPr id="14358" name="Text Box 30"/>
          <p:cNvSpPr txBox="1">
            <a:spLocks noChangeArrowheads="1"/>
          </p:cNvSpPr>
          <p:nvPr/>
        </p:nvSpPr>
        <p:spPr bwMode="auto">
          <a:xfrm>
            <a:off x="3957520" y="4389125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Number of bunches</a:t>
            </a:r>
          </a:p>
        </p:txBody>
      </p:sp>
      <p:sp>
        <p:nvSpPr>
          <p:cNvPr id="38934" name="Line 31"/>
          <p:cNvSpPr>
            <a:spLocks noChangeShapeType="1"/>
          </p:cNvSpPr>
          <p:nvPr/>
        </p:nvSpPr>
        <p:spPr bwMode="auto">
          <a:xfrm flipV="1">
            <a:off x="5815013" y="3774645"/>
            <a:ext cx="216377" cy="603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Line 32"/>
          <p:cNvSpPr>
            <a:spLocks noChangeShapeType="1"/>
          </p:cNvSpPr>
          <p:nvPr/>
        </p:nvSpPr>
        <p:spPr bwMode="auto">
          <a:xfrm flipH="1" flipV="1">
            <a:off x="6500813" y="39211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Text Box 33"/>
          <p:cNvSpPr txBox="1">
            <a:spLocks noChangeArrowheads="1"/>
          </p:cNvSpPr>
          <p:nvPr/>
        </p:nvSpPr>
        <p:spPr bwMode="auto">
          <a:xfrm>
            <a:off x="457200" y="5042010"/>
            <a:ext cx="868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e+e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- Luminosity (KEK-B):  	  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   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2.11x10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34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cm</a:t>
            </a:r>
            <a:r>
              <a:rPr lang="en-US" sz="2400" baseline="30000" dirty="0">
                <a:solidFill>
                  <a:srgbClr val="CC0000"/>
                </a:solidFill>
                <a:latin typeface="+mn-lt"/>
              </a:rPr>
              <a:t>-2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s</a:t>
            </a:r>
            <a:r>
              <a:rPr lang="en-US" sz="2400" baseline="30000" dirty="0">
                <a:solidFill>
                  <a:srgbClr val="CC0000"/>
                </a:solidFill>
                <a:latin typeface="+mn-lt"/>
              </a:rPr>
              <a:t>-1 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/>
            </a:r>
            <a:br>
              <a:rPr lang="en-US" sz="2400" baseline="30000" dirty="0" smtClean="0">
                <a:solidFill>
                  <a:srgbClr val="CC0000"/>
                </a:solidFill>
                <a:latin typeface="+mn-lt"/>
              </a:rPr>
            </a:b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Record p-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</a:rPr>
              <a:t>pBar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 Luminosity (Tevatron): 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         4.06x10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32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 cm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-2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s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-1 </a:t>
            </a:r>
            <a:br>
              <a:rPr lang="en-US" sz="2400" baseline="30000" dirty="0" smtClean="0">
                <a:solidFill>
                  <a:srgbClr val="CC0000"/>
                </a:solidFill>
                <a:latin typeface="+mn-lt"/>
              </a:rPr>
            </a:b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Hadronic Luminosity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(LHC):              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7.0x10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33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cm</a:t>
            </a:r>
            <a:r>
              <a:rPr lang="en-US" sz="2400" baseline="30000" dirty="0">
                <a:solidFill>
                  <a:srgbClr val="CC0000"/>
                </a:solidFill>
                <a:latin typeface="+mn-lt"/>
              </a:rPr>
              <a:t>-2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s</a:t>
            </a:r>
            <a:r>
              <a:rPr lang="en-US" sz="2400" baseline="30000" dirty="0">
                <a:solidFill>
                  <a:srgbClr val="CC0000"/>
                </a:solidFill>
                <a:latin typeface="+mn-lt"/>
              </a:rPr>
              <a:t>-1</a:t>
            </a:r>
            <a:br>
              <a:rPr lang="en-US" sz="2400" baseline="30000" dirty="0">
                <a:solidFill>
                  <a:srgbClr val="CC0000"/>
                </a:solidFill>
                <a:latin typeface="+mn-lt"/>
              </a:rPr>
            </a:br>
            <a:r>
              <a:rPr lang="en-US" sz="2400" dirty="0">
                <a:solidFill>
                  <a:schemeClr val="accent2"/>
                </a:solidFill>
                <a:latin typeface="+mn-lt"/>
              </a:rPr>
              <a:t>LHC Design Luminosity:			      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1.00x10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34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 cm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-2</a:t>
            </a:r>
            <a:r>
              <a:rPr lang="en-US" sz="2400" dirty="0" smtClean="0">
                <a:solidFill>
                  <a:srgbClr val="CC0000"/>
                </a:solidFill>
                <a:latin typeface="+mn-lt"/>
              </a:rPr>
              <a:t>s</a:t>
            </a:r>
            <a:r>
              <a:rPr lang="en-US" sz="2400" baseline="30000" dirty="0" smtClean="0">
                <a:solidFill>
                  <a:srgbClr val="CC0000"/>
                </a:solidFill>
                <a:latin typeface="+mn-lt"/>
              </a:rPr>
              <a:t>-1</a:t>
            </a:r>
            <a:endParaRPr lang="en-US" sz="2400" baseline="30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6E6A2-F555-4934-B7BB-3127D0BCFC2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69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Luminosity: cont’d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516625"/>
          </a:xfrm>
        </p:spPr>
        <p:txBody>
          <a:bodyPr/>
          <a:lstStyle/>
          <a:p>
            <a:r>
              <a:rPr lang="en-US" sz="2000" dirty="0" smtClean="0"/>
              <a:t>For equally intense Gaussian beams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Using                                we have</a:t>
            </a:r>
          </a:p>
          <a:p>
            <a:endParaRPr lang="en-US" sz="20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86831"/>
              </p:ext>
            </p:extLst>
          </p:nvPr>
        </p:nvGraphicFramePr>
        <p:xfrm>
          <a:off x="2457450" y="3621088"/>
          <a:ext cx="42672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8" name="Equation" r:id="rId3" imgW="1447800" imgH="431800" progId="Equation.DSMT4">
                  <p:embed/>
                </p:oleObj>
              </mc:Choice>
              <mc:Fallback>
                <p:oleObj name="Equation" r:id="rId3" imgW="1447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621088"/>
                        <a:ext cx="4267200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3189420" y="1508750"/>
          <a:ext cx="264477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9" name="Equation" r:id="rId5" imgW="901440" imgH="431640" progId="Equation.3">
                  <p:embed/>
                </p:oleObj>
              </mc:Choice>
              <mc:Fallback>
                <p:oleObj name="Equation" r:id="rId5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420" y="1508750"/>
                        <a:ext cx="2644775" cy="1265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300225" y="1508750"/>
            <a:ext cx="24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Geometrical factor: </a:t>
            </a:r>
            <a:b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   - crossing angle</a:t>
            </a:r>
            <a:b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   - hourglass effect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5839365" y="1815989"/>
            <a:ext cx="460862" cy="268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6605" y="932675"/>
            <a:ext cx="24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Particles in a bunch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224886" y="1239914"/>
            <a:ext cx="960125" cy="460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46605" y="2699305"/>
            <a:ext cx="264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Transverse size (RMS)</a:t>
            </a: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5186481" y="2622500"/>
            <a:ext cx="960124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8310" y="1355130"/>
            <a:ext cx="24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Collision frequency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419850" y="1585560"/>
            <a:ext cx="652885" cy="42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2665" y="5003605"/>
            <a:ext cx="262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Revolution frequency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2862977" y="4638758"/>
            <a:ext cx="460860" cy="34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92360" y="5502870"/>
            <a:ext cx="264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Number of bunches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3592673" y="4600353"/>
            <a:ext cx="1190556" cy="76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62555" y="5464465"/>
            <a:ext cx="2649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Betatron function at collision point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  <a:sym typeface="Wingdings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  <a:sym typeface="Wingdings"/>
              </a:rPr>
              <a:t>want a small </a:t>
            </a:r>
            <a:r>
              <a:rPr lang="el-GR" sz="2000" dirty="0" smtClean="0">
                <a:solidFill>
                  <a:schemeClr val="bg2">
                    <a:lumMod val="50000"/>
                  </a:schemeClr>
                </a:solidFill>
                <a:latin typeface="+mn-lt"/>
                <a:sym typeface="Wingdings"/>
              </a:rPr>
              <a:t>β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  <a:sym typeface="Wingdings"/>
              </a:rPr>
              <a:t>*!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16200000" flipV="1">
            <a:off x="5320898" y="4984403"/>
            <a:ext cx="729695" cy="30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94055" y="4926795"/>
            <a:ext cx="276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Normalized emittance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10800000">
            <a:off x="6338631" y="4734770"/>
            <a:ext cx="192025" cy="15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085569" y="3685608"/>
            <a:ext cx="531627" cy="141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65553" y="3446451"/>
            <a:ext cx="2478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prop. to energy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16199"/>
              </p:ext>
            </p:extLst>
          </p:nvPr>
        </p:nvGraphicFramePr>
        <p:xfrm>
          <a:off x="3390900" y="2946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0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0900" y="2946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50686"/>
              </p:ext>
            </p:extLst>
          </p:nvPr>
        </p:nvGraphicFramePr>
        <p:xfrm>
          <a:off x="3390900" y="2946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1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0900" y="2946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9699"/>
              </p:ext>
            </p:extLst>
          </p:nvPr>
        </p:nvGraphicFramePr>
        <p:xfrm>
          <a:off x="3390900" y="2933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2"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0900" y="2933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20241"/>
              </p:ext>
            </p:extLst>
          </p:nvPr>
        </p:nvGraphicFramePr>
        <p:xfrm>
          <a:off x="1633940" y="2870184"/>
          <a:ext cx="2156084" cy="857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3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940" y="2870184"/>
                        <a:ext cx="2156084" cy="8576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4267200" y="4419600"/>
            <a:ext cx="661739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2600" y="5943600"/>
            <a:ext cx="264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Particles in bunch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6172200"/>
            <a:ext cx="21336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78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Triplet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In experimental applications, we will often want to focus beam down to a waist (minimum </a:t>
            </a:r>
            <a:r>
              <a:rPr lang="el-GR" sz="1800" dirty="0"/>
              <a:t>β</a:t>
            </a:r>
            <a:r>
              <a:rPr lang="en-US" sz="1800" dirty="0" smtClean="0"/>
              <a:t>) in both planes.  In general, we can accomplish this with a triplet of quadrupoles.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Such triplets are a workhorse in beam lines, and you’ll see them wherever you want to focus beam down to a point.</a:t>
            </a:r>
            <a:endParaRPr lang="el-GR" sz="1800" dirty="0" smtClean="0"/>
          </a:p>
          <a:p>
            <a:pPr lvl="1"/>
            <a:r>
              <a:rPr lang="en-US" sz="1800" dirty="0" smtClean="0"/>
              <a:t>Can also be used to match lattice functions between dissimilar beam line segments</a:t>
            </a:r>
          </a:p>
          <a:p>
            <a:r>
              <a:rPr lang="en-US" sz="1800" dirty="0" smtClean="0"/>
              <a:t>The solution, starting with a arbitrary lattice functions, is not trivial and in general these problems are solved numerically (</a:t>
            </a:r>
            <a:r>
              <a:rPr lang="en-US" sz="1800" dirty="0" err="1" smtClean="0"/>
              <a:t>eg</a:t>
            </a:r>
            <a:r>
              <a:rPr lang="en-US" sz="1800" dirty="0" smtClean="0"/>
              <a:t>, MAD can do this)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276600" y="1752600"/>
            <a:ext cx="228600" cy="857250"/>
            <a:chOff x="3077" y="2111"/>
            <a:chExt cx="176" cy="481"/>
          </a:xfrm>
        </p:grpSpPr>
        <p:sp>
          <p:nvSpPr>
            <p:cNvPr id="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334000" y="1752600"/>
            <a:ext cx="228600" cy="857250"/>
            <a:chOff x="3077" y="2111"/>
            <a:chExt cx="176" cy="481"/>
          </a:xfrm>
        </p:grpSpPr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267200" y="1752600"/>
            <a:ext cx="285750" cy="800100"/>
            <a:chOff x="4267" y="2160"/>
            <a:chExt cx="240" cy="481"/>
          </a:xfrm>
        </p:grpSpPr>
        <p:sp>
          <p:nvSpPr>
            <p:cNvPr id="14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Equation" r:id="rId3" imgW="114120" imgH="215640" progId="Equation.DSMT4">
                  <p:embed/>
                </p:oleObj>
              </mc:Choice>
              <mc:Fallback>
                <p:oleObj name="Equation" r:id="rId3" imgW="11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70410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367175"/>
          </a:xfrm>
        </p:spPr>
        <p:txBody>
          <a:bodyPr/>
          <a:lstStyle/>
          <a:p>
            <a:r>
              <a:rPr lang="en-US" sz="1800" dirty="0" smtClean="0"/>
              <a:t>In a collider, we will want to focus the beam in both planes as small as possible.</a:t>
            </a:r>
          </a:p>
          <a:p>
            <a:r>
              <a:rPr lang="en-US" sz="1800" dirty="0" smtClean="0"/>
              <a:t>This can be done with a symmetric pair of focusing triplets, matched to the lattice functions (dispersion suppression is assumed)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in a drift, β evolves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where </a:t>
            </a:r>
            <a:r>
              <a:rPr lang="en-US" sz="1800" i="1" dirty="0" smtClean="0"/>
              <a:t>s</a:t>
            </a:r>
            <a:r>
              <a:rPr lang="en-US" sz="1800" dirty="0" smtClean="0"/>
              <a:t> is measured from the location of the waist</a:t>
            </a:r>
          </a:p>
          <a:p>
            <a:r>
              <a:rPr lang="en-US" sz="1800" dirty="0" smtClean="0"/>
              <a:t>This means that the smaller I make </a:t>
            </a:r>
            <a:r>
              <a:rPr lang="el-GR" sz="1800" dirty="0" smtClean="0"/>
              <a:t>β</a:t>
            </a:r>
            <a:r>
              <a:rPr lang="en-US" sz="1800" dirty="0" smtClean="0"/>
              <a:t>*, </a:t>
            </a:r>
            <a:r>
              <a:rPr lang="en-US" sz="1800" i="1" dirty="0" smtClean="0"/>
              <a:t>the bigger the beam gets in the focusing triplets!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3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43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6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5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05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5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5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28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74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102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2133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Symmetric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62400" y="24384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4400" y="2438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4364568" y="3733800"/>
          <a:ext cx="141816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9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568" y="3733800"/>
                        <a:ext cx="1418166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 flipV="1">
            <a:off x="4495800" y="30480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7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35834"/>
              </p:ext>
            </p:extLst>
          </p:nvPr>
        </p:nvGraphicFramePr>
        <p:xfrm>
          <a:off x="2743200" y="4343400"/>
          <a:ext cx="36068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0" name="Equation" r:id="rId5" imgW="2108160" imgH="444240" progId="Equation.DSMT4">
                  <p:embed/>
                </p:oleObj>
              </mc:Choice>
              <mc:Fallback>
                <p:oleObj name="Equation" r:id="rId5" imgW="2108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36068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41059" y="4122628"/>
            <a:ext cx="23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>
                <a:solidFill>
                  <a:srgbClr val="C00000"/>
                </a:solidFill>
                <a:latin typeface="+mn-lt"/>
              </a:rPr>
              <a:t>α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=0 at the waist!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19284" y="4557504"/>
            <a:ext cx="191360" cy="2087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009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6837637" cy="463731"/>
          </a:xfrm>
        </p:spPr>
        <p:txBody>
          <a:bodyPr/>
          <a:lstStyle/>
          <a:p>
            <a:r>
              <a:rPr lang="en-US" dirty="0" smtClean="0"/>
              <a:t>Limits to </a:t>
            </a:r>
            <a:r>
              <a:rPr lang="el-GR" dirty="0" smtClean="0">
                <a:latin typeface="Symbol" pitchFamily="18" charset="2"/>
              </a:rPr>
              <a:t>β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" name="Group 34"/>
          <p:cNvGrpSpPr/>
          <p:nvPr/>
        </p:nvGrpSpPr>
        <p:grpSpPr>
          <a:xfrm>
            <a:off x="616286" y="817461"/>
            <a:ext cx="2688349" cy="4262955"/>
            <a:chOff x="1153956" y="894271"/>
            <a:chExt cx="2688349" cy="4262955"/>
          </a:xfrm>
        </p:grpSpPr>
        <p:cxnSp>
          <p:nvCxnSpPr>
            <p:cNvPr id="8" name="Straight Connector 7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 flipH="1">
            <a:off x="3304635" y="817460"/>
            <a:ext cx="2688336" cy="4262955"/>
            <a:chOff x="1153956" y="894271"/>
            <a:chExt cx="2688349" cy="4262955"/>
          </a:xfrm>
        </p:grpSpPr>
        <p:cxnSp>
          <p:nvCxnSpPr>
            <p:cNvPr id="37" name="Straight Connector 36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307575" y="5426060"/>
          <a:ext cx="2027784" cy="80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7" name="Equation" r:id="rId3" imgW="1117440" imgH="444240" progId="Equation.DSMT4">
                  <p:embed/>
                </p:oleObj>
              </mc:Choice>
              <mc:Fallback>
                <p:oleObj name="Equation" r:id="rId3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575" y="5426060"/>
                        <a:ext cx="2027784" cy="806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2"/>
          <p:cNvGrpSpPr/>
          <p:nvPr/>
        </p:nvGrpSpPr>
        <p:grpSpPr>
          <a:xfrm>
            <a:off x="2958992" y="894269"/>
            <a:ext cx="3033994" cy="4147745"/>
            <a:chOff x="2958992" y="894269"/>
            <a:chExt cx="3033994" cy="4147745"/>
          </a:xfrm>
        </p:grpSpPr>
        <p:cxnSp>
          <p:nvCxnSpPr>
            <p:cNvPr id="47" name="Straight Connector 46"/>
            <p:cNvCxnSpPr/>
            <p:nvPr/>
          </p:nvCxnSpPr>
          <p:spPr>
            <a:xfrm rot="16200000" flipH="1">
              <a:off x="1077145" y="2776116"/>
              <a:ext cx="4147743" cy="38404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576409" y="2968142"/>
              <a:ext cx="3878908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2555739" y="2296053"/>
              <a:ext cx="2803565" cy="61448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207152" y="3678634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4303166" y="3851456"/>
              <a:ext cx="768100" cy="30724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783227" y="4024280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5109674" y="4005079"/>
              <a:ext cx="345643" cy="115212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5301696" y="3736244"/>
              <a:ext cx="499266" cy="268835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5474518" y="3870659"/>
              <a:ext cx="729697" cy="30723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2037270" y="5042010"/>
            <a:ext cx="1190556" cy="57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19850" y="5579680"/>
            <a:ext cx="334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ym typeface="Symbol"/>
              </a:rPr>
              <a:t> small </a:t>
            </a:r>
            <a:r>
              <a:rPr lang="en-US" sz="1600" dirty="0" smtClean="0"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ym typeface="Symbol"/>
              </a:rPr>
              <a:t>* means large β</a:t>
            </a:r>
            <a:br>
              <a:rPr lang="en-US" sz="1600" dirty="0" smtClean="0">
                <a:sym typeface="Symbol"/>
              </a:rPr>
            </a:br>
            <a:r>
              <a:rPr lang="en-US" sz="1600" dirty="0" smtClean="0">
                <a:sym typeface="Symbol"/>
              </a:rPr>
              <a:t>    (aperture) at focusing triplet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24260" y="5105400"/>
            <a:ext cx="5900340" cy="13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-1726420" y="3044950"/>
            <a:ext cx="44549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38800" y="5029200"/>
            <a:ext cx="6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s</a:t>
            </a:r>
            <a:endParaRPr lang="en-US" sz="2400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7880" y="817460"/>
            <a:ext cx="2688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Symbol" pitchFamily="18" charset="2"/>
              </a:rPr>
              <a:t>β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9239" y="2315255"/>
            <a:ext cx="241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</a:rPr>
              <a:t>β</a:t>
            </a:r>
            <a:r>
              <a:rPr lang="en-US" sz="1600" dirty="0" smtClean="0">
                <a:solidFill>
                  <a:srgbClr val="FF0000"/>
                </a:solidFill>
              </a:rPr>
              <a:t> distortion of off-momentum particles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1/</a:t>
            </a:r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* </a:t>
            </a:r>
            <a:br>
              <a:rPr lang="en-US" sz="1600" dirty="0" smtClean="0">
                <a:solidFill>
                  <a:srgbClr val="FF0000"/>
                </a:solidFill>
                <a:sym typeface="Symbol"/>
              </a:rPr>
            </a:b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ffects collimation)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4552798" y="3256177"/>
            <a:ext cx="345645" cy="230430"/>
          </a:xfrm>
          <a:prstGeom prst="straightConnector1">
            <a:avLst/>
          </a:prstGeom>
          <a:ln>
            <a:solidFill>
              <a:srgbClr val="FF1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t="12362"/>
          <a:stretch/>
        </p:blipFill>
        <p:spPr bwMode="auto">
          <a:xfrm>
            <a:off x="6208553" y="0"/>
            <a:ext cx="29354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Freeform 70"/>
          <p:cNvSpPr/>
          <p:nvPr/>
        </p:nvSpPr>
        <p:spPr>
          <a:xfrm>
            <a:off x="3713018" y="894271"/>
            <a:ext cx="3739323" cy="4962022"/>
          </a:xfrm>
          <a:custGeom>
            <a:avLst/>
            <a:gdLst>
              <a:gd name="connsiteX0" fmla="*/ 4590473 w 5138498"/>
              <a:gd name="connsiteY0" fmla="*/ 4405746 h 4405746"/>
              <a:gd name="connsiteX1" fmla="*/ 4867564 w 5138498"/>
              <a:gd name="connsiteY1" fmla="*/ 3722255 h 4405746"/>
              <a:gd name="connsiteX2" fmla="*/ 4738255 w 5138498"/>
              <a:gd name="connsiteY2" fmla="*/ 1958109 h 4405746"/>
              <a:gd name="connsiteX3" fmla="*/ 2466109 w 5138498"/>
              <a:gd name="connsiteY3" fmla="*/ 637309 h 4405746"/>
              <a:gd name="connsiteX4" fmla="*/ 0 w 5138498"/>
              <a:gd name="connsiteY4" fmla="*/ 0 h 4405746"/>
              <a:gd name="connsiteX0" fmla="*/ 4590473 w 5092316"/>
              <a:gd name="connsiteY0" fmla="*/ 4405746 h 4405746"/>
              <a:gd name="connsiteX1" fmla="*/ 4738255 w 5092316"/>
              <a:gd name="connsiteY1" fmla="*/ 1958109 h 4405746"/>
              <a:gd name="connsiteX2" fmla="*/ 2466109 w 5092316"/>
              <a:gd name="connsiteY2" fmla="*/ 637309 h 4405746"/>
              <a:gd name="connsiteX3" fmla="*/ 0 w 5092316"/>
              <a:gd name="connsiteY3" fmla="*/ 0 h 4405746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5027528"/>
              <a:gd name="connsiteY0" fmla="*/ 4819961 h 4819961"/>
              <a:gd name="connsiteX1" fmla="*/ 5012975 w 5027528"/>
              <a:gd name="connsiteY1" fmla="*/ 2598259 h 4819961"/>
              <a:gd name="connsiteX2" fmla="*/ 2466109 w 5027528"/>
              <a:gd name="connsiteY2" fmla="*/ 637309 h 4819961"/>
              <a:gd name="connsiteX3" fmla="*/ 0 w 5027528"/>
              <a:gd name="connsiteY3" fmla="*/ 0 h 4819961"/>
              <a:gd name="connsiteX0" fmla="*/ 2553426 w 5072480"/>
              <a:gd name="connsiteY0" fmla="*/ 4819961 h 4819961"/>
              <a:gd name="connsiteX1" fmla="*/ 5012975 w 5072480"/>
              <a:gd name="connsiteY1" fmla="*/ 2598259 h 4819961"/>
              <a:gd name="connsiteX2" fmla="*/ 2910457 w 5072480"/>
              <a:gd name="connsiteY2" fmla="*/ 753118 h 4819961"/>
              <a:gd name="connsiteX3" fmla="*/ 0 w 5072480"/>
              <a:gd name="connsiteY3" fmla="*/ 0 h 4819961"/>
              <a:gd name="connsiteX0" fmla="*/ 2553426 w 5151821"/>
              <a:gd name="connsiteY0" fmla="*/ 4819961 h 4819961"/>
              <a:gd name="connsiteX1" fmla="*/ 5092316 w 5151821"/>
              <a:gd name="connsiteY1" fmla="*/ 2861851 h 4819961"/>
              <a:gd name="connsiteX2" fmla="*/ 2910457 w 5151821"/>
              <a:gd name="connsiteY2" fmla="*/ 753118 h 4819961"/>
              <a:gd name="connsiteX3" fmla="*/ 0 w 5151821"/>
              <a:gd name="connsiteY3" fmla="*/ 0 h 4819961"/>
              <a:gd name="connsiteX0" fmla="*/ 3071096 w 5092758"/>
              <a:gd name="connsiteY0" fmla="*/ 4865242 h 4865242"/>
              <a:gd name="connsiteX1" fmla="*/ 5092316 w 5092758"/>
              <a:gd name="connsiteY1" fmla="*/ 2861851 h 4865242"/>
              <a:gd name="connsiteX2" fmla="*/ 2910457 w 5092758"/>
              <a:gd name="connsiteY2" fmla="*/ 753118 h 4865242"/>
              <a:gd name="connsiteX3" fmla="*/ 0 w 5092758"/>
              <a:gd name="connsiteY3" fmla="*/ 0 h 4865242"/>
              <a:gd name="connsiteX0" fmla="*/ 3071096 w 4834042"/>
              <a:gd name="connsiteY0" fmla="*/ 4865242 h 4865242"/>
              <a:gd name="connsiteX1" fmla="*/ 4833480 w 4834042"/>
              <a:gd name="connsiteY1" fmla="*/ 2869398 h 4865242"/>
              <a:gd name="connsiteX2" fmla="*/ 2910457 w 4834042"/>
              <a:gd name="connsiteY2" fmla="*/ 753118 h 4865242"/>
              <a:gd name="connsiteX3" fmla="*/ 0 w 4834042"/>
              <a:gd name="connsiteY3" fmla="*/ 0 h 4865242"/>
              <a:gd name="connsiteX0" fmla="*/ 3071096 w 4836417"/>
              <a:gd name="connsiteY0" fmla="*/ 4865242 h 4865242"/>
              <a:gd name="connsiteX1" fmla="*/ 4833480 w 4836417"/>
              <a:gd name="connsiteY1" fmla="*/ 2869398 h 4865242"/>
              <a:gd name="connsiteX2" fmla="*/ 2691441 w 4836417"/>
              <a:gd name="connsiteY2" fmla="*/ 753118 h 4865242"/>
              <a:gd name="connsiteX3" fmla="*/ 0 w 4836417"/>
              <a:gd name="connsiteY3" fmla="*/ 0 h 486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417" h="4865242">
                <a:moveTo>
                  <a:pt x="3071096" y="4865242"/>
                </a:moveTo>
                <a:cubicBezTo>
                  <a:pt x="3925843" y="4664724"/>
                  <a:pt x="4896756" y="3554752"/>
                  <a:pt x="4833480" y="2869398"/>
                </a:cubicBezTo>
                <a:cubicBezTo>
                  <a:pt x="4770204" y="2184044"/>
                  <a:pt x="3540160" y="1230093"/>
                  <a:pt x="2691441" y="753118"/>
                </a:cubicBezTo>
                <a:cubicBezTo>
                  <a:pt x="1842722" y="276143"/>
                  <a:pt x="838200" y="155479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76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LHC</a:t>
            </a:r>
          </a:p>
        </p:txBody>
      </p:sp>
    </p:spTree>
    <p:extLst>
      <p:ext uri="{BB962C8B-B14F-4D97-AF65-F5344CB8AC3E}">
        <p14:creationId xmlns:p14="http://schemas.microsoft.com/office/powerpoint/2010/main" val="254278233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Motion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4260" y="702245"/>
            <a:ext cx="8355012" cy="729695"/>
          </a:xfrm>
        </p:spPr>
        <p:txBody>
          <a:bodyPr/>
          <a:lstStyle/>
          <a:p>
            <a:r>
              <a:rPr lang="en-US" sz="1800" dirty="0" smtClean="0"/>
              <a:t>We will generally accelerate particles using structures that generate time-varying electric fields (RF cavities), either in a linear arrangement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or located within a circulating ring</a:t>
            </a:r>
          </a:p>
          <a:p>
            <a:r>
              <a:rPr lang="en-US" sz="1800" dirty="0" smtClean="0"/>
              <a:t>In both cases, we want to phase the RF so a nominal</a:t>
            </a:r>
            <a:br>
              <a:rPr lang="en-US" sz="1800" dirty="0" smtClean="0"/>
            </a:br>
            <a:r>
              <a:rPr lang="en-US" sz="1800" dirty="0" smtClean="0"/>
              <a:t>arriving particle will see the same accelerating voltage</a:t>
            </a:r>
            <a:br>
              <a:rPr lang="en-US" sz="1800" dirty="0" smtClean="0"/>
            </a:br>
            <a:r>
              <a:rPr lang="en-US" sz="1800" dirty="0" smtClean="0"/>
              <a:t>and therefore get the same boost in energy</a:t>
            </a:r>
            <a:endParaRPr lang="en-US" sz="1800" baseline="-250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3611875" y="1854395"/>
            <a:ext cx="883315" cy="422455"/>
            <a:chOff x="1422790" y="2084824"/>
            <a:chExt cx="883315" cy="422455"/>
          </a:xfrm>
        </p:grpSpPr>
        <p:sp>
          <p:nvSpPr>
            <p:cNvPr id="8" name="Rectangle 7"/>
            <p:cNvSpPr/>
            <p:nvPr/>
          </p:nvSpPr>
          <p:spPr>
            <a:xfrm>
              <a:off x="1422790" y="2084824"/>
              <a:ext cx="883315" cy="42245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99600" y="2200040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499600" y="2392065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422790" y="2353660"/>
          <a:ext cx="149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6" name="Equation" r:id="rId3" imgW="1498320" imgH="228600" progId="Equation.3">
                  <p:embed/>
                </p:oleObj>
              </mc:Choice>
              <mc:Fallback>
                <p:oleObj name="Equation" r:id="rId3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790" y="2353660"/>
                        <a:ext cx="149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6"/>
          <p:cNvGrpSpPr/>
          <p:nvPr/>
        </p:nvGrpSpPr>
        <p:grpSpPr>
          <a:xfrm>
            <a:off x="1768435" y="1854395"/>
            <a:ext cx="883315" cy="422455"/>
            <a:chOff x="1422790" y="2084824"/>
            <a:chExt cx="883315" cy="422455"/>
          </a:xfrm>
        </p:grpSpPr>
        <p:sp>
          <p:nvSpPr>
            <p:cNvPr id="18" name="Rectangle 17"/>
            <p:cNvSpPr/>
            <p:nvPr/>
          </p:nvSpPr>
          <p:spPr>
            <a:xfrm>
              <a:off x="1422790" y="2084824"/>
              <a:ext cx="883315" cy="42245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499600" y="2200040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99600" y="2392065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4"/>
          <p:cNvGrpSpPr/>
          <p:nvPr/>
        </p:nvGrpSpPr>
        <p:grpSpPr>
          <a:xfrm>
            <a:off x="7260350" y="1854395"/>
            <a:ext cx="883315" cy="422455"/>
            <a:chOff x="1422790" y="2084824"/>
            <a:chExt cx="883315" cy="422455"/>
          </a:xfrm>
        </p:grpSpPr>
        <p:sp>
          <p:nvSpPr>
            <p:cNvPr id="26" name="Rectangle 25"/>
            <p:cNvSpPr/>
            <p:nvPr/>
          </p:nvSpPr>
          <p:spPr>
            <a:xfrm>
              <a:off x="1422790" y="2084824"/>
              <a:ext cx="883315" cy="42245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499600" y="2200040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99600" y="2392065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7010095" y="2354020"/>
          <a:ext cx="153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7" name="Equation" r:id="rId5" imgW="1536480" imgH="228600" progId="Equation.3">
                  <p:embed/>
                </p:oleObj>
              </mc:Choice>
              <mc:Fallback>
                <p:oleObj name="Equation" r:id="rId5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095" y="2354020"/>
                        <a:ext cx="153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3387420" y="2354020"/>
          <a:ext cx="148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8" name="Equation" r:id="rId7" imgW="1485720" imgH="228600" progId="Equation.3">
                  <p:embed/>
                </p:oleObj>
              </mc:Choice>
              <mc:Fallback>
                <p:oleObj name="Equation" r:id="rId7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420" y="2354020"/>
                        <a:ext cx="148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000335" y="2046420"/>
            <a:ext cx="7834620" cy="38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53220" y="1470345"/>
            <a:ext cx="107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cavity 0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96660" y="1470345"/>
            <a:ext cx="107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cavity 1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145135" y="1470345"/>
            <a:ext cx="107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cavity N</a:t>
            </a:r>
            <a:endParaRPr lang="en-US" sz="2000" dirty="0"/>
          </a:p>
        </p:txBody>
      </p:sp>
      <p:sp>
        <p:nvSpPr>
          <p:cNvPr id="37" name="Oval 36"/>
          <p:cNvSpPr/>
          <p:nvPr/>
        </p:nvSpPr>
        <p:spPr>
          <a:xfrm>
            <a:off x="6569060" y="3006545"/>
            <a:ext cx="2304300" cy="230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37"/>
          <p:cNvGrpSpPr/>
          <p:nvPr/>
        </p:nvGrpSpPr>
        <p:grpSpPr>
          <a:xfrm>
            <a:off x="7337160" y="5042010"/>
            <a:ext cx="883315" cy="422455"/>
            <a:chOff x="1422790" y="2084824"/>
            <a:chExt cx="883315" cy="422455"/>
          </a:xfrm>
        </p:grpSpPr>
        <p:sp>
          <p:nvSpPr>
            <p:cNvPr id="39" name="Rectangle 38"/>
            <p:cNvSpPr/>
            <p:nvPr/>
          </p:nvSpPr>
          <p:spPr>
            <a:xfrm>
              <a:off x="1422790" y="2084824"/>
              <a:ext cx="883315" cy="42245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499600" y="2200040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499600" y="2392065"/>
              <a:ext cx="72969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3"/>
          <p:cNvSpPr>
            <a:spLocks/>
          </p:cNvSpPr>
          <p:nvPr/>
        </p:nvSpPr>
        <p:spPr bwMode="auto">
          <a:xfrm>
            <a:off x="731500" y="4389125"/>
            <a:ext cx="3390900" cy="2071688"/>
          </a:xfrm>
          <a:custGeom>
            <a:avLst/>
            <a:gdLst>
              <a:gd name="T0" fmla="*/ 0 w 2136"/>
              <a:gd name="T1" fmla="*/ 2147483647 h 1305"/>
              <a:gd name="T2" fmla="*/ 2147483647 w 2136"/>
              <a:gd name="T3" fmla="*/ 2147483647 h 1305"/>
              <a:gd name="T4" fmla="*/ 2147483647 w 2136"/>
              <a:gd name="T5" fmla="*/ 2147483647 h 1305"/>
              <a:gd name="T6" fmla="*/ 2147483647 w 2136"/>
              <a:gd name="T7" fmla="*/ 2147483647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2136"/>
              <a:gd name="T13" fmla="*/ 0 h 1305"/>
              <a:gd name="T14" fmla="*/ 2136 w 2136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6" h="1305">
                <a:moveTo>
                  <a:pt x="0" y="566"/>
                </a:moveTo>
                <a:cubicBezTo>
                  <a:pt x="112" y="675"/>
                  <a:pt x="432" y="1305"/>
                  <a:pt x="680" y="1224"/>
                </a:cubicBezTo>
                <a:cubicBezTo>
                  <a:pt x="928" y="1143"/>
                  <a:pt x="1245" y="160"/>
                  <a:pt x="1488" y="80"/>
                </a:cubicBezTo>
                <a:cubicBezTo>
                  <a:pt x="1731" y="0"/>
                  <a:pt x="2001" y="608"/>
                  <a:pt x="2136" y="74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731500" y="54559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960100" y="385572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5" name="Object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6300" y="3855725"/>
            <a:ext cx="533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690155" y="4773175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1192360" y="435072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Nominal Energy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21320" y="4657960"/>
            <a:ext cx="192025" cy="11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51750" y="5810110"/>
            <a:ext cx="230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2344510" y="5810110"/>
            <a:ext cx="230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59725" y="5810110"/>
            <a:ext cx="307240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2524735" y="5852135"/>
          <a:ext cx="2159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9" name="Equation" r:id="rId10" imgW="152280" imgH="228600" progId="Equation.3">
                  <p:embed/>
                </p:oleObj>
              </mc:Choice>
              <mc:Fallback>
                <p:oleObj name="Equation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735" y="5852135"/>
                        <a:ext cx="2159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3995738" y="4067175"/>
          <a:ext cx="20732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0" name="Equation" r:id="rId12" imgW="1015920" imgH="393480" progId="Equation.3">
                  <p:embed/>
                </p:oleObj>
              </mc:Choice>
              <mc:Fallback>
                <p:oleObj name="Equation" r:id="rId12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067175"/>
                        <a:ext cx="207327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2" name="Object 8"/>
          <p:cNvGraphicFramePr>
            <a:graphicFrameLocks noChangeAspect="1"/>
          </p:cNvGraphicFramePr>
          <p:nvPr/>
        </p:nvGraphicFramePr>
        <p:xfrm>
          <a:off x="4303165" y="5464465"/>
          <a:ext cx="7794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1" name="Equation" r:id="rId14" imgW="545760" imgH="215640" progId="Equation.3">
                  <p:embed/>
                </p:oleObj>
              </mc:Choice>
              <mc:Fallback>
                <p:oleObj name="Equation" r:id="rId14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165" y="5464465"/>
                        <a:ext cx="7794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1240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90857" cy="46373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Examples of Accelerating RF Structures</a:t>
            </a:r>
            <a:endParaRPr lang="en-US" dirty="0"/>
          </a:p>
        </p:txBody>
      </p:sp>
      <p:pic>
        <p:nvPicPr>
          <p:cNvPr id="27651" name="Picture 2" descr="http://www-bd.fnal.gov/wao/fermipics/95-10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876300"/>
            <a:ext cx="3124200" cy="389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6" descr="http://www.linearcollider.org/newsline/images/20060706_dc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405" y="3889860"/>
            <a:ext cx="3767325" cy="188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62000" y="4800600"/>
            <a:ext cx="2819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err="1"/>
              <a:t>Fermilab</a:t>
            </a:r>
            <a:r>
              <a:rPr lang="en-US" sz="1800" dirty="0"/>
              <a:t> Drift Tube </a:t>
            </a:r>
            <a:r>
              <a:rPr lang="en-US" sz="1800" dirty="0" err="1"/>
              <a:t>Linac</a:t>
            </a:r>
            <a:r>
              <a:rPr lang="en-US" sz="1800" dirty="0"/>
              <a:t> (200MHz): oscillating field uniform along length</a:t>
            </a:r>
          </a:p>
        </p:txBody>
      </p:sp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4456785" y="5810110"/>
            <a:ext cx="4229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ILC prototype </a:t>
            </a:r>
            <a:r>
              <a:rPr lang="en-US" sz="1800" dirty="0" err="1"/>
              <a:t>elipical</a:t>
            </a:r>
            <a:r>
              <a:rPr lang="en-US" sz="1800" dirty="0"/>
              <a:t> cell “</a:t>
            </a:r>
            <a:r>
              <a:rPr lang="en-US" sz="1800" dirty="0">
                <a:latin typeface="Symbol" pitchFamily="18" charset="2"/>
              </a:rPr>
              <a:t>p</a:t>
            </a:r>
            <a:r>
              <a:rPr lang="en-US" sz="1800" dirty="0"/>
              <a:t>-cavity” (1.3 GHz): field alternates with each cell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B3B5A-5052-4940-8887-DC0AFF3E24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  <p:pic>
        <p:nvPicPr>
          <p:cNvPr id="270338" name="Picture 2" descr="http://www.fnal.gov/pub/today/images04/Booster-new-cav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6102" y="1278320"/>
            <a:ext cx="3397898" cy="2548424"/>
          </a:xfrm>
          <a:prstGeom prst="rect">
            <a:avLst/>
          </a:prstGeom>
          <a:noFill/>
        </p:spPr>
      </p:pic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148075" y="817460"/>
            <a:ext cx="38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37-&gt;53MHz </a:t>
            </a:r>
            <a:r>
              <a:rPr lang="en-US" sz="1800" dirty="0" err="1" smtClean="0"/>
              <a:t>Fermilab</a:t>
            </a:r>
            <a:r>
              <a:rPr lang="en-US" sz="1800" dirty="0" smtClean="0"/>
              <a:t> Booster cavity</a:t>
            </a:r>
            <a:endParaRPr lang="en-US" sz="1800" dirty="0"/>
          </a:p>
        </p:txBody>
      </p:sp>
      <p:cxnSp>
        <p:nvCxnSpPr>
          <p:cNvPr id="18" name="Straight Arrow Connector 17"/>
          <p:cNvCxnSpPr>
            <a:stCxn id="19" idx="3"/>
          </p:cNvCxnSpPr>
          <p:nvPr/>
        </p:nvCxnSpPr>
        <p:spPr>
          <a:xfrm>
            <a:off x="5683940" y="2031568"/>
            <a:ext cx="1000335" cy="24528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4072735" y="1739180"/>
            <a:ext cx="16112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Biased ferrite frequency tuner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9148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70" y="740650"/>
            <a:ext cx="8355012" cy="1131105"/>
          </a:xfrm>
        </p:spPr>
        <p:txBody>
          <a:bodyPr/>
          <a:lstStyle/>
          <a:p>
            <a:r>
              <a:rPr lang="en-US" sz="2000" dirty="0" smtClean="0"/>
              <a:t>A particle with a slightly different energy will arrive at a slightly different time, and experience a slightly different acceleration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relationship between arrival time and difference in energy depends on the details of the machine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654690" y="2161635"/>
            <a:ext cx="3390900" cy="2071688"/>
          </a:xfrm>
          <a:custGeom>
            <a:avLst/>
            <a:gdLst>
              <a:gd name="T0" fmla="*/ 0 w 2136"/>
              <a:gd name="T1" fmla="*/ 2147483647 h 1305"/>
              <a:gd name="T2" fmla="*/ 2147483647 w 2136"/>
              <a:gd name="T3" fmla="*/ 2147483647 h 1305"/>
              <a:gd name="T4" fmla="*/ 2147483647 w 2136"/>
              <a:gd name="T5" fmla="*/ 2147483647 h 1305"/>
              <a:gd name="T6" fmla="*/ 2147483647 w 2136"/>
              <a:gd name="T7" fmla="*/ 2147483647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2136"/>
              <a:gd name="T13" fmla="*/ 0 h 1305"/>
              <a:gd name="T14" fmla="*/ 2136 w 2136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6" h="1305">
                <a:moveTo>
                  <a:pt x="0" y="566"/>
                </a:moveTo>
                <a:cubicBezTo>
                  <a:pt x="112" y="675"/>
                  <a:pt x="432" y="1305"/>
                  <a:pt x="680" y="1224"/>
                </a:cubicBezTo>
                <a:cubicBezTo>
                  <a:pt x="928" y="1143"/>
                  <a:pt x="1245" y="160"/>
                  <a:pt x="1488" y="80"/>
                </a:cubicBezTo>
                <a:cubicBezTo>
                  <a:pt x="1731" y="0"/>
                  <a:pt x="2001" y="608"/>
                  <a:pt x="2136" y="74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54690" y="322843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883290" y="162823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" name="Object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490" y="1628235"/>
            <a:ext cx="533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613345" y="2545685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15550" y="212323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Nominal Energy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44510" y="2430470"/>
            <a:ext cx="192025" cy="11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574940" y="3582620"/>
            <a:ext cx="230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267700" y="3582620"/>
            <a:ext cx="230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82915" y="3582620"/>
            <a:ext cx="307240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447925" y="3624645"/>
          <a:ext cx="2159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8" name="Equation" r:id="rId4" imgW="152280" imgH="228600" progId="Equation.3">
                  <p:embed/>
                </p:oleObj>
              </mc:Choice>
              <mc:Fallback>
                <p:oleObj name="Equation" r:id="rId4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624645"/>
                        <a:ext cx="2159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4226355" y="3236975"/>
          <a:ext cx="7794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9" name="Equation" r:id="rId6" imgW="545760" imgH="215640" progId="Equation.3">
                  <p:embed/>
                </p:oleObj>
              </mc:Choice>
              <mc:Fallback>
                <p:oleObj name="Equation" r:id="rId6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355" y="3236975"/>
                        <a:ext cx="7794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2728560" y="2392065"/>
            <a:ext cx="152400" cy="152400"/>
          </a:xfrm>
          <a:prstGeom prst="ellipse">
            <a:avLst/>
          </a:prstGeom>
          <a:solidFill>
            <a:srgbClr val="009900">
              <a:alpha val="31000"/>
            </a:srgb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576410" y="173918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/>
              <a:t>Off Energy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498130" y="2123229"/>
            <a:ext cx="345645" cy="11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49773"/>
              </p:ext>
            </p:extLst>
          </p:nvPr>
        </p:nvGraphicFramePr>
        <p:xfrm>
          <a:off x="2133600" y="5257800"/>
          <a:ext cx="23479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0" name="Equation" r:id="rId8" imgW="1409400" imgH="419040" progId="Equation.3">
                  <p:embed/>
                </p:oleObj>
              </mc:Choice>
              <mc:Fallback>
                <p:oleObj name="Equation" r:id="rId8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2347913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8000" y="61722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“slip factor” = dependence of period on momentum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819400" y="5867400"/>
            <a:ext cx="267999" cy="3961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32417"/>
              </p:ext>
            </p:extLst>
          </p:nvPr>
        </p:nvGraphicFramePr>
        <p:xfrm>
          <a:off x="5638800" y="5029200"/>
          <a:ext cx="1219200" cy="53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1" name="Equation" r:id="rId10" imgW="1079500" imgH="419100" progId="Equation.DSMT4">
                  <p:embed/>
                </p:oleObj>
              </mc:Choice>
              <mc:Fallback>
                <p:oleObj name="Equation" r:id="rId10" imgW="1079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29200"/>
                        <a:ext cx="1219200" cy="5370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4648201" y="5334000"/>
            <a:ext cx="914399" cy="22860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4458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(Grab-bag of topics)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Off-momentum particles</a:t>
            </a:r>
          </a:p>
          <a:p>
            <a:r>
              <a:rPr lang="en-US" dirty="0" smtClean="0"/>
              <a:t>Matching and insertions</a:t>
            </a:r>
          </a:p>
          <a:p>
            <a:r>
              <a:rPr lang="en-US" dirty="0" smtClean="0"/>
              <a:t>Luminosity and colliding beams</a:t>
            </a:r>
          </a:p>
          <a:p>
            <a:r>
              <a:rPr lang="en-US" dirty="0" smtClean="0"/>
              <a:t>Longitudinal motion</a:t>
            </a:r>
          </a:p>
          <a:p>
            <a:r>
              <a:rPr lang="en-US" dirty="0" smtClean="0"/>
              <a:t>A word about electrons vs. protons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22C54-04B8-4329-8E4F-B3EC0867C1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16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Slip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3781050"/>
          </a:xfrm>
        </p:spPr>
        <p:txBody>
          <a:bodyPr/>
          <a:lstStyle/>
          <a:p>
            <a:r>
              <a:rPr lang="en-US" sz="1800" dirty="0" smtClean="0"/>
              <a:t>As cyclotrons became relativistic, high momentum particles take longer to go around.</a:t>
            </a:r>
          </a:p>
          <a:p>
            <a:pPr lvl="1"/>
            <a:r>
              <a:rPr lang="en-US" sz="1600" dirty="0" smtClean="0"/>
              <a:t>This led to the initial understanding of phase stability during acceleration.</a:t>
            </a:r>
          </a:p>
          <a:p>
            <a:r>
              <a:rPr lang="en-US" sz="1800" dirty="0" smtClean="0"/>
              <a:t>In general, two effects compete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behavior of the slip factor depends on the type of machine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96762"/>
              </p:ext>
            </p:extLst>
          </p:nvPr>
        </p:nvGraphicFramePr>
        <p:xfrm>
          <a:off x="609600" y="3048000"/>
          <a:ext cx="8104188" cy="87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1" name="Equation" r:id="rId3" imgW="4356100" imgH="469900" progId="Equation.DSMT4">
                  <p:embed/>
                </p:oleObj>
              </mc:Choice>
              <mc:Fallback>
                <p:oleObj name="Equation" r:id="rId3" imgW="4356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8104188" cy="8735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7"/>
          <p:cNvGrpSpPr/>
          <p:nvPr/>
        </p:nvGrpSpPr>
        <p:grpSpPr>
          <a:xfrm>
            <a:off x="1066800" y="2286000"/>
            <a:ext cx="2381110" cy="883315"/>
            <a:chOff x="1768435" y="2545685"/>
            <a:chExt cx="2381110" cy="883315"/>
          </a:xfrm>
        </p:grpSpPr>
        <p:sp>
          <p:nvSpPr>
            <p:cNvPr id="8" name="TextBox 7"/>
            <p:cNvSpPr txBox="1"/>
            <p:nvPr/>
          </p:nvSpPr>
          <p:spPr>
            <a:xfrm>
              <a:off x="1768435" y="2660900"/>
              <a:ext cx="921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Path length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2690155" y="2922510"/>
              <a:ext cx="499265" cy="506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H="1">
              <a:off x="3573472" y="3121759"/>
              <a:ext cx="460857" cy="76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12610" y="2545685"/>
              <a:ext cx="1036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Velocity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1066800" y="3657600"/>
            <a:ext cx="2803565" cy="1056620"/>
            <a:chOff x="1008875" y="4003245"/>
            <a:chExt cx="2803565" cy="1056620"/>
          </a:xfrm>
        </p:grpSpPr>
        <p:sp>
          <p:nvSpPr>
            <p:cNvPr id="20" name="TextBox 19"/>
            <p:cNvSpPr txBox="1"/>
            <p:nvPr/>
          </p:nvSpPr>
          <p:spPr>
            <a:xfrm>
              <a:off x="1008875" y="4536645"/>
              <a:ext cx="2803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“momentum compaction factor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” we just talked about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294875" y="4003245"/>
              <a:ext cx="382830" cy="538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9"/>
          <p:cNvGrpSpPr/>
          <p:nvPr/>
        </p:nvGrpSpPr>
        <p:grpSpPr>
          <a:xfrm>
            <a:off x="5638800" y="3733800"/>
            <a:ext cx="3200400" cy="993577"/>
            <a:chOff x="5569310" y="3928875"/>
            <a:chExt cx="3200400" cy="993577"/>
          </a:xfrm>
        </p:grpSpPr>
        <p:sp>
          <p:nvSpPr>
            <p:cNvPr id="23" name="TextBox 22"/>
            <p:cNvSpPr txBox="1"/>
            <p:nvPr/>
          </p:nvSpPr>
          <p:spPr>
            <a:xfrm>
              <a:off x="5569310" y="4614675"/>
              <a:ext cx="32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Momentum dependent “slip factor”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855310" y="3928875"/>
              <a:ext cx="228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15000" y="2362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Can prove this with a little algebra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34000" y="2590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4153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Slip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28975"/>
          </a:xfrm>
        </p:spPr>
        <p:txBody>
          <a:bodyPr/>
          <a:lstStyle/>
          <a:p>
            <a:r>
              <a:rPr lang="en-US" sz="1800" dirty="0" smtClean="0"/>
              <a:t>In a </a:t>
            </a:r>
            <a:r>
              <a:rPr lang="en-US" sz="1800" dirty="0" err="1" smtClean="0"/>
              <a:t>linac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In a cyclotron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In a synchrotron, the momentum compaction depends on the lattice, but is </a:t>
            </a:r>
            <a:r>
              <a:rPr lang="en-US" sz="1800" i="1" dirty="0" smtClean="0"/>
              <a:t>usually</a:t>
            </a:r>
            <a:r>
              <a:rPr lang="en-US" sz="1800" dirty="0" smtClean="0"/>
              <a:t> positive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a normal lattice, for very non-intuitive reasons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17113"/>
              </p:ext>
            </p:extLst>
          </p:nvPr>
        </p:nvGraphicFramePr>
        <p:xfrm>
          <a:off x="2209800" y="990600"/>
          <a:ext cx="2133600" cy="7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9" name="Equation" r:id="rId3" imgW="1181100" imgH="419100" progId="Equation.DSMT4">
                  <p:embed/>
                </p:oleObj>
              </mc:Choice>
              <mc:Fallback>
                <p:oleObj name="Equation" r:id="rId3" imgW="1181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90600"/>
                        <a:ext cx="2133600" cy="75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1143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negative, asymptotically approaching 0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03329"/>
              </p:ext>
            </p:extLst>
          </p:nvPr>
        </p:nvGraphicFramePr>
        <p:xfrm>
          <a:off x="457200" y="2362200"/>
          <a:ext cx="40147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0" name="Equation" r:id="rId5" imgW="2222500" imgH="419100" progId="Equation.DSMT4">
                  <p:embed/>
                </p:oleObj>
              </mc:Choice>
              <mc:Fallback>
                <p:oleObj name="Equation" r:id="rId5" imgW="2222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4014788" cy="757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0" y="2438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0 for v&lt;&lt;c, then goes positive. Compensating for this 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olidFill>
                  <a:srgbClr val="C00000"/>
                </a:solidFill>
                <a:latin typeface="+mn-lt"/>
                <a:sym typeface="Wingdings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“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Wingdings"/>
              </a:rPr>
              <a:t>synchro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-cyclotron”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76230"/>
              </p:ext>
            </p:extLst>
          </p:nvPr>
        </p:nvGraphicFramePr>
        <p:xfrm>
          <a:off x="7086600" y="4343400"/>
          <a:ext cx="1371600" cy="7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1" name="Equation" r:id="rId7" imgW="787320" imgH="419040" progId="Equation.3">
                  <p:embed/>
                </p:oleObj>
              </mc:Choice>
              <mc:Fallback>
                <p:oleObj name="Equation" r:id="rId7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343400"/>
                        <a:ext cx="1371600" cy="7300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75016"/>
              </p:ext>
            </p:extLst>
          </p:nvPr>
        </p:nvGraphicFramePr>
        <p:xfrm>
          <a:off x="838200" y="4267200"/>
          <a:ext cx="14001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2" name="Equation" r:id="rId9" imgW="774700" imgH="419100" progId="Equation.DSMT4">
                  <p:embed/>
                </p:oleObj>
              </mc:Choice>
              <mc:Fallback>
                <p:oleObj name="Equation" r:id="rId9" imgW="774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1400175" cy="757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38400" y="4495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Starts out negative, then goes positive for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“transition”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001000" y="4876800"/>
            <a:ext cx="2286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41856"/>
              </p:ext>
            </p:extLst>
          </p:nvPr>
        </p:nvGraphicFramePr>
        <p:xfrm>
          <a:off x="2133600" y="5867400"/>
          <a:ext cx="13271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3" name="Equation" r:id="rId11" imgW="762000" imgH="203200" progId="Equation.DSMT4">
                  <p:embed/>
                </p:oleObj>
              </mc:Choice>
              <mc:Fallback>
                <p:oleObj name="Equation" r:id="rId11" imgW="762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67400"/>
                        <a:ext cx="1327150" cy="354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57600" y="5791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electron machines are almost always above transition.  Proton machines go through transition</a:t>
            </a:r>
          </a:p>
        </p:txBody>
      </p:sp>
    </p:spTree>
    <p:extLst>
      <p:ext uri="{BB962C8B-B14F-4D97-AF65-F5344CB8AC3E}">
        <p14:creationId xmlns:p14="http://schemas.microsoft.com/office/powerpoint/2010/main" val="34970707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164575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Transition and phase stability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62665" y="663840"/>
            <a:ext cx="8355012" cy="708650"/>
          </a:xfrm>
        </p:spPr>
        <p:txBody>
          <a:bodyPr/>
          <a:lstStyle/>
          <a:p>
            <a:r>
              <a:rPr lang="en-US" sz="1800" dirty="0" smtClean="0"/>
              <a:t>The sign of the slip factor determines the stable region on the RF curve.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Somewhat complicated phase manipulation at transition, which can result in losses, emittance growth, and instability</a:t>
            </a:r>
            <a:endParaRPr lang="el-GR" sz="1800" dirty="0" smtClean="0"/>
          </a:p>
          <a:p>
            <a:pPr lvl="1"/>
            <a:r>
              <a:rPr lang="en-US" sz="1400" dirty="0" smtClean="0"/>
              <a:t>Easy with digital electronics, but they’ve been doing this since way before digital electronics.</a:t>
            </a:r>
          </a:p>
          <a:p>
            <a:endParaRPr lang="en-US" sz="2000" dirty="0"/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462665" y="2200040"/>
            <a:ext cx="3390900" cy="2071688"/>
          </a:xfrm>
          <a:custGeom>
            <a:avLst/>
            <a:gdLst>
              <a:gd name="T0" fmla="*/ 0 w 2136"/>
              <a:gd name="T1" fmla="*/ 2147483647 h 1305"/>
              <a:gd name="T2" fmla="*/ 2147483647 w 2136"/>
              <a:gd name="T3" fmla="*/ 2147483647 h 1305"/>
              <a:gd name="T4" fmla="*/ 2147483647 w 2136"/>
              <a:gd name="T5" fmla="*/ 2147483647 h 1305"/>
              <a:gd name="T6" fmla="*/ 2147483647 w 2136"/>
              <a:gd name="T7" fmla="*/ 2147483647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2136"/>
              <a:gd name="T13" fmla="*/ 0 h 1305"/>
              <a:gd name="T14" fmla="*/ 2136 w 2136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6" h="1305">
                <a:moveTo>
                  <a:pt x="0" y="566"/>
                </a:moveTo>
                <a:cubicBezTo>
                  <a:pt x="112" y="675"/>
                  <a:pt x="432" y="1305"/>
                  <a:pt x="680" y="1224"/>
                </a:cubicBezTo>
                <a:cubicBezTo>
                  <a:pt x="928" y="1143"/>
                  <a:pt x="1245" y="160"/>
                  <a:pt x="1488" y="80"/>
                </a:cubicBezTo>
                <a:cubicBezTo>
                  <a:pt x="1731" y="0"/>
                  <a:pt x="2001" y="608"/>
                  <a:pt x="2136" y="74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462665" y="326684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91265" y="166664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630" name="Object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465" y="1666640"/>
            <a:ext cx="533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Object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0265" y="3343040"/>
            <a:ext cx="15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291465" y="280964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2367665" y="2504840"/>
            <a:ext cx="152400" cy="228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062865" y="2962040"/>
            <a:ext cx="152400" cy="228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291465" y="341924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Nominal Energy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35702" y="200954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Particles with lower E arrive </a:t>
            </a:r>
            <a:r>
              <a:rPr lang="en-US" sz="1400" i="1"/>
              <a:t>later </a:t>
            </a:r>
            <a:r>
              <a:rPr lang="en-US" sz="1400"/>
              <a:t>and see greater V.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986665" y="250484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 flipV="1">
            <a:off x="2443865" y="303824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601237" y="1128970"/>
            <a:ext cx="3677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Below </a:t>
            </a:r>
            <a:r>
              <a:rPr lang="el-GR" sz="2000" dirty="0" err="1">
                <a:solidFill>
                  <a:schemeClr val="accent2"/>
                </a:solidFill>
                <a:latin typeface="Symbol" pitchFamily="18" charset="2"/>
              </a:rPr>
              <a:t>γ</a:t>
            </a:r>
            <a:r>
              <a:rPr lang="en-US" sz="2000" baseline="-25000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: velocity dominates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5171432" y="1128970"/>
            <a:ext cx="362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Above </a:t>
            </a:r>
            <a:r>
              <a:rPr lang="el-GR" sz="1800" dirty="0" err="1">
                <a:solidFill>
                  <a:schemeClr val="accent2"/>
                </a:solidFill>
                <a:latin typeface="Symbol" pitchFamily="18" charset="2"/>
              </a:rPr>
              <a:t>γ</a:t>
            </a:r>
            <a:r>
              <a:rPr lang="en-US" sz="1800" baseline="-25000" dirty="0" smtClean="0">
                <a:solidFill>
                  <a:schemeClr val="accent2"/>
                </a:solidFill>
              </a:rPr>
              <a:t>t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: path length dominates</a:t>
            </a:r>
            <a:endParaRPr lang="en-US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4" name="Oval 33"/>
          <p:cNvSpPr/>
          <p:nvPr/>
        </p:nvSpPr>
        <p:spPr>
          <a:xfrm rot="1572066">
            <a:off x="2173990" y="2404828"/>
            <a:ext cx="390525" cy="10175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6"/>
          <p:cNvGrpSpPr/>
          <p:nvPr/>
        </p:nvGrpSpPr>
        <p:grpSpPr>
          <a:xfrm>
            <a:off x="4941002" y="1666640"/>
            <a:ext cx="3962400" cy="2667000"/>
            <a:chOff x="4953000" y="3429000"/>
            <a:chExt cx="3962400" cy="2667000"/>
          </a:xfrm>
        </p:grpSpPr>
        <p:sp>
          <p:nvSpPr>
            <p:cNvPr id="26639" name="Freeform 15"/>
            <p:cNvSpPr>
              <a:spLocks/>
            </p:cNvSpPr>
            <p:nvPr/>
          </p:nvSpPr>
          <p:spPr bwMode="auto">
            <a:xfrm flipV="1">
              <a:off x="4953000" y="3962400"/>
              <a:ext cx="3390900" cy="2057400"/>
            </a:xfrm>
            <a:custGeom>
              <a:avLst/>
              <a:gdLst>
                <a:gd name="T0" fmla="*/ 0 w 2136"/>
                <a:gd name="T1" fmla="*/ 2147483647 h 1305"/>
                <a:gd name="T2" fmla="*/ 2147483647 w 2136"/>
                <a:gd name="T3" fmla="*/ 2147483647 h 1305"/>
                <a:gd name="T4" fmla="*/ 2147483647 w 2136"/>
                <a:gd name="T5" fmla="*/ 2147483647 h 1305"/>
                <a:gd name="T6" fmla="*/ 2147483647 w 2136"/>
                <a:gd name="T7" fmla="*/ 2147483647 h 1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6"/>
                <a:gd name="T13" fmla="*/ 0 h 1305"/>
                <a:gd name="T14" fmla="*/ 2136 w 2136"/>
                <a:gd name="T15" fmla="*/ 1305 h 1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6" h="1305">
                  <a:moveTo>
                    <a:pt x="0" y="566"/>
                  </a:moveTo>
                  <a:cubicBezTo>
                    <a:pt x="112" y="675"/>
                    <a:pt x="432" y="1305"/>
                    <a:pt x="680" y="1224"/>
                  </a:cubicBezTo>
                  <a:cubicBezTo>
                    <a:pt x="928" y="1143"/>
                    <a:pt x="1245" y="160"/>
                    <a:pt x="1488" y="80"/>
                  </a:cubicBezTo>
                  <a:cubicBezTo>
                    <a:pt x="1731" y="0"/>
                    <a:pt x="2001" y="608"/>
                    <a:pt x="2136" y="747"/>
                  </a:cubicBez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4953000" y="5029200"/>
              <a:ext cx="396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181600" y="34290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6642" name="Object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3429000"/>
              <a:ext cx="533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43" name="Object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10600" y="5105400"/>
              <a:ext cx="1555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6400800" y="4572000"/>
              <a:ext cx="152400" cy="1524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H="1" flipV="1">
              <a:off x="6324600" y="4191000"/>
              <a:ext cx="152400" cy="22860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6629400" y="4648200"/>
              <a:ext cx="152400" cy="22860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5334000" y="51816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Nominal Energy</a:t>
              </a: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7010400" y="3581400"/>
              <a:ext cx="144780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Particles with lower E arrive </a:t>
              </a:r>
              <a:r>
                <a:rPr lang="en-US" sz="1400" i="1"/>
                <a:t>earlier</a:t>
              </a:r>
              <a:r>
                <a:rPr lang="en-US" sz="1400"/>
                <a:t> and see greater V.</a:t>
              </a:r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H="1">
              <a:off x="6629400" y="4191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6172200" y="4800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9764231" flipH="1">
              <a:off x="6346825" y="4108450"/>
              <a:ext cx="388938" cy="101758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659" name="Text Box 11"/>
          <p:cNvSpPr txBox="1">
            <a:spLocks noChangeArrowheads="1"/>
          </p:cNvSpPr>
          <p:nvPr/>
        </p:nvSpPr>
        <p:spPr bwMode="auto">
          <a:xfrm>
            <a:off x="2769302" y="166664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“bunch”</a:t>
            </a:r>
          </a:p>
        </p:txBody>
      </p:sp>
      <p:sp>
        <p:nvSpPr>
          <p:cNvPr id="26660" name="Line 14"/>
          <p:cNvSpPr>
            <a:spLocks noChangeShapeType="1"/>
          </p:cNvSpPr>
          <p:nvPr/>
        </p:nvSpPr>
        <p:spPr bwMode="auto">
          <a:xfrm flipH="1">
            <a:off x="2616902" y="1933340"/>
            <a:ext cx="342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33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124200"/>
            <a:ext cx="3407750" cy="308610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0"/>
            <a:ext cx="8371114" cy="50727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Final word: Electrons vs. Protons</a:t>
            </a:r>
            <a:endParaRPr lang="en-US" dirty="0"/>
          </a:p>
        </p:txBody>
      </p:sp>
      <p:sp>
        <p:nvSpPr>
          <p:cNvPr id="22532" name="Content Placeholder 23"/>
          <p:cNvSpPr>
            <a:spLocks noGrp="1"/>
          </p:cNvSpPr>
          <p:nvPr>
            <p:ph sz="half" idx="1"/>
          </p:nvPr>
        </p:nvSpPr>
        <p:spPr>
          <a:xfrm>
            <a:off x="4114800" y="571500"/>
            <a:ext cx="5029200" cy="3448050"/>
          </a:xfrm>
        </p:spPr>
        <p:txBody>
          <a:bodyPr/>
          <a:lstStyle/>
          <a:p>
            <a:r>
              <a:rPr lang="en-US" sz="2400" dirty="0" smtClean="0"/>
              <a:t>Electrons are point-like</a:t>
            </a:r>
          </a:p>
          <a:p>
            <a:pPr lvl="1"/>
            <a:r>
              <a:rPr lang="en-US" dirty="0" smtClean="0"/>
              <a:t>Well-defined initial state</a:t>
            </a:r>
          </a:p>
          <a:p>
            <a:pPr lvl="1"/>
            <a:r>
              <a:rPr lang="en-US" dirty="0" smtClean="0"/>
              <a:t>Full energy available to interaction</a:t>
            </a:r>
          </a:p>
        </p:txBody>
      </p:sp>
      <p:sp>
        <p:nvSpPr>
          <p:cNvPr id="22533" name="Content Placeholder 24"/>
          <p:cNvSpPr>
            <a:spLocks noGrp="1"/>
          </p:cNvSpPr>
          <p:nvPr>
            <p:ph sz="half" idx="2"/>
          </p:nvPr>
        </p:nvSpPr>
        <p:spPr>
          <a:xfrm>
            <a:off x="342900" y="3124200"/>
            <a:ext cx="5753100" cy="2971800"/>
          </a:xfrm>
        </p:spPr>
        <p:txBody>
          <a:bodyPr/>
          <a:lstStyle/>
          <a:p>
            <a:r>
              <a:rPr lang="en-US" sz="2400" dirty="0" smtClean="0"/>
              <a:t>Protons are made of quarks and gluons</a:t>
            </a:r>
          </a:p>
          <a:p>
            <a:pPr lvl="1"/>
            <a:r>
              <a:rPr lang="en-US" dirty="0" smtClean="0"/>
              <a:t>Interaction take place between these </a:t>
            </a:r>
            <a:r>
              <a:rPr lang="en-US" dirty="0" err="1" smtClean="0"/>
              <a:t>consituents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a small fraction of energy available, not well-defined.</a:t>
            </a:r>
          </a:p>
          <a:p>
            <a:pPr lvl="1"/>
            <a:r>
              <a:rPr lang="en-US" dirty="0" smtClean="0"/>
              <a:t>Rest of particle fragments -&gt; big mess!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7700" y="685800"/>
            <a:ext cx="3200400" cy="1676400"/>
            <a:chOff x="1143000" y="800100"/>
            <a:chExt cx="3200400" cy="1676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143000" y="17145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0800000" flipV="1">
              <a:off x="2743200" y="1714500"/>
              <a:ext cx="1600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2609850" y="1047750"/>
              <a:ext cx="8001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2724150" y="1047750"/>
              <a:ext cx="7239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2533650" y="1085850"/>
              <a:ext cx="8001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2305050" y="1771650"/>
              <a:ext cx="5715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2305050" y="1962150"/>
              <a:ext cx="6477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2400300" y="1981200"/>
              <a:ext cx="723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 flipV="1">
              <a:off x="1981200" y="1676400"/>
              <a:ext cx="8382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6" name="Date Placeholder 1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March 20, 2014</a:t>
            </a:r>
          </a:p>
        </p:txBody>
      </p:sp>
      <p:sp>
        <p:nvSpPr>
          <p:cNvPr id="22537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165691-515A-4060-80FB-E42CCC3485C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538" name="Footer Placeholder 1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E.Prebys, NIU Phy 790 Guest Lecture</a:t>
            </a:r>
          </a:p>
        </p:txBody>
      </p:sp>
    </p:spTree>
    <p:extLst>
      <p:ext uri="{BB962C8B-B14F-4D97-AF65-F5344CB8AC3E}">
        <p14:creationId xmlns:p14="http://schemas.microsoft.com/office/powerpoint/2010/main" val="378189006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8" descr="lep_event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" t="7424" r="9362" b="6460"/>
          <a:stretch/>
        </p:blipFill>
        <p:spPr>
          <a:xfrm>
            <a:off x="5079785" y="214194"/>
            <a:ext cx="2998912" cy="3124398"/>
          </a:xfrm>
          <a:prstGeom prst="rect">
            <a:avLst/>
          </a:prstGeom>
        </p:spPr>
      </p:pic>
      <p:pic>
        <p:nvPicPr>
          <p:cNvPr id="10" name="Picture 9" descr="CMS_higgs_even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19652" r="13491" b="13041"/>
          <a:stretch/>
        </p:blipFill>
        <p:spPr>
          <a:xfrm>
            <a:off x="749728" y="3161433"/>
            <a:ext cx="4999235" cy="2943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1258" y="917970"/>
            <a:ext cx="263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400" baseline="30000" dirty="0" err="1" smtClean="0">
                <a:solidFill>
                  <a:srgbClr val="C00000"/>
                </a:solidFill>
                <a:latin typeface="+mn-lt"/>
              </a:rPr>
              <a:t>+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400" baseline="30000" dirty="0" smtClean="0">
                <a:solidFill>
                  <a:srgbClr val="C00000"/>
                </a:solidFill>
                <a:latin typeface="+mn-lt"/>
              </a:rPr>
              <a:t>-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 collision at the LEP collider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30060" y="1331057"/>
            <a:ext cx="642624" cy="7649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9407" y="3717183"/>
            <a:ext cx="26316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proton-proton collision at the LHC collider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28910" y="4268560"/>
            <a:ext cx="643229" cy="1677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1466850" y="6096000"/>
            <a:ext cx="6210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+mn-lt"/>
              </a:rPr>
              <a:t>So why don’t we stick to electrons??</a:t>
            </a:r>
          </a:p>
        </p:txBody>
      </p:sp>
    </p:spTree>
    <p:extLst>
      <p:ext uri="{BB962C8B-B14F-4D97-AF65-F5344CB8AC3E}">
        <p14:creationId xmlns:p14="http://schemas.microsoft.com/office/powerpoint/2010/main" val="214048860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39100" cy="441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Synchrotron Radiation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762000"/>
            <a:ext cx="2036763" cy="736600"/>
            <a:chOff x="2367" y="1661"/>
            <a:chExt cx="1429" cy="576"/>
          </a:xfrm>
        </p:grpSpPr>
        <p:sp>
          <p:nvSpPr>
            <p:cNvPr id="3087" name="Freeform 4"/>
            <p:cNvSpPr>
              <a:spLocks/>
            </p:cNvSpPr>
            <p:nvPr/>
          </p:nvSpPr>
          <p:spPr bwMode="auto">
            <a:xfrm>
              <a:off x="2367" y="1661"/>
              <a:ext cx="746" cy="576"/>
            </a:xfrm>
            <a:custGeom>
              <a:avLst/>
              <a:gdLst>
                <a:gd name="T0" fmla="*/ 0 w 746"/>
                <a:gd name="T1" fmla="*/ 0 h 576"/>
                <a:gd name="T2" fmla="*/ 514 w 746"/>
                <a:gd name="T3" fmla="*/ 180 h 576"/>
                <a:gd name="T4" fmla="*/ 746 w 746"/>
                <a:gd name="T5" fmla="*/ 576 h 576"/>
                <a:gd name="T6" fmla="*/ 0 60000 65536"/>
                <a:gd name="T7" fmla="*/ 0 60000 65536"/>
                <a:gd name="T8" fmla="*/ 0 60000 65536"/>
                <a:gd name="T9" fmla="*/ 0 w 746"/>
                <a:gd name="T10" fmla="*/ 0 h 576"/>
                <a:gd name="T11" fmla="*/ 746 w 7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6" h="576">
                  <a:moveTo>
                    <a:pt x="0" y="0"/>
                  </a:moveTo>
                  <a:cubicBezTo>
                    <a:pt x="195" y="42"/>
                    <a:pt x="390" y="84"/>
                    <a:pt x="514" y="180"/>
                  </a:cubicBezTo>
                  <a:cubicBezTo>
                    <a:pt x="638" y="276"/>
                    <a:pt x="692" y="426"/>
                    <a:pt x="746" y="5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5"/>
            <p:cNvSpPr>
              <a:spLocks/>
            </p:cNvSpPr>
            <p:nvPr/>
          </p:nvSpPr>
          <p:spPr bwMode="auto">
            <a:xfrm>
              <a:off x="2853" y="1781"/>
              <a:ext cx="943" cy="117"/>
            </a:xfrm>
            <a:custGeom>
              <a:avLst/>
              <a:gdLst>
                <a:gd name="T0" fmla="*/ 0 w 943"/>
                <a:gd name="T1" fmla="*/ 32 h 117"/>
                <a:gd name="T2" fmla="*/ 51 w 943"/>
                <a:gd name="T3" fmla="*/ 4 h 117"/>
                <a:gd name="T4" fmla="*/ 102 w 943"/>
                <a:gd name="T5" fmla="*/ 55 h 117"/>
                <a:gd name="T6" fmla="*/ 170 w 943"/>
                <a:gd name="T7" fmla="*/ 21 h 117"/>
                <a:gd name="T8" fmla="*/ 226 w 943"/>
                <a:gd name="T9" fmla="*/ 60 h 117"/>
                <a:gd name="T10" fmla="*/ 305 w 943"/>
                <a:gd name="T11" fmla="*/ 21 h 117"/>
                <a:gd name="T12" fmla="*/ 350 w 943"/>
                <a:gd name="T13" fmla="*/ 72 h 117"/>
                <a:gd name="T14" fmla="*/ 424 w 943"/>
                <a:gd name="T15" fmla="*/ 26 h 117"/>
                <a:gd name="T16" fmla="*/ 452 w 943"/>
                <a:gd name="T17" fmla="*/ 83 h 117"/>
                <a:gd name="T18" fmla="*/ 525 w 943"/>
                <a:gd name="T19" fmla="*/ 43 h 117"/>
                <a:gd name="T20" fmla="*/ 576 w 943"/>
                <a:gd name="T21" fmla="*/ 94 h 117"/>
                <a:gd name="T22" fmla="*/ 633 w 943"/>
                <a:gd name="T23" fmla="*/ 49 h 117"/>
                <a:gd name="T24" fmla="*/ 689 w 943"/>
                <a:gd name="T25" fmla="*/ 100 h 117"/>
                <a:gd name="T26" fmla="*/ 762 w 943"/>
                <a:gd name="T27" fmla="*/ 66 h 117"/>
                <a:gd name="T28" fmla="*/ 819 w 943"/>
                <a:gd name="T29" fmla="*/ 111 h 117"/>
                <a:gd name="T30" fmla="*/ 898 w 943"/>
                <a:gd name="T31" fmla="*/ 66 h 117"/>
                <a:gd name="T32" fmla="*/ 943 w 943"/>
                <a:gd name="T33" fmla="*/ 117 h 1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43"/>
                <a:gd name="T52" fmla="*/ 0 h 117"/>
                <a:gd name="T53" fmla="*/ 943 w 943"/>
                <a:gd name="T54" fmla="*/ 117 h 1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43" h="117">
                  <a:moveTo>
                    <a:pt x="0" y="32"/>
                  </a:moveTo>
                  <a:cubicBezTo>
                    <a:pt x="17" y="16"/>
                    <a:pt x="34" y="0"/>
                    <a:pt x="51" y="4"/>
                  </a:cubicBezTo>
                  <a:cubicBezTo>
                    <a:pt x="68" y="8"/>
                    <a:pt x="82" y="52"/>
                    <a:pt x="102" y="55"/>
                  </a:cubicBezTo>
                  <a:cubicBezTo>
                    <a:pt x="122" y="58"/>
                    <a:pt x="149" y="20"/>
                    <a:pt x="170" y="21"/>
                  </a:cubicBezTo>
                  <a:cubicBezTo>
                    <a:pt x="191" y="22"/>
                    <a:pt x="204" y="60"/>
                    <a:pt x="226" y="60"/>
                  </a:cubicBezTo>
                  <a:cubicBezTo>
                    <a:pt x="248" y="60"/>
                    <a:pt x="284" y="19"/>
                    <a:pt x="305" y="21"/>
                  </a:cubicBezTo>
                  <a:cubicBezTo>
                    <a:pt x="326" y="23"/>
                    <a:pt x="330" y="71"/>
                    <a:pt x="350" y="72"/>
                  </a:cubicBezTo>
                  <a:cubicBezTo>
                    <a:pt x="370" y="73"/>
                    <a:pt x="407" y="24"/>
                    <a:pt x="424" y="26"/>
                  </a:cubicBezTo>
                  <a:cubicBezTo>
                    <a:pt x="441" y="28"/>
                    <a:pt x="435" y="80"/>
                    <a:pt x="452" y="83"/>
                  </a:cubicBezTo>
                  <a:cubicBezTo>
                    <a:pt x="469" y="86"/>
                    <a:pt x="504" y="41"/>
                    <a:pt x="525" y="43"/>
                  </a:cubicBezTo>
                  <a:cubicBezTo>
                    <a:pt x="546" y="45"/>
                    <a:pt x="558" y="93"/>
                    <a:pt x="576" y="94"/>
                  </a:cubicBezTo>
                  <a:cubicBezTo>
                    <a:pt x="594" y="95"/>
                    <a:pt x="614" y="48"/>
                    <a:pt x="633" y="49"/>
                  </a:cubicBezTo>
                  <a:cubicBezTo>
                    <a:pt x="652" y="50"/>
                    <a:pt x="668" y="97"/>
                    <a:pt x="689" y="100"/>
                  </a:cubicBezTo>
                  <a:cubicBezTo>
                    <a:pt x="710" y="103"/>
                    <a:pt x="740" y="64"/>
                    <a:pt x="762" y="66"/>
                  </a:cubicBezTo>
                  <a:cubicBezTo>
                    <a:pt x="784" y="68"/>
                    <a:pt x="796" y="111"/>
                    <a:pt x="819" y="111"/>
                  </a:cubicBezTo>
                  <a:cubicBezTo>
                    <a:pt x="842" y="111"/>
                    <a:pt x="877" y="65"/>
                    <a:pt x="898" y="66"/>
                  </a:cubicBezTo>
                  <a:cubicBezTo>
                    <a:pt x="919" y="67"/>
                    <a:pt x="931" y="92"/>
                    <a:pt x="943" y="11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57200" y="571500"/>
            <a:ext cx="60801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As the trajectory of a charged particle is deflected, it emits “synchrotron radiation”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094626"/>
              </p:ext>
            </p:extLst>
          </p:nvPr>
        </p:nvGraphicFramePr>
        <p:xfrm>
          <a:off x="1811687" y="1447801"/>
          <a:ext cx="361001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687" y="1447801"/>
                        <a:ext cx="3610018" cy="935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5810789" y="1866919"/>
            <a:ext cx="3333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CC0000"/>
                </a:solidFill>
                <a:latin typeface="+mn-lt"/>
              </a:rPr>
              <a:t>An electron will radiate about </a:t>
            </a:r>
            <a:r>
              <a:rPr lang="en-US" sz="1600" i="1" dirty="0">
                <a:solidFill>
                  <a:srgbClr val="CC0000"/>
                </a:solidFill>
                <a:latin typeface="+mn-lt"/>
              </a:rPr>
              <a:t>10</a:t>
            </a:r>
            <a:r>
              <a:rPr lang="en-US" sz="1600" i="1" baseline="30000" dirty="0">
                <a:solidFill>
                  <a:srgbClr val="CC0000"/>
                </a:solidFill>
                <a:latin typeface="+mn-lt"/>
              </a:rPr>
              <a:t>13</a:t>
            </a:r>
            <a:r>
              <a:rPr lang="en-US" sz="1600" i="1" dirty="0">
                <a:solidFill>
                  <a:srgbClr val="CC0000"/>
                </a:solidFill>
                <a:latin typeface="+mn-lt"/>
              </a:rPr>
              <a:t> times more power </a:t>
            </a:r>
            <a:r>
              <a:rPr lang="en-US" sz="1600" dirty="0">
                <a:solidFill>
                  <a:srgbClr val="CC0000"/>
                </a:solidFill>
                <a:latin typeface="+mn-lt"/>
              </a:rPr>
              <a:t>than a proton of the same energy!!!!</a:t>
            </a:r>
          </a:p>
        </p:txBody>
      </p:sp>
      <p:sp>
        <p:nvSpPr>
          <p:cNvPr id="3079" name="Line 10"/>
          <p:cNvSpPr>
            <a:spLocks noChangeShapeType="1"/>
          </p:cNvSpPr>
          <p:nvPr/>
        </p:nvSpPr>
        <p:spPr bwMode="auto">
          <a:xfrm flipH="1" flipV="1">
            <a:off x="5247628" y="2229346"/>
            <a:ext cx="581887" cy="12677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23850" y="2857500"/>
            <a:ext cx="8820150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Protons: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 Synchrotron radiation does not affect kinematics very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much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  <a:defRPr/>
            </a:pP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Energy limited by </a:t>
            </a: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strength of magnetic fields and size of ring</a:t>
            </a:r>
            <a:endParaRPr lang="en-US" sz="1800" b="1" dirty="0">
              <a:solidFill>
                <a:schemeClr val="accent2"/>
              </a:solidFill>
              <a:latin typeface="+mn-lt"/>
            </a:endParaRPr>
          </a:p>
          <a:p>
            <a:pPr marL="236538" indent="-236538" algn="l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Electrons: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 Synchrotron radiation dominates kinematics</a:t>
            </a: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693738" lvl="1" indent="-236538">
              <a:spcBef>
                <a:spcPct val="50000"/>
              </a:spcBef>
              <a:buFontTx/>
              <a:buChar char="•"/>
              <a:defRPr/>
            </a:pP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To to go higher energy, we have to </a:t>
            </a:r>
            <a:r>
              <a:rPr lang="en-US" sz="1800" i="1" dirty="0" smtClean="0">
                <a:solidFill>
                  <a:schemeClr val="accent2"/>
                </a:solidFill>
                <a:latin typeface="+mn-lt"/>
              </a:rPr>
              <a:t>lower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 the magnetic field and go to </a:t>
            </a:r>
            <a:r>
              <a:rPr lang="en-US" sz="1800" i="1" dirty="0" smtClean="0">
                <a:solidFill>
                  <a:schemeClr val="accent2"/>
                </a:solidFill>
                <a:latin typeface="+mn-lt"/>
              </a:rPr>
              <a:t>huge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 rings (LHC tunnel dug for LEP, which </a:t>
            </a:r>
            <a:r>
              <a:rPr lang="en-US" sz="1800" smtClean="0">
                <a:solidFill>
                  <a:schemeClr val="accent2"/>
                </a:solidFill>
                <a:latin typeface="+mn-lt"/>
              </a:rPr>
              <a:t>went to only 1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/70</a:t>
            </a:r>
            <a:r>
              <a:rPr lang="en-US" sz="1800" baseline="30000" dirty="0" smtClean="0">
                <a:solidFill>
                  <a:schemeClr val="accent2"/>
                </a:solidFill>
                <a:latin typeface="+mn-lt"/>
              </a:rPr>
              <a:t>th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 the energy!)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  <a:defRPr/>
            </a:pP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Eventually, we lose the benefit of a circular accelerator, because we lose all the energy each time around.</a:t>
            </a:r>
            <a:endParaRPr lang="en-US" sz="18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450003" y="2049502"/>
            <a:ext cx="1676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dirty="0">
                <a:solidFill>
                  <a:srgbClr val="CC0000"/>
                </a:solidFill>
                <a:latin typeface="+mn-lt"/>
              </a:rPr>
              <a:t>Radius of curvature</a:t>
            </a:r>
          </a:p>
        </p:txBody>
      </p:sp>
      <p:sp>
        <p:nvSpPr>
          <p:cNvPr id="3083" name="Freeform 16"/>
          <p:cNvSpPr>
            <a:spLocks/>
          </p:cNvSpPr>
          <p:nvPr/>
        </p:nvSpPr>
        <p:spPr bwMode="auto">
          <a:xfrm>
            <a:off x="2284810" y="2279625"/>
            <a:ext cx="1982787" cy="382488"/>
          </a:xfrm>
          <a:custGeom>
            <a:avLst/>
            <a:gdLst>
              <a:gd name="T0" fmla="*/ 0 w 1282"/>
              <a:gd name="T1" fmla="*/ 0 h 304"/>
              <a:gd name="T2" fmla="*/ 2147483647 w 1282"/>
              <a:gd name="T3" fmla="*/ 2147483647 h 304"/>
              <a:gd name="T4" fmla="*/ 2147483647 w 1282"/>
              <a:gd name="T5" fmla="*/ 2147483647 h 304"/>
              <a:gd name="T6" fmla="*/ 2147483647 w 1282"/>
              <a:gd name="T7" fmla="*/ 2147483647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1282"/>
              <a:gd name="T13" fmla="*/ 0 h 304"/>
              <a:gd name="T14" fmla="*/ 1282 w 1282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2" h="304">
                <a:moveTo>
                  <a:pt x="0" y="0"/>
                </a:moveTo>
                <a:cubicBezTo>
                  <a:pt x="216" y="109"/>
                  <a:pt x="433" y="218"/>
                  <a:pt x="619" y="261"/>
                </a:cubicBezTo>
                <a:cubicBezTo>
                  <a:pt x="805" y="304"/>
                  <a:pt x="1009" y="283"/>
                  <a:pt x="1119" y="261"/>
                </a:cubicBezTo>
                <a:cubicBezTo>
                  <a:pt x="1229" y="239"/>
                  <a:pt x="1255" y="185"/>
                  <a:pt x="1282" y="131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Date Placeholder 1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March 20, 2014</a:t>
            </a:r>
          </a:p>
        </p:txBody>
      </p:sp>
      <p:sp>
        <p:nvSpPr>
          <p:cNvPr id="3085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9304EC-857A-4462-BBEF-1F011C05906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086" name="Footer Placeholder 1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E.Prebys, NIU Phy 790 Guest Lecture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4864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Since the beginning, the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“energy frontier”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has belonged to proton (and/or antiproton)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machines, while electron machines have many other uses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5562600"/>
            <a:ext cx="5943600" cy="838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9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0"/>
            <a:ext cx="8262937" cy="441325"/>
          </a:xfrm>
        </p:spPr>
        <p:txBody>
          <a:bodyPr/>
          <a:lstStyle/>
          <a:p>
            <a:r>
              <a:rPr lang="en-US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7" y="429299"/>
            <a:ext cx="8251825" cy="5553075"/>
          </a:xfrm>
        </p:spPr>
        <p:txBody>
          <a:bodyPr/>
          <a:lstStyle/>
          <a:p>
            <a:r>
              <a:rPr lang="en-US" sz="1800" dirty="0"/>
              <a:t>Edwards and </a:t>
            </a:r>
            <a:r>
              <a:rPr lang="en-US" sz="1800" dirty="0" err="1"/>
              <a:t>Syphers</a:t>
            </a:r>
            <a:r>
              <a:rPr lang="en-US" sz="1800" dirty="0"/>
              <a:t> “An Introduction to the Physics </a:t>
            </a:r>
            <a:r>
              <a:rPr lang="en-US" sz="1800" dirty="0" smtClean="0"/>
              <a:t>of </a:t>
            </a:r>
            <a:r>
              <a:rPr lang="en-US" sz="1800" dirty="0"/>
              <a:t>High Energy Accelerators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400" dirty="0" smtClean="0"/>
              <a:t>My personal favorite</a:t>
            </a:r>
          </a:p>
          <a:p>
            <a:pPr lvl="1"/>
            <a:r>
              <a:rPr lang="en-US" sz="1400" dirty="0" smtClean="0"/>
              <a:t>Concise. Scope and level just right to get a solid grasp of the topic</a:t>
            </a:r>
          </a:p>
          <a:p>
            <a:pPr lvl="1"/>
            <a:r>
              <a:rPr lang="en-US" sz="1400" dirty="0" smtClean="0"/>
              <a:t>Crazy expensive, for some reason.</a:t>
            </a:r>
            <a:endParaRPr lang="en-US" sz="1400" dirty="0"/>
          </a:p>
          <a:p>
            <a:r>
              <a:rPr lang="en-US" sz="1800" dirty="0" smtClean="0"/>
              <a:t>Helmut </a:t>
            </a:r>
            <a:r>
              <a:rPr lang="en-US" sz="1800" dirty="0" err="1" smtClean="0"/>
              <a:t>Wiedemann</a:t>
            </a:r>
            <a:r>
              <a:rPr lang="en-US" sz="1800" dirty="0" smtClean="0"/>
              <a:t>, “Particle Accelerator Physics”</a:t>
            </a:r>
          </a:p>
          <a:p>
            <a:pPr lvl="1"/>
            <a:r>
              <a:rPr lang="en-US" sz="1600" dirty="0" smtClean="0"/>
              <a:t>Probably the most complete and thorough book around (originally two volumes)</a:t>
            </a:r>
          </a:p>
          <a:p>
            <a:pPr lvl="1"/>
            <a:r>
              <a:rPr lang="en-US" sz="1600" dirty="0" smtClean="0"/>
              <a:t>Well written</a:t>
            </a:r>
          </a:p>
          <a:p>
            <a:pPr lvl="1"/>
            <a:r>
              <a:rPr lang="en-US" sz="1600" dirty="0" smtClean="0"/>
              <a:t>Scope and mathematical level very high</a:t>
            </a:r>
          </a:p>
          <a:p>
            <a:r>
              <a:rPr lang="en-US" sz="1800" dirty="0" smtClean="0"/>
              <a:t>Edmund Wilson, “Particle Accelerators”</a:t>
            </a:r>
          </a:p>
          <a:p>
            <a:pPr lvl="1"/>
            <a:r>
              <a:rPr lang="en-US" sz="1600" dirty="0" smtClean="0"/>
              <a:t>Concise reference on a number of major topics</a:t>
            </a:r>
          </a:p>
          <a:p>
            <a:pPr lvl="1"/>
            <a:r>
              <a:rPr lang="en-US" sz="1600" dirty="0" smtClean="0"/>
              <a:t>Available in paperback (important if  you are paying)</a:t>
            </a:r>
          </a:p>
          <a:p>
            <a:pPr lvl="1"/>
            <a:r>
              <a:rPr lang="en-US" sz="1600" dirty="0" smtClean="0"/>
              <a:t>A bit light</a:t>
            </a:r>
          </a:p>
          <a:p>
            <a:r>
              <a:rPr lang="en-US" sz="1800" dirty="0" smtClean="0"/>
              <a:t>Klaus </a:t>
            </a:r>
            <a:r>
              <a:rPr lang="en-US" sz="1800" dirty="0" err="1" smtClean="0"/>
              <a:t>Wille</a:t>
            </a:r>
            <a:r>
              <a:rPr lang="en-US" sz="1800" dirty="0" smtClean="0"/>
              <a:t> “The Physics of Particle Accelerators”</a:t>
            </a:r>
          </a:p>
          <a:p>
            <a:pPr lvl="1"/>
            <a:r>
              <a:rPr lang="en-US" sz="1600" dirty="0" smtClean="0"/>
              <a:t>Same comments</a:t>
            </a:r>
          </a:p>
          <a:p>
            <a:r>
              <a:rPr lang="en-US" sz="1800" dirty="0" smtClean="0"/>
              <a:t>Fermilab “Accelerator Concepts” (“Rookie Book”)</a:t>
            </a:r>
          </a:p>
          <a:p>
            <a:pPr lvl="1"/>
            <a:r>
              <a:rPr lang="en-US" sz="1600" dirty="0" smtClean="0"/>
              <a:t>http://www-bdnew.fnal.gov/operations/rookie_books/Concepts_v3.6.pdf  </a:t>
            </a:r>
          </a:p>
          <a:p>
            <a:pPr lvl="1"/>
            <a:r>
              <a:rPr lang="en-US" sz="1600" dirty="0" smtClean="0"/>
              <a:t>Particularly chapters II-IV</a:t>
            </a:r>
          </a:p>
          <a:p>
            <a:r>
              <a:rPr lang="en-US" dirty="0"/>
              <a:t>My course: </a:t>
            </a:r>
            <a:r>
              <a:rPr lang="en-US" sz="1800" dirty="0">
                <a:latin typeface="Courier"/>
                <a:cs typeface="Courier"/>
              </a:rPr>
              <a:t>http://</a:t>
            </a:r>
            <a:r>
              <a:rPr lang="en-US" sz="1800" dirty="0" err="1">
                <a:latin typeface="Courier"/>
                <a:cs typeface="Courier"/>
              </a:rPr>
              <a:t>home.fnal.gov</a:t>
            </a:r>
            <a:r>
              <a:rPr lang="en-US" sz="1800" dirty="0">
                <a:latin typeface="Courier"/>
                <a:cs typeface="Courier"/>
              </a:rPr>
              <a:t>/~</a:t>
            </a:r>
            <a:r>
              <a:rPr lang="en-US" sz="1800" dirty="0" err="1">
                <a:latin typeface="Courier"/>
                <a:cs typeface="Courier"/>
              </a:rPr>
              <a:t>prebys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err="1">
                <a:latin typeface="Courier"/>
                <a:cs typeface="Courier"/>
              </a:rPr>
              <a:t>misc</a:t>
            </a:r>
            <a:r>
              <a:rPr lang="en-US" sz="1800" dirty="0">
                <a:latin typeface="Courier"/>
                <a:cs typeface="Courier"/>
              </a:rPr>
              <a:t>/uspas_2014/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33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0"/>
            <a:ext cx="8262937" cy="441325"/>
          </a:xfrm>
        </p:spPr>
        <p:txBody>
          <a:bodyPr/>
          <a:lstStyle/>
          <a:p>
            <a:r>
              <a:rPr lang="en-US" dirty="0" smtClean="0"/>
              <a:t>Off-Momentum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85" y="465372"/>
            <a:ext cx="8251825" cy="2819593"/>
          </a:xfrm>
        </p:spPr>
        <p:txBody>
          <a:bodyPr/>
          <a:lstStyle/>
          <a:p>
            <a:r>
              <a:rPr lang="en-US" sz="2000" dirty="0" smtClean="0"/>
              <a:t>Our previous discussion implicitly assumed that all particles were at the same momentum</a:t>
            </a:r>
          </a:p>
          <a:p>
            <a:pPr lvl="1"/>
            <a:r>
              <a:rPr lang="en-US" sz="1600" dirty="0" smtClean="0"/>
              <a:t>Each quad has a constant focal length</a:t>
            </a:r>
          </a:p>
          <a:p>
            <a:pPr lvl="1"/>
            <a:r>
              <a:rPr lang="en-US" sz="1600" dirty="0" smtClean="0"/>
              <a:t>There is a single nominal trajectory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In practice, this is never true. Particles will have a distribution about the nominal momentum, typically ~.1% or so.</a:t>
            </a:r>
          </a:p>
          <a:p>
            <a:r>
              <a:rPr lang="en-US" sz="2000" dirty="0" smtClean="0"/>
              <a:t>We will characterize the behavior of off-momentum particles in the following ways</a:t>
            </a:r>
          </a:p>
          <a:p>
            <a:pPr lvl="1"/>
            <a:r>
              <a:rPr lang="en-US" sz="1600" dirty="0" smtClean="0"/>
              <a:t>“Dispersion” (</a:t>
            </a:r>
            <a:r>
              <a:rPr lang="en-US" sz="1600" i="1" dirty="0" smtClean="0"/>
              <a:t>D)</a:t>
            </a:r>
            <a:r>
              <a:rPr lang="en-US" sz="1600" dirty="0" smtClean="0"/>
              <a:t>: the dependence of position on deviations from the nominal momentum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r>
              <a:rPr lang="en-US" sz="1600" i="1" dirty="0" smtClean="0"/>
              <a:t>D</a:t>
            </a:r>
            <a:r>
              <a:rPr lang="en-US" sz="1600" dirty="0" smtClean="0"/>
              <a:t> has units of length</a:t>
            </a:r>
          </a:p>
          <a:p>
            <a:pPr lvl="1"/>
            <a:r>
              <a:rPr lang="en-US" sz="1600" dirty="0" smtClean="0"/>
              <a:t>“Chromaticity” (</a:t>
            </a:r>
            <a:r>
              <a:rPr lang="en-US" sz="1600" dirty="0" err="1" smtClean="0"/>
              <a:t>η</a:t>
            </a:r>
            <a:r>
              <a:rPr lang="en-US" sz="1600" dirty="0" smtClean="0">
                <a:sym typeface="Symbol"/>
              </a:rPr>
              <a:t>)</a:t>
            </a:r>
            <a:r>
              <a:rPr lang="en-US" sz="1600" dirty="0" smtClean="0"/>
              <a:t> : the change in the tune caused by the different focal lengths for off-momentum particles (the focal length goes up with momentum)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Path length changes (“momentum compaction”)</a:t>
            </a:r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87240" y="3520475"/>
          <a:ext cx="1651577" cy="64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4" name="Equation" r:id="rId3" imgW="1104840" imgH="431640" progId="Equation.3">
                  <p:embed/>
                </p:oleObj>
              </mc:Choice>
              <mc:Fallback>
                <p:oleObj name="Equation" r:id="rId3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40" y="3520475"/>
                        <a:ext cx="1651577" cy="645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2392410" y="4858227"/>
          <a:ext cx="38147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5" name="Equation" r:id="rId5" imgW="2552400" imgH="482400" progId="Equation.3">
                  <p:embed/>
                </p:oleObj>
              </mc:Choice>
              <mc:Fallback>
                <p:oleObj name="Equation" r:id="rId5" imgW="255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410" y="4858227"/>
                        <a:ext cx="3814762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4483100" y="331470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6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1470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49180"/>
              </p:ext>
            </p:extLst>
          </p:nvPr>
        </p:nvGraphicFramePr>
        <p:xfrm>
          <a:off x="3651250" y="5810250"/>
          <a:ext cx="11969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7" name="Equation" r:id="rId9" imgW="800100" imgH="419100" progId="Equation.DSMT4">
                  <p:embed/>
                </p:oleObj>
              </mc:Choice>
              <mc:Fallback>
                <p:oleObj name="Equation" r:id="rId9" imgW="800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5810250"/>
                        <a:ext cx="11969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0705" y="5862133"/>
            <a:ext cx="340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overloaded </a:t>
            </a:r>
            <a:r>
              <a:rPr lang="el-GR" sz="1800" dirty="0" smtClean="0">
                <a:solidFill>
                  <a:srgbClr val="C00000"/>
                </a:solidFill>
                <a:latin typeface="+mn-lt"/>
              </a:rPr>
              <a:t>β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and </a:t>
            </a:r>
            <a:r>
              <a:rPr lang="el-GR" sz="1800" dirty="0" smtClean="0">
                <a:solidFill>
                  <a:srgbClr val="C00000"/>
                </a:solidFill>
                <a:latin typeface="+mn-lt"/>
              </a:rPr>
              <a:t>γ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;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might as well overload </a:t>
            </a:r>
            <a:r>
              <a:rPr lang="el-GR" sz="1800" dirty="0" smtClean="0">
                <a:solidFill>
                  <a:srgbClr val="C00000"/>
                </a:solidFill>
                <a:latin typeface="+mn-lt"/>
              </a:rPr>
              <a:t>α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too.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2121" y="3679152"/>
            <a:ext cx="360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Dispersion has units of length</a:t>
            </a:r>
          </a:p>
        </p:txBody>
      </p:sp>
    </p:spTree>
    <p:extLst>
      <p:ext uri="{BB962C8B-B14F-4D97-AF65-F5344CB8AC3E}">
        <p14:creationId xmlns:p14="http://schemas.microsoft.com/office/powerpoint/2010/main" val="343625327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Off-Momentum Particles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60653"/>
          </a:xfrm>
        </p:spPr>
        <p:txBody>
          <a:bodyPr/>
          <a:lstStyle/>
          <a:p>
            <a:r>
              <a:rPr lang="en-US" sz="1600" dirty="0" smtClean="0"/>
              <a:t>The chromaticity (</a:t>
            </a:r>
            <a:r>
              <a:rPr lang="el-GR" sz="1600" i="1" dirty="0" smtClean="0"/>
              <a:t>ξ</a:t>
            </a:r>
            <a:r>
              <a:rPr lang="el-GR" sz="1600" dirty="0" smtClean="0"/>
              <a:t>) </a:t>
            </a:r>
            <a:r>
              <a:rPr lang="en-US" sz="1600" dirty="0" smtClean="0"/>
              <a:t>and the momentum compaction (</a:t>
            </a:r>
            <a:r>
              <a:rPr lang="el-GR" sz="1600" i="1" dirty="0" smtClean="0"/>
              <a:t>α</a:t>
            </a:r>
            <a:r>
              <a:rPr lang="el-GR" sz="1600" dirty="0" smtClean="0"/>
              <a:t>) </a:t>
            </a:r>
            <a:r>
              <a:rPr lang="en-US" sz="1600" dirty="0" smtClean="0"/>
              <a:t>are properties of the entire ring. However, the dispersion (</a:t>
            </a:r>
            <a:r>
              <a:rPr lang="en-US" sz="1600" i="1" dirty="0" smtClean="0"/>
              <a:t>D(s)</a:t>
            </a:r>
            <a:r>
              <a:rPr lang="en-US" sz="1600" dirty="0" smtClean="0"/>
              <a:t>) is another position dependent lattice function, which follows the periodicity of the machine.</a:t>
            </a:r>
          </a:p>
          <a:p>
            <a:r>
              <a:rPr lang="en-US" sz="1600" dirty="0" smtClean="0"/>
              <a:t>If we look at our standard FODO</a:t>
            </a:r>
            <a:br>
              <a:rPr lang="en-US" sz="1600" dirty="0" smtClean="0"/>
            </a:br>
            <a:r>
              <a:rPr lang="en-US" sz="1600" dirty="0" smtClean="0"/>
              <a:t>cell, but include the bend</a:t>
            </a:r>
            <a:br>
              <a:rPr lang="en-US" sz="1600" dirty="0" smtClean="0"/>
            </a:br>
            <a:r>
              <a:rPr lang="en-US" sz="1600" dirty="0" smtClean="0"/>
              <a:t>magnets, we find that the dispersion</a:t>
            </a:r>
            <a:br>
              <a:rPr lang="en-US" sz="1600" dirty="0" smtClean="0"/>
            </a:br>
            <a:r>
              <a:rPr lang="en-US" sz="1600" dirty="0" smtClean="0"/>
              <a:t>functions ~track the beta functions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Typically dispersion is ~meters and </a:t>
            </a:r>
            <a:br>
              <a:rPr lang="en-US" sz="1600" dirty="0" smtClean="0"/>
            </a:br>
            <a:r>
              <a:rPr lang="en-US" sz="1600" dirty="0" smtClean="0"/>
              <a:t>momentum spread is ~.1%, so </a:t>
            </a:r>
            <a:br>
              <a:rPr lang="en-US" sz="1600" dirty="0" smtClean="0"/>
            </a:br>
            <a:r>
              <a:rPr lang="en-US" sz="1600" dirty="0" smtClean="0"/>
              <a:t>motion due to dispersion is ~mm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99552"/>
              </p:ext>
            </p:extLst>
          </p:nvPr>
        </p:nvGraphicFramePr>
        <p:xfrm>
          <a:off x="1258960" y="2683046"/>
          <a:ext cx="2097392" cy="202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2" name="Equation" r:id="rId3" imgW="1473200" imgH="1422400" progId="Equation.DSMT4">
                  <p:embed/>
                </p:oleObj>
              </mc:Choice>
              <mc:Fallback>
                <p:oleObj name="Equation" r:id="rId3" imgW="14732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960" y="2683046"/>
                        <a:ext cx="2097392" cy="20250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3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6776" y="3403122"/>
            <a:ext cx="4547445" cy="282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816" y="1594543"/>
            <a:ext cx="3949700" cy="16129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66625"/>
              </p:ext>
            </p:extLst>
          </p:nvPr>
        </p:nvGraphicFramePr>
        <p:xfrm>
          <a:off x="5584079" y="1915048"/>
          <a:ext cx="192838" cy="26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3" name="Equation" r:id="rId7" imgW="127000" imgH="177800" progId="Equation.DSMT4">
                  <p:embed/>
                </p:oleObj>
              </mc:Choice>
              <mc:Fallback>
                <p:oleObj name="Equation" r:id="rId7" imgW="1270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4079" y="1915048"/>
                        <a:ext cx="192838" cy="26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33768"/>
              </p:ext>
            </p:extLst>
          </p:nvPr>
        </p:nvGraphicFramePr>
        <p:xfrm>
          <a:off x="7455232" y="1866935"/>
          <a:ext cx="192838" cy="26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4" name="Equation" r:id="rId9" imgW="127000" imgH="177800" progId="Equation.DSMT4">
                  <p:embed/>
                </p:oleObj>
              </mc:Choice>
              <mc:Fallback>
                <p:oleObj name="Equation" r:id="rId9" imgW="1270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5232" y="1866935"/>
                        <a:ext cx="192838" cy="26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85690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891175"/>
          </a:xfrm>
        </p:spPr>
        <p:txBody>
          <a:bodyPr/>
          <a:lstStyle/>
          <a:p>
            <a:r>
              <a:rPr lang="en-US" sz="2000" dirty="0" smtClean="0"/>
              <a:t>So far, we’ve talked about nice, periodic lattice, but that may not be all that useful in the real world.  In particular, we generally want</a:t>
            </a:r>
          </a:p>
          <a:p>
            <a:pPr lvl="1"/>
            <a:r>
              <a:rPr lang="en-US" sz="1800" dirty="0" smtClean="0"/>
              <a:t>Locations for injection of extraction.</a:t>
            </a:r>
          </a:p>
          <a:p>
            <a:pPr lvl="1"/>
            <a:r>
              <a:rPr lang="en-US" sz="1800" dirty="0" smtClean="0"/>
              <a:t>“Straight” sections for RF, instrumentation, etc</a:t>
            </a:r>
          </a:p>
          <a:p>
            <a:pPr lvl="1"/>
            <a:r>
              <a:rPr lang="en-US" sz="1800" dirty="0" smtClean="0"/>
              <a:t>Low beta points for collisions</a:t>
            </a:r>
          </a:p>
          <a:p>
            <a:r>
              <a:rPr lang="en-US" dirty="0" smtClean="0"/>
              <a:t>Since we generally think of these as taking the place of things in our lattice, we call them “insertions”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" y="4343400"/>
            <a:ext cx="1143000" cy="457200"/>
            <a:chOff x="914400" y="4343400"/>
            <a:chExt cx="1143000" cy="457200"/>
          </a:xfrm>
        </p:grpSpPr>
        <p:sp>
          <p:nvSpPr>
            <p:cNvPr id="9" name="Rectangle 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4343400"/>
            <a:ext cx="1143000" cy="457200"/>
            <a:chOff x="914400" y="4343400"/>
            <a:chExt cx="1143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71800" y="4343400"/>
            <a:ext cx="1143000" cy="457200"/>
            <a:chOff x="914400" y="4343400"/>
            <a:chExt cx="1143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4343400"/>
            <a:ext cx="1143000" cy="457200"/>
            <a:chOff x="914400" y="4343400"/>
            <a:chExt cx="1143000" cy="457200"/>
          </a:xfrm>
        </p:grpSpPr>
        <p:sp>
          <p:nvSpPr>
            <p:cNvPr id="19" name="Rectangle 1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9400" y="4343400"/>
            <a:ext cx="1143000" cy="457200"/>
            <a:chOff x="914400" y="4343400"/>
            <a:chExt cx="1143000" cy="457200"/>
          </a:xfrm>
        </p:grpSpPr>
        <p:sp>
          <p:nvSpPr>
            <p:cNvPr id="22" name="Rectangle 21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72400" y="4343400"/>
            <a:ext cx="1143000" cy="457200"/>
            <a:chOff x="914400" y="4343400"/>
            <a:chExt cx="1143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114800" y="43434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672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Insertion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000" y="541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Match lattice functions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054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91000" y="4953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6754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 and Beta Beating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86175"/>
          </a:xfrm>
        </p:spPr>
        <p:txBody>
          <a:bodyPr/>
          <a:lstStyle/>
          <a:p>
            <a:r>
              <a:rPr lang="en-US" sz="2000" dirty="0" smtClean="0"/>
              <a:t>Simply modifying a section of the lattice without matching will result in a distortion of the lattice functions around the ring (sometimes called “beta beating”)</a:t>
            </a:r>
          </a:p>
          <a:p>
            <a:r>
              <a:rPr lang="en-US" sz="2000" dirty="0" smtClean="0"/>
              <a:t>Here’s an example of increasing the drift space in one FODO cell from 5 to 7.5 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09307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2876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Collins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51825" cy="681375"/>
          </a:xfrm>
        </p:spPr>
        <p:txBody>
          <a:bodyPr/>
          <a:lstStyle/>
          <a:p>
            <a:r>
              <a:rPr lang="en-US" sz="1800" dirty="0" smtClean="0"/>
              <a:t>A Collins Insertion is a way of using two quads to put a straight section into a FODO lattice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s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is the usable straight region</a:t>
            </a:r>
          </a:p>
          <a:p>
            <a:r>
              <a:rPr lang="en-US" sz="1800" dirty="0" smtClean="0"/>
              <a:t>Can do calculation by hand, or use a matching program like MAD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1143000" y="2057400"/>
            <a:ext cx="2400300" cy="857250"/>
            <a:chOff x="685800" y="1600200"/>
            <a:chExt cx="3200400" cy="1143000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1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26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3"/>
          <p:cNvGrpSpPr>
            <a:grpSpLocks/>
          </p:cNvGrpSpPr>
          <p:nvPr/>
        </p:nvGrpSpPr>
        <p:grpSpPr bwMode="auto">
          <a:xfrm>
            <a:off x="4953000" y="1981200"/>
            <a:ext cx="381000" cy="1066800"/>
            <a:chOff x="4267" y="2160"/>
            <a:chExt cx="240" cy="481"/>
          </a:xfrm>
        </p:grpSpPr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0"/>
          <p:cNvGrpSpPr>
            <a:grpSpLocks/>
          </p:cNvGrpSpPr>
          <p:nvPr/>
        </p:nvGrpSpPr>
        <p:grpSpPr bwMode="auto">
          <a:xfrm>
            <a:off x="4038600" y="1981200"/>
            <a:ext cx="304800" cy="1143000"/>
            <a:chOff x="3077" y="2111"/>
            <a:chExt cx="176" cy="481"/>
          </a:xfrm>
        </p:grpSpPr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5715000" y="2057400"/>
            <a:ext cx="2400300" cy="857250"/>
            <a:chOff x="685800" y="1600200"/>
            <a:chExt cx="3200400" cy="1143000"/>
          </a:xfrm>
        </p:grpSpPr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5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8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79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10287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6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1828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7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24765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8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276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9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56388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0" name="Equation" r:id="rId9" imgW="266400" imgH="203040" progId="Equation.3">
                  <p:embed/>
                </p:oleObj>
              </mc:Choice>
              <mc:Fallback>
                <p:oleObj name="Equation" r:id="rId9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6400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1" name="Equation" r:id="rId10" imgW="152280" imgH="203040" progId="Equation.3">
                  <p:embed/>
                </p:oleObj>
              </mc:Choice>
              <mc:Fallback>
                <p:oleObj name="Equation" r:id="rId10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/>
        </p:nvGraphicFramePr>
        <p:xfrm>
          <a:off x="70104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2" name="Equation" r:id="rId11" imgW="266400" imgH="203040" progId="Equation.3">
                  <p:embed/>
                </p:oleObj>
              </mc:Choice>
              <mc:Fallback>
                <p:oleObj name="Equation" r:id="rId11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/>
          <p:cNvGraphicFramePr>
            <a:graphicFrameLocks noChangeAspect="1"/>
          </p:cNvGraphicFramePr>
          <p:nvPr/>
        </p:nvGraphicFramePr>
        <p:xfrm>
          <a:off x="7848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3" name="Equation" r:id="rId12" imgW="152280" imgH="203040" progId="Equation.3">
                  <p:embed/>
                </p:oleObj>
              </mc:Choice>
              <mc:Fallback>
                <p:oleObj name="Equation" r:id="rId12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38100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290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9436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0" name="Object 10"/>
          <p:cNvGraphicFramePr>
            <a:graphicFrameLocks noChangeAspect="1"/>
          </p:cNvGraphicFramePr>
          <p:nvPr/>
        </p:nvGraphicFramePr>
        <p:xfrm>
          <a:off x="4495800" y="20574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4" name="Equation" r:id="rId13" imgW="152280" imgH="215640" progId="Equation.3">
                  <p:embed/>
                </p:oleObj>
              </mc:Choice>
              <mc:Fallback>
                <p:oleObj name="Equation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1" name="Object 11"/>
          <p:cNvGraphicFramePr>
            <a:graphicFrameLocks noChangeAspect="1"/>
          </p:cNvGraphicFramePr>
          <p:nvPr/>
        </p:nvGraphicFramePr>
        <p:xfrm>
          <a:off x="3810000" y="1371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5" name="Equation" r:id="rId15" imgW="139680" imgH="215640" progId="Equation.3">
                  <p:embed/>
                </p:oleObj>
              </mc:Choice>
              <mc:Fallback>
                <p:oleObj name="Equation" r:id="rId15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>
            <a:off x="3810000" y="19050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Object 11"/>
          <p:cNvGraphicFramePr>
            <a:graphicFrameLocks noChangeAspect="1"/>
          </p:cNvGraphicFramePr>
          <p:nvPr/>
        </p:nvGraphicFramePr>
        <p:xfrm>
          <a:off x="5181600" y="12954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6" name="Equation" r:id="rId17" imgW="139680" imgH="215640" progId="Equation.3">
                  <p:embed/>
                </p:oleObj>
              </mc:Choice>
              <mc:Fallback>
                <p:oleObj name="Equation" r:id="rId17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Arrow Connector 115"/>
          <p:cNvCxnSpPr/>
          <p:nvPr/>
        </p:nvCxnSpPr>
        <p:spPr>
          <a:xfrm>
            <a:off x="5181600" y="1828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53" idx="1"/>
          </p:cNvCxnSpPr>
          <p:nvPr/>
        </p:nvCxnSpPr>
        <p:spPr>
          <a:xfrm>
            <a:off x="4343400" y="2514600"/>
            <a:ext cx="738188" cy="9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90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5626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41987"/>
              </p:ext>
            </p:extLst>
          </p:nvPr>
        </p:nvGraphicFramePr>
        <p:xfrm>
          <a:off x="34290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7" name="Equation" r:id="rId18" imgW="165100" imgH="393700" progId="Equation.DSMT4">
                  <p:embed/>
                </p:oleObj>
              </mc:Choice>
              <mc:Fallback>
                <p:oleObj name="Equation" r:id="rId18" imgW="165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2587"/>
              </p:ext>
            </p:extLst>
          </p:nvPr>
        </p:nvGraphicFramePr>
        <p:xfrm>
          <a:off x="56388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8" name="Equation" r:id="rId20" imgW="165100" imgH="393700" progId="Equation.DSMT4">
                  <p:embed/>
                </p:oleObj>
              </mc:Choice>
              <mc:Fallback>
                <p:oleObj name="Equation" r:id="rId20" imgW="165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Connector 122"/>
          <p:cNvCxnSpPr/>
          <p:nvPr/>
        </p:nvCxnSpPr>
        <p:spPr>
          <a:xfrm>
            <a:off x="19812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981200" y="36576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80290"/>
              </p:ext>
            </p:extLst>
          </p:nvPr>
        </p:nvGraphicFramePr>
        <p:xfrm>
          <a:off x="2374900" y="38227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9" name="Equation" r:id="rId22" imgW="228600" imgH="152400" progId="Equation.DSMT4">
                  <p:embed/>
                </p:oleObj>
              </mc:Choice>
              <mc:Fallback>
                <p:oleObj name="Equation" r:id="rId22" imgW="2286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8227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6" name="Object 16"/>
          <p:cNvGraphicFramePr>
            <a:graphicFrameLocks noChangeAspect="1"/>
          </p:cNvGraphicFramePr>
          <p:nvPr/>
        </p:nvGraphicFramePr>
        <p:xfrm>
          <a:off x="4051300" y="448310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0" name="Equation" r:id="rId24" imgW="660240" imgH="228600" progId="Equation.3">
                  <p:embed/>
                </p:oleObj>
              </mc:Choice>
              <mc:Fallback>
                <p:oleObj name="Equation" r:id="rId24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483100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/>
          <p:cNvCxnSpPr/>
          <p:nvPr/>
        </p:nvCxnSpPr>
        <p:spPr>
          <a:xfrm flipH="1" flipV="1">
            <a:off x="3886200" y="3962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257800" y="39624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7" name="Object 17"/>
          <p:cNvGraphicFramePr>
            <a:graphicFrameLocks noChangeAspect="1"/>
          </p:cNvGraphicFramePr>
          <p:nvPr/>
        </p:nvGraphicFramePr>
        <p:xfrm>
          <a:off x="4025900" y="32385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1" name="Equation" r:id="rId26" imgW="164880" imgH="164880" progId="Equation.3">
                  <p:embed/>
                </p:oleObj>
              </mc:Choice>
              <mc:Fallback>
                <p:oleObj name="Equation" r:id="rId2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38500"/>
                        <a:ext cx="33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8" name="Object 18"/>
          <p:cNvGraphicFramePr>
            <a:graphicFrameLocks noChangeAspect="1"/>
          </p:cNvGraphicFramePr>
          <p:nvPr/>
        </p:nvGraphicFramePr>
        <p:xfrm>
          <a:off x="4953000" y="3276600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2" name="Equation" r:id="rId28" imgW="266400" imgH="164880" progId="Equation.DSMT4">
                  <p:embed/>
                </p:oleObj>
              </mc:Choice>
              <mc:Fallback>
                <p:oleObj name="Equation" r:id="rId28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533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61169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The problem with the Collins insertion is that it it can match </a:t>
            </a:r>
            <a:r>
              <a:rPr lang="el-GR" sz="1800" dirty="0" smtClean="0"/>
              <a:t>α,β</a:t>
            </a:r>
            <a:r>
              <a:rPr lang="en-US" sz="1800" dirty="0" smtClean="0"/>
              <a:t>, and </a:t>
            </a:r>
            <a:r>
              <a:rPr lang="el-GR" sz="1800" dirty="0" smtClean="0"/>
              <a:t>γ, </a:t>
            </a:r>
            <a:r>
              <a:rPr lang="en-US" sz="1800" dirty="0" smtClean="0"/>
              <a:t>but not D, so does </a:t>
            </a:r>
            <a:r>
              <a:rPr lang="en-US" sz="1800" i="1" dirty="0" smtClean="0"/>
              <a:t>not</a:t>
            </a:r>
            <a:r>
              <a:rPr lang="en-US" sz="1800" dirty="0" smtClean="0"/>
              <a:t> match dispersion, which causes distortions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typically dealt with by “suppressing” the dispersion entirely in the region of the insertion by adjusting the dipoles on either side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199" y="1447800"/>
            <a:ext cx="3407278" cy="376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5029200" y="1905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Collins Insertion</a:t>
            </a:r>
          </a:p>
        </p:txBody>
      </p:sp>
    </p:spTree>
    <p:extLst>
      <p:ext uri="{BB962C8B-B14F-4D97-AF65-F5344CB8AC3E}">
        <p14:creationId xmlns:p14="http://schemas.microsoft.com/office/powerpoint/2010/main" val="6494789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290975"/>
          </a:xfrm>
        </p:spPr>
        <p:txBody>
          <a:bodyPr/>
          <a:lstStyle/>
          <a:p>
            <a:r>
              <a:rPr lang="en-US" sz="1800" dirty="0" smtClean="0"/>
              <a:t>Because the Collins Insertion has no bend magnets, it cannot generate dispersion if there is none there to begin with, so if we put a Collins Insertion in a region where the dispersion has been suppressed, we match both dispersion and the lattice functions.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E.Prebys, NIU Phy 790 Guest Lecture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718848" cy="336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4267200" y="5486400"/>
            <a:ext cx="0" cy="2286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9200" y="5486400"/>
            <a:ext cx="0" cy="2286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4800" y="5638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0" y="5638800"/>
            <a:ext cx="76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5486400"/>
            <a:ext cx="0" cy="2286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0" y="5486400"/>
            <a:ext cx="0" cy="2286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3600" y="5638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96000" y="5638800"/>
            <a:ext cx="7620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9200" y="4648200"/>
            <a:ext cx="0" cy="2286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0" y="4648200"/>
            <a:ext cx="0" cy="2286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4800600"/>
            <a:ext cx="10668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4419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Collins insertion</a:t>
            </a:r>
          </a:p>
        </p:txBody>
      </p:sp>
    </p:spTree>
    <p:extLst>
      <p:ext uri="{BB962C8B-B14F-4D97-AF65-F5344CB8AC3E}">
        <p14:creationId xmlns:p14="http://schemas.microsoft.com/office/powerpoint/2010/main" val="334943534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1685</TotalTime>
  <Words>2068</Words>
  <Application>Microsoft Macintosh PowerPoint</Application>
  <PresentationFormat>On-screen Show (4:3)</PresentationFormat>
  <Paragraphs>378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Opulent</vt:lpstr>
      <vt:lpstr>Equation</vt:lpstr>
      <vt:lpstr>MathType 6.0 Equation</vt:lpstr>
      <vt:lpstr>Intro to Accelerator Physics (bonus Material) </vt:lpstr>
      <vt:lpstr>Outline (Grab-bag of topics)</vt:lpstr>
      <vt:lpstr>Off-Momentum Particles</vt:lpstr>
      <vt:lpstr>Off-Momentum Particles (cont’d)</vt:lpstr>
      <vt:lpstr>Insertions</vt:lpstr>
      <vt:lpstr>Mismatch and Beta Beating</vt:lpstr>
      <vt:lpstr>Collins Insertion</vt:lpstr>
      <vt:lpstr>Dispersion Suppression</vt:lpstr>
      <vt:lpstr>Combining Insertions</vt:lpstr>
      <vt:lpstr>The Case for Colliding Beams</vt:lpstr>
      <vt:lpstr>Luminosity</vt:lpstr>
      <vt:lpstr>Colliding Beam Luminosity</vt:lpstr>
      <vt:lpstr>Luminosity: cont’d</vt:lpstr>
      <vt:lpstr>Focusing Triplet </vt:lpstr>
      <vt:lpstr>Low b Insertions</vt:lpstr>
      <vt:lpstr>Limits to β*</vt:lpstr>
      <vt:lpstr>Longitudinal Motion</vt:lpstr>
      <vt:lpstr>Examples of Accelerating RF Structures</vt:lpstr>
      <vt:lpstr>Phase Stability</vt:lpstr>
      <vt:lpstr>Slip Factor</vt:lpstr>
      <vt:lpstr>Special Cases of Slip Factor</vt:lpstr>
      <vt:lpstr>Transition and phase stability</vt:lpstr>
      <vt:lpstr>Final word: Electrons vs. Protons</vt:lpstr>
      <vt:lpstr>Examples</vt:lpstr>
      <vt:lpstr>Synchrotron Radiation</vt:lpstr>
      <vt:lpstr>Further Reading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126</cp:revision>
  <dcterms:created xsi:type="dcterms:W3CDTF">2003-06-24T14:15:57Z</dcterms:created>
  <dcterms:modified xsi:type="dcterms:W3CDTF">2014-03-20T16:06:31Z</dcterms:modified>
</cp:coreProperties>
</file>