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85" r:id="rId4"/>
    <p:sldId id="260" r:id="rId5"/>
    <p:sldId id="265" r:id="rId6"/>
    <p:sldId id="261" r:id="rId7"/>
    <p:sldId id="274" r:id="rId8"/>
    <p:sldId id="275" r:id="rId9"/>
    <p:sldId id="276" r:id="rId10"/>
    <p:sldId id="277" r:id="rId11"/>
    <p:sldId id="262" r:id="rId12"/>
    <p:sldId id="263" r:id="rId13"/>
    <p:sldId id="264" r:id="rId14"/>
    <p:sldId id="282" r:id="rId15"/>
    <p:sldId id="280" r:id="rId16"/>
    <p:sldId id="283" r:id="rId17"/>
    <p:sldId id="279" r:id="rId18"/>
    <p:sldId id="281" r:id="rId19"/>
    <p:sldId id="28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FF"/>
    <a:srgbClr val="C8F3FF"/>
    <a:srgbClr val="33CC33"/>
    <a:srgbClr val="008000"/>
    <a:srgbClr val="CC3399"/>
    <a:srgbClr val="FF9933"/>
    <a:srgbClr val="FF99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5" autoAdjust="0"/>
    <p:restoredTop sz="94613" autoAdjust="0"/>
  </p:normalViewPr>
  <p:slideViewPr>
    <p:cSldViewPr>
      <p:cViewPr varScale="1">
        <p:scale>
          <a:sx n="125" d="100"/>
          <a:sy n="125" d="100"/>
        </p:scale>
        <p:origin x="-2080" y="-112"/>
      </p:cViewPr>
      <p:guideLst>
        <p:guide orient="horz" pos="1488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A1666-A150-F247-A68E-0A5219890BC6}" type="datetimeFigureOut">
              <a:rPr lang="en-US" smtClean="0"/>
              <a:t>10/11/12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E0750-EE2B-0E45-A011-2008425EC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36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40E8FAF-0EB9-4F3C-9D18-30F5214B3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42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 rot="16200000">
            <a:off x="-2536825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0"/>
          <p:cNvSpPr>
            <a:spLocks noGrp="1"/>
          </p:cNvSpPr>
          <p:nvPr>
            <p:ph type="dt" sz="half" idx="10"/>
          </p:nvPr>
        </p:nvSpPr>
        <p:spPr>
          <a:xfrm>
            <a:off x="5033639" y="6557963"/>
            <a:ext cx="2840361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11-13, 2012</a:t>
            </a:r>
            <a:endParaRPr/>
          </a:p>
        </p:txBody>
      </p:sp>
      <p:pic>
        <p:nvPicPr>
          <p:cNvPr id="7" name="Picture 6" descr="FNAL_logo_sm.gif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03767" cy="92694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777" y="752368"/>
            <a:ext cx="8251825" cy="555307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9CFA1-B09C-442F-85C3-919131D33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3388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11-13,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375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750" y="6553200"/>
            <a:ext cx="587375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05B137E2-35D0-4667-9362-8260FF57AB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124288"/>
            <a:ext cx="8262937" cy="441325"/>
          </a:xfrm>
        </p:spPr>
        <p:txBody>
          <a:bodyPr/>
          <a:lstStyle>
            <a:lvl1pPr>
              <a:defRPr cap="none" baseline="0">
                <a:latin typeface="+mj-lt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26"/>
          <p:cNvSpPr>
            <a:spLocks noGrp="1"/>
          </p:cNvSpPr>
          <p:nvPr>
            <p:ph type="dt" sz="half" idx="10"/>
          </p:nvPr>
        </p:nvSpPr>
        <p:spPr>
          <a:xfrm>
            <a:off x="5741582" y="6569076"/>
            <a:ext cx="2516372" cy="1613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199" y="6557963"/>
            <a:ext cx="3859619" cy="17244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26155-0DCC-45D2-90B6-32F65F3F6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657065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5029" y="3145972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October 11-13,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3C22C54-04B8-4329-8E4F-B3EC0867C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08" y="224393"/>
            <a:ext cx="8371114" cy="507274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661" y="862297"/>
            <a:ext cx="4060371" cy="51464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7530" y="853420"/>
            <a:ext cx="4172275" cy="51791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4655-DFE5-45AD-AEB7-B6324F535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507274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8829"/>
            <a:ext cx="3520440" cy="4857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979714"/>
            <a:ext cx="3520440" cy="48469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13A5A-BD10-4E42-8EDD-42C4A14A6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87" y="115854"/>
            <a:ext cx="8490857" cy="463731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6"/>
          <p:cNvSpPr>
            <a:spLocks noGrp="1"/>
          </p:cNvSpPr>
          <p:nvPr>
            <p:ph type="dt" sz="half" idx="10"/>
          </p:nvPr>
        </p:nvSpPr>
        <p:spPr>
          <a:xfrm>
            <a:off x="5264458" y="6569076"/>
            <a:ext cx="2993496" cy="2270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5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36C3-BB10-4165-8E74-99838CB517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4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71096-0617-41A5-9758-D80165640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84E87-2809-400F-A130-20751D1AB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October 11-13, 2012</a:t>
            </a: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A0D8F-9A19-4D03-8318-653C6FCD8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-2" y="0"/>
            <a:ext cx="391887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97135" y="134244"/>
            <a:ext cx="8262937" cy="441325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0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503776" y="690225"/>
            <a:ext cx="82518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5486400" y="6569076"/>
            <a:ext cx="2771553" cy="227012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337550" y="6534150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Arial" charset="0"/>
              </a:defRPr>
            </a:lvl1pPr>
            <a:extLst/>
          </a:lstStyle>
          <a:p>
            <a:pPr>
              <a:defRPr/>
            </a:pPr>
            <a:fld id="{61210FB4-E372-466D-A3EB-21FD966A1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381000" y="6553200"/>
            <a:ext cx="1676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  <p:pic>
        <p:nvPicPr>
          <p:cNvPr id="10" name="Picture 9" descr="FNAL_logo_sm.gif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1"/>
            <a:ext cx="371959" cy="381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7" r:id="rId2"/>
    <p:sldLayoutId id="2147483765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6" r:id="rId9"/>
    <p:sldLayoutId id="2147483763" r:id="rId10"/>
    <p:sldLayoutId id="2147483767" r:id="rId11"/>
  </p:sldLayoutIdLst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jpe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971800"/>
            <a:ext cx="7405468" cy="582168"/>
          </a:xfrm>
        </p:spPr>
        <p:txBody>
          <a:bodyPr/>
          <a:lstStyle/>
          <a:p>
            <a:r>
              <a:rPr lang="en-US" dirty="0" smtClean="0"/>
              <a:t>LHC Upgrade Path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3581400"/>
            <a:ext cx="5726020" cy="1101248"/>
          </a:xfrm>
        </p:spPr>
        <p:txBody>
          <a:bodyPr/>
          <a:lstStyle/>
          <a:p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FNAL</a:t>
            </a:r>
          </a:p>
          <a:p>
            <a:r>
              <a:rPr lang="en-US" dirty="0" smtClean="0"/>
              <a:t>Snowmass 2013 Community Planning Meeting</a:t>
            </a:r>
          </a:p>
          <a:p>
            <a:r>
              <a:rPr lang="en-US" dirty="0" smtClean="0"/>
              <a:t>Fermilab, October 11-13, 2012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76200"/>
            <a:ext cx="2971800" cy="3848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4495800"/>
            <a:ext cx="4116487" cy="22098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82" r="4209" b="5491"/>
          <a:stretch/>
        </p:blipFill>
        <p:spPr bwMode="auto">
          <a:xfrm>
            <a:off x="4800600" y="107696"/>
            <a:ext cx="3886200" cy="2775035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486400" y="5562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+mn-lt"/>
              </a:rPr>
              <a:t>Minneapolis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00600" y="5715000"/>
            <a:ext cx="685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8842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HL-LHC Parameters*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63865"/>
              </p:ext>
            </p:extLst>
          </p:nvPr>
        </p:nvGraphicFramePr>
        <p:xfrm>
          <a:off x="533400" y="609600"/>
          <a:ext cx="8153400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2133600"/>
                <a:gridCol w="2209800"/>
              </a:tblGrid>
              <a:tr h="335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Parameter</a:t>
                      </a:r>
                      <a:endParaRPr lang="en-US" sz="1800" b="1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Bunch Spacing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 v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25ns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50ns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Beam Energy [</a:t>
                      </a:r>
                      <a:r>
                        <a:rPr lang="en-US" sz="1800" dirty="0" err="1" smtClean="0"/>
                        <a:t>TeV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</a:t>
                      </a:r>
                      <a:r>
                        <a:rPr lang="en-US" sz="1800" baseline="-25000" dirty="0" err="1" smtClean="0"/>
                        <a:t>b</a:t>
                      </a:r>
                      <a:endParaRPr lang="en-US" sz="1800" baseline="-25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2808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1404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</a:t>
                      </a:r>
                      <a:r>
                        <a:rPr lang="en-US" sz="1800" baseline="-25000" dirty="0" err="1" smtClean="0"/>
                        <a:t>b</a:t>
                      </a:r>
                      <a:endParaRPr lang="en-US" sz="1800" baseline="-25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2.2x10</a:t>
                      </a:r>
                      <a:r>
                        <a:rPr lang="en-US" sz="1800" baseline="30000" dirty="0" smtClean="0"/>
                        <a:t>11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3.5x10</a:t>
                      </a:r>
                      <a:r>
                        <a:rPr lang="en-US" sz="1800" baseline="30000" dirty="0" smtClean="0"/>
                        <a:t>11</a:t>
                      </a:r>
                      <a:r>
                        <a:rPr lang="en-US" sz="1800" dirty="0" smtClean="0"/>
                        <a:t> 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ymbol" charset="2"/>
                          <a:cs typeface="Symbol" charset="2"/>
                        </a:rPr>
                        <a:t>b</a:t>
                      </a:r>
                      <a:r>
                        <a:rPr lang="en-US" sz="1800" baseline="0" dirty="0" smtClean="0"/>
                        <a:t>* [m]</a:t>
                      </a:r>
                      <a:endParaRPr lang="en-US" sz="1800" baseline="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.15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.15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aseline="0" dirty="0" err="1" smtClean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800" baseline="-25000" dirty="0" err="1" smtClean="0"/>
                        <a:t>x,y</a:t>
                      </a:r>
                      <a:r>
                        <a:rPr lang="en-US" sz="1800" baseline="0" dirty="0" smtClean="0"/>
                        <a:t> [</a:t>
                      </a:r>
                      <a:r>
                        <a:rPr lang="en-US" sz="1800" baseline="0" dirty="0" smtClean="0">
                          <a:latin typeface="Symbol" charset="2"/>
                          <a:cs typeface="Symbol" charset="2"/>
                        </a:rPr>
                        <a:t>m</a:t>
                      </a:r>
                      <a:r>
                        <a:rPr lang="en-US" sz="1800" baseline="0" dirty="0" smtClean="0"/>
                        <a:t>m]</a:t>
                      </a:r>
                      <a:endParaRPr lang="en-US" sz="1800" baseline="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7.5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800" baseline="-25000" dirty="0" err="1" smtClean="0">
                          <a:latin typeface="+mn-lt"/>
                          <a:cs typeface="+mn-cs"/>
                        </a:rPr>
                        <a:t>z</a:t>
                      </a:r>
                      <a:r>
                        <a:rPr lang="en-US" sz="1800" baseline="0" dirty="0" smtClean="0"/>
                        <a:t> [</a:t>
                      </a:r>
                      <a:r>
                        <a:rPr lang="en-US" sz="1800" baseline="0" dirty="0" smtClean="0">
                          <a:latin typeface="+mn-lt"/>
                          <a:cs typeface="+mn-cs"/>
                        </a:rPr>
                        <a:t>c</a:t>
                      </a:r>
                      <a:r>
                        <a:rPr lang="en-US" sz="1800" baseline="0" dirty="0" smtClean="0"/>
                        <a:t>m]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7.6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7.6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/>
                        <a:t>Total Energy/beam [MJ]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692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550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Lucida Handwriting"/>
                        </a:rPr>
                        <a:t>L</a:t>
                      </a:r>
                      <a:r>
                        <a:rPr lang="en-US" sz="180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(leveled) [10</a:t>
                      </a:r>
                      <a:r>
                        <a:rPr lang="en-US" sz="1800" baseline="30000" dirty="0" smtClean="0"/>
                        <a:t>34 </a:t>
                      </a:r>
                      <a:r>
                        <a:rPr lang="en-US" sz="1800" dirty="0" smtClean="0"/>
                        <a:t>cm-</a:t>
                      </a:r>
                      <a:r>
                        <a:rPr lang="en-US" sz="1800" baseline="30000" dirty="0" smtClean="0"/>
                        <a:t>2</a:t>
                      </a:r>
                      <a:r>
                        <a:rPr lang="en-US" sz="1800" dirty="0" smtClean="0"/>
                        <a:t>s</a:t>
                      </a:r>
                      <a:r>
                        <a:rPr lang="en-US" sz="1800" baseline="30000" dirty="0" smtClean="0"/>
                        <a:t>-1</a:t>
                      </a:r>
                      <a:r>
                        <a:rPr lang="en-US" sz="1800" baseline="0" dirty="0" smtClean="0"/>
                        <a:t>]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2.5**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Events/crossing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140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ucida Handwriting"/>
                          <a:cs typeface="Lucida Handwriting"/>
                        </a:rPr>
                        <a:t>L</a:t>
                      </a:r>
                      <a:r>
                        <a:rPr lang="en-US" sz="1800" dirty="0" smtClean="0"/>
                        <a:t> (integrated) [fb</a:t>
                      </a:r>
                      <a:r>
                        <a:rPr lang="en-US" sz="1800" baseline="30000" dirty="0" smtClean="0"/>
                        <a:t>-1</a:t>
                      </a:r>
                      <a:r>
                        <a:rPr lang="en-US" sz="1800" dirty="0" smtClean="0"/>
                        <a:t>/year]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250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ucida Handwriting"/>
                          <a:cs typeface="Lucida Handwriting"/>
                        </a:rPr>
                        <a:t>L</a:t>
                      </a:r>
                      <a:r>
                        <a:rPr lang="en-US" sz="1800" dirty="0" smtClean="0"/>
                        <a:t> (integrated) [fb</a:t>
                      </a:r>
                      <a:r>
                        <a:rPr lang="en-US" sz="1800" baseline="30000" dirty="0" smtClean="0"/>
                        <a:t>-1</a:t>
                      </a:r>
                      <a:r>
                        <a:rPr lang="en-US" sz="1800" dirty="0" smtClean="0"/>
                        <a:t>, total by 2030s]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~3000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54864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*Taken from latest “Parameter &amp; Layout Committee” </a:t>
            </a:r>
            <a:r>
              <a:rPr lang="en-US" sz="1600" dirty="0">
                <a:latin typeface="+mn-lt"/>
              </a:rPr>
              <a:t>parameter table: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    [https://</a:t>
            </a:r>
            <a:r>
              <a:rPr lang="en-US" sz="1600" dirty="0" err="1">
                <a:latin typeface="+mn-lt"/>
              </a:rPr>
              <a:t>espace.cern.ch</a:t>
            </a:r>
            <a:r>
              <a:rPr lang="en-US" sz="1600" dirty="0">
                <a:latin typeface="+mn-lt"/>
              </a:rPr>
              <a:t>/</a:t>
            </a:r>
            <a:r>
              <a:rPr lang="en-US" sz="1600" dirty="0" err="1">
                <a:latin typeface="+mn-lt"/>
              </a:rPr>
              <a:t>HiLumi</a:t>
            </a:r>
            <a:r>
              <a:rPr lang="en-US" sz="1600" dirty="0">
                <a:latin typeface="+mn-lt"/>
              </a:rPr>
              <a:t>/PLC/</a:t>
            </a:r>
            <a:r>
              <a:rPr lang="en-US" sz="1600" dirty="0" err="1" smtClean="0">
                <a:latin typeface="+mn-lt"/>
              </a:rPr>
              <a:t>default.aspx</a:t>
            </a:r>
            <a:r>
              <a:rPr lang="en-US" sz="1600" dirty="0" smtClean="0">
                <a:latin typeface="+mn-lt"/>
              </a:rPr>
              <a:t>]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**Limited at experiments’ request to reduce pile-up</a:t>
            </a:r>
          </a:p>
        </p:txBody>
      </p:sp>
    </p:spTree>
    <p:extLst>
      <p:ext uri="{BB962C8B-B14F-4D97-AF65-F5344CB8AC3E}">
        <p14:creationId xmlns:p14="http://schemas.microsoft.com/office/powerpoint/2010/main" val="17855403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Beyond LHC: Limits to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665" y="702245"/>
            <a:ext cx="8355012" cy="1728225"/>
          </a:xfrm>
        </p:spPr>
        <p:txBody>
          <a:bodyPr/>
          <a:lstStyle/>
          <a:p>
            <a:r>
              <a:rPr lang="en-US" sz="2000" dirty="0" smtClean="0"/>
              <a:t>The energy of Hadron colliders is limited by feasible size and magnet technology. Options:</a:t>
            </a:r>
          </a:p>
          <a:p>
            <a:pPr lvl="1"/>
            <a:r>
              <a:rPr lang="en-US" sz="1600" dirty="0" smtClean="0"/>
              <a:t>Get very large (</a:t>
            </a:r>
            <a:r>
              <a:rPr lang="en-US" sz="1600" dirty="0" err="1" smtClean="0"/>
              <a:t>eg</a:t>
            </a:r>
            <a:r>
              <a:rPr lang="en-US" sz="1600" dirty="0" smtClean="0"/>
              <a:t>, VLHC &gt; 100 km circumference)</a:t>
            </a:r>
          </a:p>
          <a:p>
            <a:pPr lvl="1"/>
            <a:r>
              <a:rPr lang="en-US" sz="1600" dirty="0" smtClean="0"/>
              <a:t>More powerful magnets (requires new technology)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23B0A4-69D1-47F4-86CA-51B2BDF86D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943600" y="2819400"/>
            <a:ext cx="0" cy="4572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1981200"/>
            <a:ext cx="5715000" cy="452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34853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4260" y="0"/>
            <a:ext cx="8262937" cy="441325"/>
          </a:xfrm>
        </p:spPr>
        <p:txBody>
          <a:bodyPr/>
          <a:lstStyle/>
          <a:p>
            <a:r>
              <a:rPr lang="en-US" dirty="0" smtClean="0"/>
              <a:t>Superconductor Options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24260" y="510220"/>
            <a:ext cx="8355012" cy="2957185"/>
          </a:xfrm>
        </p:spPr>
        <p:txBody>
          <a:bodyPr/>
          <a:lstStyle/>
          <a:p>
            <a:r>
              <a:rPr lang="en-US" sz="1800" dirty="0" smtClean="0"/>
              <a:t>Traditional</a:t>
            </a:r>
          </a:p>
          <a:p>
            <a:pPr lvl="1"/>
            <a:r>
              <a:rPr lang="en-US" sz="1600" dirty="0" err="1" smtClean="0"/>
              <a:t>NbTi</a:t>
            </a:r>
            <a:endParaRPr lang="en-US" sz="1600" dirty="0" smtClean="0"/>
          </a:p>
          <a:p>
            <a:pPr lvl="2"/>
            <a:r>
              <a:rPr lang="en-US" sz="1600" dirty="0" smtClean="0"/>
              <a:t>Basis of ALL superconducting accelerator magnets to date</a:t>
            </a:r>
          </a:p>
          <a:p>
            <a:pPr lvl="2"/>
            <a:r>
              <a:rPr lang="en-US" sz="1600" dirty="0" smtClean="0"/>
              <a:t>Largest practical field ~8-9T</a:t>
            </a:r>
          </a:p>
          <a:p>
            <a:pPr lvl="1"/>
            <a:r>
              <a:rPr lang="en-US" sz="1600" dirty="0" smtClean="0"/>
              <a:t>Nb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Sn</a:t>
            </a:r>
          </a:p>
          <a:p>
            <a:pPr lvl="2"/>
            <a:r>
              <a:rPr lang="en-US" sz="1600" dirty="0" smtClean="0"/>
              <a:t>Advanced R&amp;D, but </a:t>
            </a:r>
            <a:r>
              <a:rPr lang="en-US" sz="1600" i="1" dirty="0" smtClean="0"/>
              <a:t>no accelerator magnets yet!</a:t>
            </a:r>
          </a:p>
          <a:p>
            <a:pPr lvl="2"/>
            <a:r>
              <a:rPr lang="en-US" sz="1600" dirty="0" smtClean="0"/>
              <a:t>Being developed for large aperture/high gradient quadrupoles</a:t>
            </a:r>
          </a:p>
          <a:p>
            <a:pPr lvl="2"/>
            <a:r>
              <a:rPr lang="en-US" sz="1600" dirty="0" smtClean="0"/>
              <a:t>Largest practical field ~15-16T</a:t>
            </a:r>
          </a:p>
          <a:p>
            <a:r>
              <a:rPr lang="en-US" sz="1800" dirty="0" smtClean="0"/>
              <a:t>High Temperature</a:t>
            </a:r>
          </a:p>
          <a:p>
            <a:pPr lvl="1"/>
            <a:r>
              <a:rPr lang="en-US" sz="1600" dirty="0" smtClean="0"/>
              <a:t>Industry is interested in operating HTS at moderate fields at LN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temperatures.  We’re interested in operating them at high fields at </a:t>
            </a:r>
            <a:r>
              <a:rPr lang="en-US" sz="1600" dirty="0" err="1" smtClean="0"/>
              <a:t>LHe</a:t>
            </a:r>
            <a:r>
              <a:rPr lang="en-US" sz="1600" dirty="0" smtClean="0"/>
              <a:t> temperatures.</a:t>
            </a:r>
          </a:p>
          <a:p>
            <a:pPr lvl="2"/>
            <a:r>
              <a:rPr lang="en-US" sz="1600" dirty="0" smtClean="0"/>
              <a:t>MnB</a:t>
            </a:r>
            <a:r>
              <a:rPr lang="en-US" sz="1600" baseline="-25000" dirty="0" smtClean="0"/>
              <a:t>2</a:t>
            </a:r>
          </a:p>
          <a:p>
            <a:pPr lvl="3"/>
            <a:r>
              <a:rPr lang="en-US" sz="1600" dirty="0" smtClean="0"/>
              <a:t>promising for power transmission</a:t>
            </a:r>
          </a:p>
          <a:p>
            <a:pPr lvl="3"/>
            <a:r>
              <a:rPr lang="en-US" sz="1600" dirty="0" smtClean="0"/>
              <a:t>can’t support magnetic field.</a:t>
            </a:r>
          </a:p>
          <a:p>
            <a:pPr lvl="2"/>
            <a:r>
              <a:rPr lang="en-US" sz="1600" dirty="0" smtClean="0"/>
              <a:t>YBCO</a:t>
            </a:r>
          </a:p>
          <a:p>
            <a:pPr lvl="3"/>
            <a:r>
              <a:rPr lang="en-US" sz="1600" dirty="0" smtClean="0"/>
              <a:t>very high field at </a:t>
            </a:r>
            <a:r>
              <a:rPr lang="en-US" sz="1600" dirty="0" err="1" smtClean="0"/>
              <a:t>LHe</a:t>
            </a:r>
            <a:endParaRPr lang="en-US" sz="1600" dirty="0" smtClean="0"/>
          </a:p>
          <a:p>
            <a:pPr lvl="3"/>
            <a:r>
              <a:rPr lang="en-US" sz="1600" dirty="0" smtClean="0"/>
              <a:t>no cable (only tape)</a:t>
            </a:r>
          </a:p>
          <a:p>
            <a:pPr lvl="2"/>
            <a:r>
              <a:rPr lang="en-US" sz="1600" dirty="0" smtClean="0"/>
              <a:t>BSCCO (2212)</a:t>
            </a:r>
          </a:p>
          <a:p>
            <a:pPr lvl="3"/>
            <a:r>
              <a:rPr lang="en-US" sz="1600" dirty="0" smtClean="0"/>
              <a:t>strands demonstrated</a:t>
            </a:r>
          </a:p>
          <a:p>
            <a:pPr lvl="3"/>
            <a:r>
              <a:rPr lang="en-US" sz="1600" dirty="0" err="1" smtClean="0"/>
              <a:t>unmeasureably</a:t>
            </a:r>
            <a:r>
              <a:rPr lang="en-US" sz="1600" dirty="0" smtClean="0"/>
              <a:t> high field at </a:t>
            </a:r>
            <a:r>
              <a:rPr lang="en-US" sz="1600" dirty="0" err="1" smtClean="0"/>
              <a:t>LHe</a:t>
            </a:r>
            <a:endParaRPr lang="en-US" sz="16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BFF18-A22C-40F5-A9EF-DA8A389C13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3525" y="5579680"/>
            <a:ext cx="3840500" cy="921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02430" y="5541275"/>
            <a:ext cx="2995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Focusing on this, but very expensive</a:t>
            </a:r>
          </a:p>
          <a:p>
            <a:pPr algn="l"/>
            <a:r>
              <a:rPr lang="en-US" sz="2000" dirty="0" smtClean="0">
                <a:solidFill>
                  <a:srgbClr val="FF0000"/>
                </a:solidFill>
                <a:latin typeface="+mn-lt"/>
                <a:sym typeface="Symbol"/>
              </a:rPr>
              <a:t> pursue hybrid design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365240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Designs</a:t>
            </a:r>
            <a:endParaRPr lang="en-US" dirty="0"/>
          </a:p>
        </p:txBody>
      </p:sp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881" y="813184"/>
            <a:ext cx="3840500" cy="288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5" descr="New24TPotFull 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50" y="395005"/>
            <a:ext cx="2550843" cy="253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25620" y="2891330"/>
            <a:ext cx="421163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CH" sz="2000" dirty="0">
                <a:latin typeface="+mn-lt"/>
              </a:rPr>
              <a:t>P. McIntyre 2005 – 24T </a:t>
            </a:r>
            <a:r>
              <a:rPr lang="fr-CH" sz="2000" dirty="0" err="1">
                <a:latin typeface="+mn-lt"/>
              </a:rPr>
              <a:t>ss</a:t>
            </a:r>
            <a:r>
              <a:rPr lang="fr-CH" sz="2000" dirty="0">
                <a:latin typeface="+mn-lt"/>
              </a:rPr>
              <a:t> Tripler, a lot of Bi-2212 , Je = 800 A/mm2</a:t>
            </a:r>
            <a:endParaRPr lang="en-US" sz="2000" dirty="0">
              <a:latin typeface="+mn-lt"/>
            </a:endParaRPr>
          </a:p>
        </p:txBody>
      </p:sp>
      <p:pic>
        <p:nvPicPr>
          <p:cNvPr id="6" name="Picture 5" descr="20T_iron_v3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095" y="3774645"/>
            <a:ext cx="2726755" cy="2619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46"/>
          <a:stretch>
            <a:fillRect/>
          </a:stretch>
        </p:blipFill>
        <p:spPr bwMode="auto">
          <a:xfrm>
            <a:off x="3573470" y="3813050"/>
            <a:ext cx="330283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56438" y="4005075"/>
            <a:ext cx="208756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fr-CH" sz="1600" dirty="0">
                <a:latin typeface="+mn-lt"/>
              </a:rPr>
              <a:t>E. </a:t>
            </a:r>
            <a:r>
              <a:rPr lang="fr-CH" sz="1600" dirty="0" err="1">
                <a:latin typeface="+mn-lt"/>
              </a:rPr>
              <a:t>Todesco</a:t>
            </a:r>
            <a:r>
              <a:rPr lang="fr-CH" sz="1600" dirty="0">
                <a:latin typeface="+mn-lt"/>
              </a:rPr>
              <a:t> 2010</a:t>
            </a:r>
          </a:p>
          <a:p>
            <a:pPr algn="l"/>
            <a:r>
              <a:rPr lang="fr-CH" sz="1600" dirty="0">
                <a:latin typeface="+mn-lt"/>
              </a:rPr>
              <a:t>20 T, 80% </a:t>
            </a:r>
            <a:r>
              <a:rPr lang="fr-CH" sz="1600" dirty="0" err="1">
                <a:latin typeface="+mn-lt"/>
              </a:rPr>
              <a:t>ss</a:t>
            </a:r>
            <a:endParaRPr lang="fr-CH" sz="1600" dirty="0">
              <a:latin typeface="+mn-lt"/>
            </a:endParaRPr>
          </a:p>
          <a:p>
            <a:pPr algn="l"/>
            <a:r>
              <a:rPr lang="fr-CH" sz="1600" dirty="0">
                <a:latin typeface="+mn-lt"/>
              </a:rPr>
              <a:t>30% </a:t>
            </a:r>
            <a:r>
              <a:rPr lang="fr-CH" sz="1600" dirty="0" err="1">
                <a:latin typeface="+mn-lt"/>
              </a:rPr>
              <a:t>NbTi</a:t>
            </a:r>
            <a:endParaRPr lang="fr-CH" sz="1600" dirty="0">
              <a:latin typeface="+mn-lt"/>
            </a:endParaRPr>
          </a:p>
          <a:p>
            <a:pPr algn="l"/>
            <a:r>
              <a:rPr lang="fr-CH" sz="1600" dirty="0">
                <a:latin typeface="+mn-lt"/>
              </a:rPr>
              <a:t>55 %</a:t>
            </a:r>
            <a:r>
              <a:rPr lang="fr-CH" sz="1600" dirty="0" err="1">
                <a:latin typeface="+mn-lt"/>
              </a:rPr>
              <a:t>NbSn</a:t>
            </a:r>
            <a:endParaRPr lang="fr-CH" sz="1600" dirty="0">
              <a:latin typeface="+mn-lt"/>
            </a:endParaRPr>
          </a:p>
          <a:p>
            <a:pPr algn="l"/>
            <a:r>
              <a:rPr lang="fr-CH" sz="1600" dirty="0">
                <a:latin typeface="+mn-lt"/>
              </a:rPr>
              <a:t>15 %HTS </a:t>
            </a:r>
          </a:p>
          <a:p>
            <a:pPr algn="l"/>
            <a:r>
              <a:rPr lang="fr-CH" sz="1600" dirty="0">
                <a:latin typeface="+mn-lt"/>
              </a:rPr>
              <a:t>All Je &lt; 400 A/mm2</a:t>
            </a:r>
            <a:endParaRPr lang="en-US" sz="1600" dirty="0">
              <a:latin typeface="+mn-lt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BFF18-A22C-40F5-A9EF-DA8A389C13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229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Injector Chain Challenges for HE-LHC*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976775"/>
          </a:xfrm>
        </p:spPr>
        <p:txBody>
          <a:bodyPr/>
          <a:lstStyle/>
          <a:p>
            <a:r>
              <a:rPr lang="en-US" dirty="0" smtClean="0"/>
              <a:t>Injection energy will be ≥ 1 </a:t>
            </a:r>
            <a:r>
              <a:rPr lang="en-US" dirty="0" err="1" smtClean="0"/>
              <a:t>TeV</a:t>
            </a:r>
            <a:r>
              <a:rPr lang="en-US" dirty="0" smtClean="0"/>
              <a:t>, beyond the range of the SPS</a:t>
            </a:r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SPS injects into a new Low Energy </a:t>
            </a:r>
            <a:br>
              <a:rPr lang="en-US" dirty="0" smtClean="0"/>
            </a:br>
            <a:r>
              <a:rPr lang="en-US" dirty="0" smtClean="0"/>
              <a:t>Ring (LER), which shares the tunnel </a:t>
            </a:r>
            <a:br>
              <a:rPr lang="en-US" dirty="0" smtClean="0"/>
            </a:br>
            <a:r>
              <a:rPr lang="en-US" dirty="0" smtClean="0"/>
              <a:t>with the HE-LHC</a:t>
            </a:r>
          </a:p>
          <a:p>
            <a:pPr lvl="2"/>
            <a:r>
              <a:rPr lang="en-US" dirty="0" smtClean="0"/>
              <a:t>Technically easy</a:t>
            </a:r>
          </a:p>
          <a:p>
            <a:pPr lvl="2"/>
            <a:r>
              <a:rPr lang="en-US" dirty="0" smtClean="0"/>
              <a:t>Difficult to fit!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New SPS+</a:t>
            </a:r>
          </a:p>
          <a:p>
            <a:pPr lvl="1"/>
            <a:r>
              <a:rPr lang="en-US" dirty="0" smtClean="0"/>
              <a:t>450 </a:t>
            </a:r>
            <a:r>
              <a:rPr lang="en-US" dirty="0" err="1" smtClean="0"/>
              <a:t>GeV</a:t>
            </a:r>
            <a:r>
              <a:rPr lang="en-US" dirty="0" smtClean="0"/>
              <a:t> -&gt; 1 </a:t>
            </a:r>
            <a:r>
              <a:rPr lang="en-US" dirty="0" err="1" smtClean="0"/>
              <a:t>TeV</a:t>
            </a:r>
            <a:endParaRPr lang="en-US" dirty="0" smtClean="0"/>
          </a:p>
          <a:p>
            <a:pPr lvl="1"/>
            <a:r>
              <a:rPr lang="en-US" dirty="0" smtClean="0"/>
              <a:t>24 injections -&gt; Rapid cycling SC magnets</a:t>
            </a:r>
          </a:p>
          <a:p>
            <a:pPr lvl="1"/>
            <a:r>
              <a:rPr lang="en-US" dirty="0" smtClean="0"/>
              <a:t>Based on SIS-100 and SIS-300 at FAIR</a:t>
            </a:r>
          </a:p>
          <a:p>
            <a:pPr lvl="1"/>
            <a:r>
              <a:rPr lang="en-US" dirty="0" smtClean="0"/>
              <a:t>Synergy with EU LBNE program (Laguna)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219200"/>
            <a:ext cx="2590800" cy="2241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3733801"/>
            <a:ext cx="2915291" cy="25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1367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Man HE-LHC Parameters*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837388"/>
              </p:ext>
            </p:extLst>
          </p:nvPr>
        </p:nvGraphicFramePr>
        <p:xfrm>
          <a:off x="457200" y="762000"/>
          <a:ext cx="8153400" cy="435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2209800"/>
                <a:gridCol w="2209800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Parameter</a:t>
                      </a: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HL-LHC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HE-LHC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Beam Energy [</a:t>
                      </a:r>
                      <a:r>
                        <a:rPr lang="en-US" sz="1600" dirty="0" err="1" smtClean="0"/>
                        <a:t>TeV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16.5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Injection Energy [</a:t>
                      </a:r>
                      <a:r>
                        <a:rPr lang="en-US" sz="1600" dirty="0" err="1" smtClean="0"/>
                        <a:t>TeV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.450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≥1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Bunch Spacing [ns]</a:t>
                      </a:r>
                      <a:endParaRPr lang="en-US" sz="1600" baseline="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50**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</a:t>
                      </a:r>
                      <a:r>
                        <a:rPr lang="en-US" sz="1600" baseline="-25000" dirty="0" err="1" smtClean="0"/>
                        <a:t>b</a:t>
                      </a:r>
                      <a:endParaRPr lang="en-US" sz="1600" baseline="-25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2808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1404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</a:t>
                      </a:r>
                      <a:r>
                        <a:rPr lang="en-US" sz="1600" baseline="-25000" dirty="0" err="1" smtClean="0"/>
                        <a:t>b</a:t>
                      </a:r>
                      <a:endParaRPr lang="en-US" sz="1600" baseline="-25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2.2x10</a:t>
                      </a:r>
                      <a:r>
                        <a:rPr lang="en-US" sz="1600" baseline="30000" dirty="0" smtClean="0"/>
                        <a:t>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1.3x10</a:t>
                      </a:r>
                      <a:r>
                        <a:rPr lang="en-US" sz="1600" baseline="30000" dirty="0" smtClean="0"/>
                        <a:t>11</a:t>
                      </a:r>
                      <a:r>
                        <a:rPr lang="en-US" sz="1600" dirty="0" smtClean="0"/>
                        <a:t> 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Symbol" charset="2"/>
                          <a:cs typeface="Symbol" charset="2"/>
                        </a:rPr>
                        <a:t>b</a:t>
                      </a:r>
                      <a:r>
                        <a:rPr lang="en-US" sz="1600" baseline="0" dirty="0" smtClean="0"/>
                        <a:t>* [m]</a:t>
                      </a:r>
                      <a:endParaRPr lang="en-US" sz="1600" baseline="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.15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.4-1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aseline="0" dirty="0" err="1" smtClean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600" baseline="-25000" dirty="0" err="1" smtClean="0"/>
                        <a:t>x,y</a:t>
                      </a:r>
                      <a:r>
                        <a:rPr lang="en-US" sz="1600" baseline="0" dirty="0" smtClean="0"/>
                        <a:t> [</a:t>
                      </a:r>
                      <a:r>
                        <a:rPr lang="en-US" sz="1600" baseline="0" dirty="0" smtClean="0">
                          <a:latin typeface="Symbol" charset="2"/>
                          <a:cs typeface="Symbol" charset="2"/>
                        </a:rPr>
                        <a:t>m</a:t>
                      </a:r>
                      <a:r>
                        <a:rPr lang="en-US" sz="1600" baseline="0" dirty="0" smtClean="0"/>
                        <a:t>m]</a:t>
                      </a:r>
                      <a:endParaRPr lang="en-US" sz="1600" baseline="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7.1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~10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600" baseline="-25000" dirty="0" err="1" smtClean="0">
                          <a:latin typeface="+mn-lt"/>
                          <a:cs typeface="+mn-cs"/>
                        </a:rPr>
                        <a:t>z</a:t>
                      </a:r>
                      <a:r>
                        <a:rPr lang="en-US" sz="1600" baseline="0" dirty="0" smtClean="0"/>
                        <a:t> [</a:t>
                      </a:r>
                      <a:r>
                        <a:rPr lang="en-US" sz="1600" baseline="0" dirty="0" smtClean="0">
                          <a:latin typeface="+mn-lt"/>
                          <a:cs typeface="+mn-cs"/>
                        </a:rPr>
                        <a:t>c</a:t>
                      </a:r>
                      <a:r>
                        <a:rPr lang="en-US" sz="1600" baseline="0" dirty="0" smtClean="0"/>
                        <a:t>m]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7.6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~6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Total Energy/beam [MJ]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692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482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cs typeface="Lucida Handwriting"/>
                        </a:rPr>
                        <a:t>L</a:t>
                      </a:r>
                      <a:r>
                        <a:rPr lang="en-US" sz="1600" dirty="0" smtClean="0">
                          <a:latin typeface="+mn-lt"/>
                        </a:rPr>
                        <a:t> </a:t>
                      </a:r>
                      <a:r>
                        <a:rPr lang="en-US" sz="1600" dirty="0" smtClean="0"/>
                        <a:t>[10</a:t>
                      </a:r>
                      <a:r>
                        <a:rPr lang="en-US" sz="1600" baseline="30000" dirty="0" smtClean="0"/>
                        <a:t>34 </a:t>
                      </a:r>
                      <a:r>
                        <a:rPr lang="en-US" sz="1600" dirty="0" smtClean="0"/>
                        <a:t>cm-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30000" dirty="0" smtClean="0"/>
                        <a:t>-1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 (leveled)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r>
                        <a:rPr lang="en-US" sz="1600" baseline="0" dirty="0" smtClean="0"/>
                        <a:t> (peak)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Events/crossing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~60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Lucida Handwriting"/>
                          <a:cs typeface="Lucida Handwriting"/>
                        </a:rPr>
                        <a:t>L</a:t>
                      </a:r>
                      <a:r>
                        <a:rPr lang="en-US" sz="1600" dirty="0" smtClean="0"/>
                        <a:t> (integrated) [fb</a:t>
                      </a:r>
                      <a:r>
                        <a:rPr lang="en-US" sz="1600" baseline="30000" dirty="0" smtClean="0"/>
                        <a:t>-1</a:t>
                      </a:r>
                      <a:r>
                        <a:rPr lang="en-US" sz="1600" dirty="0" smtClean="0"/>
                        <a:t>/year]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2578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* First pass only.  This luminosity was set to keep the energy deposition in the final focus magnets ~same as HL-LHC.  Could certainly go higher if machine protection and magnets can handle it. Leveling likely.</a:t>
            </a:r>
          </a:p>
          <a:p>
            <a:endParaRPr lang="en-US" sz="16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** 25 ns also possible, but 50 ns reduces current and simplifies machine protection</a:t>
            </a:r>
          </a:p>
        </p:txBody>
      </p:sp>
    </p:spTree>
    <p:extLst>
      <p:ext uri="{BB962C8B-B14F-4D97-AF65-F5344CB8AC3E}">
        <p14:creationId xmlns:p14="http://schemas.microsoft.com/office/powerpoint/2010/main" val="1412849829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62937" cy="441325"/>
          </a:xfrm>
        </p:spPr>
        <p:txBody>
          <a:bodyPr/>
          <a:lstStyle/>
          <a:p>
            <a:r>
              <a:rPr lang="en-US" dirty="0" smtClean="0"/>
              <a:t>Important R&amp;D and Questions for HE Hadron Colliders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51825" cy="4795500"/>
          </a:xfrm>
        </p:spPr>
        <p:txBody>
          <a:bodyPr/>
          <a:lstStyle/>
          <a:p>
            <a:r>
              <a:rPr lang="en-US" sz="2000" dirty="0" smtClean="0"/>
              <a:t>Magnets, magnets, magnets</a:t>
            </a:r>
          </a:p>
          <a:p>
            <a:pPr lvl="1"/>
            <a:r>
              <a:rPr lang="en-US" sz="1800" dirty="0" smtClean="0"/>
              <a:t>New conductors: Nb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Sn, HTS, hybrid designs</a:t>
            </a:r>
          </a:p>
          <a:p>
            <a:pPr lvl="1"/>
            <a:r>
              <a:rPr lang="en-US" sz="1800" dirty="0" smtClean="0"/>
              <a:t>Rapid cycling SC magnets</a:t>
            </a:r>
          </a:p>
          <a:p>
            <a:pPr lvl="1"/>
            <a:r>
              <a:rPr lang="en-US" sz="1800" dirty="0" smtClean="0"/>
              <a:t>Rad </a:t>
            </a:r>
            <a:r>
              <a:rPr lang="en-US" sz="1800" dirty="0" smtClean="0"/>
              <a:t>hardness </a:t>
            </a:r>
            <a:r>
              <a:rPr lang="en-US" sz="1800" dirty="0" smtClean="0"/>
              <a:t>and energy deposition studies (simulation and experiment).</a:t>
            </a:r>
          </a:p>
          <a:p>
            <a:r>
              <a:rPr lang="en-US" sz="2000" dirty="0" smtClean="0"/>
              <a:t>Machine Protection</a:t>
            </a:r>
          </a:p>
          <a:p>
            <a:pPr lvl="1"/>
            <a:r>
              <a:rPr lang="en-US" sz="1800" dirty="0" smtClean="0"/>
              <a:t>Collimation design and materials research</a:t>
            </a:r>
          </a:p>
          <a:p>
            <a:pPr lvl="1"/>
            <a:r>
              <a:rPr lang="en-US" sz="1800" dirty="0" smtClean="0"/>
              <a:t>Accelerator physics and simulation</a:t>
            </a:r>
          </a:p>
          <a:p>
            <a:pPr lvl="2"/>
            <a:r>
              <a:rPr lang="en-US" sz="1800" dirty="0" smtClean="0"/>
              <a:t>Halo formation and beam loss mechanisms (historically not accurate)</a:t>
            </a:r>
          </a:p>
          <a:p>
            <a:r>
              <a:rPr lang="en-US" sz="2000" dirty="0" smtClean="0"/>
              <a:t>Crossing angle issues</a:t>
            </a:r>
          </a:p>
          <a:p>
            <a:pPr lvl="1"/>
            <a:r>
              <a:rPr lang="en-US" sz="1800" dirty="0" smtClean="0"/>
              <a:t>Crab cavity development</a:t>
            </a:r>
          </a:p>
          <a:p>
            <a:pPr lvl="1"/>
            <a:r>
              <a:rPr lang="en-US" sz="1800" dirty="0" smtClean="0"/>
              <a:t>New ideas: </a:t>
            </a:r>
            <a:r>
              <a:rPr lang="en-US" sz="1800" dirty="0" err="1" smtClean="0"/>
              <a:t>eg</a:t>
            </a:r>
            <a:r>
              <a:rPr lang="en-US" sz="1800" dirty="0" smtClean="0"/>
              <a:t>, flat beams</a:t>
            </a:r>
          </a:p>
          <a:p>
            <a:r>
              <a:rPr lang="en-US" sz="2000" dirty="0" smtClean="0"/>
              <a:t>Key question for the HEP community:</a:t>
            </a:r>
          </a:p>
          <a:p>
            <a:pPr lvl="1"/>
            <a:r>
              <a:rPr lang="en-US" sz="1800" dirty="0" smtClean="0"/>
              <a:t>Luminosity vs. pile-up as a function of energy</a:t>
            </a:r>
          </a:p>
          <a:p>
            <a:pPr lvl="2"/>
            <a:r>
              <a:rPr lang="en-US" sz="1800" dirty="0" smtClean="0"/>
              <a:t>What luminosity do you </a:t>
            </a:r>
            <a:r>
              <a:rPr lang="en-US" sz="1800" dirty="0" smtClean="0"/>
              <a:t>need?</a:t>
            </a:r>
            <a:endParaRPr lang="en-US" sz="1800" dirty="0"/>
          </a:p>
          <a:p>
            <a:pPr lvl="2"/>
            <a:r>
              <a:rPr lang="en-US" sz="1800" dirty="0" smtClean="0"/>
              <a:t>What </a:t>
            </a:r>
            <a:r>
              <a:rPr lang="en-US" sz="1800" dirty="0" smtClean="0"/>
              <a:t>pile-up can you live with?</a:t>
            </a:r>
          </a:p>
          <a:p>
            <a:pPr lvl="1"/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121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LHeC</a:t>
            </a:r>
            <a:r>
              <a:rPr lang="en-US" dirty="0" smtClean="0"/>
              <a:t>: Options Considered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5257800"/>
            <a:ext cx="8251825" cy="1447800"/>
          </a:xfrm>
        </p:spPr>
        <p:txBody>
          <a:bodyPr/>
          <a:lstStyle/>
          <a:p>
            <a:r>
              <a:rPr lang="en-US" sz="1600" dirty="0" smtClean="0"/>
              <a:t>RR: e</a:t>
            </a:r>
            <a:r>
              <a:rPr lang="en-US" sz="1600" baseline="30000" dirty="0" smtClean="0"/>
              <a:t>±</a:t>
            </a:r>
            <a:r>
              <a:rPr lang="en-US" sz="1600" dirty="0" smtClean="0"/>
              <a:t> circulate in new 60 </a:t>
            </a:r>
            <a:r>
              <a:rPr lang="en-US" sz="1600" dirty="0" err="1" smtClean="0"/>
              <a:t>GeV</a:t>
            </a:r>
            <a:r>
              <a:rPr lang="en-US" sz="1600" dirty="0" smtClean="0"/>
              <a:t> ring, which shares tunnel with LHC</a:t>
            </a:r>
          </a:p>
          <a:p>
            <a:r>
              <a:rPr lang="en-US" sz="1600" dirty="0" smtClean="0"/>
              <a:t>LR: CW Energy recovery </a:t>
            </a:r>
            <a:r>
              <a:rPr lang="en-US" sz="1600" dirty="0" err="1" smtClean="0"/>
              <a:t>linac</a:t>
            </a:r>
            <a:r>
              <a:rPr lang="en-US" sz="1600" dirty="0" smtClean="0"/>
              <a:t> collides 60 </a:t>
            </a:r>
            <a:r>
              <a:rPr lang="en-US" sz="1600" dirty="0"/>
              <a:t>e</a:t>
            </a:r>
            <a:r>
              <a:rPr lang="en-US" sz="1600" baseline="30000" dirty="0" smtClean="0"/>
              <a:t>± </a:t>
            </a:r>
            <a:r>
              <a:rPr lang="en-US" sz="1600" dirty="0" smtClean="0"/>
              <a:t>with LHC beam</a:t>
            </a:r>
          </a:p>
          <a:p>
            <a:r>
              <a:rPr lang="en-US" sz="1600" dirty="0" smtClean="0"/>
              <a:t>LR:* Pulsed energy recover </a:t>
            </a:r>
            <a:r>
              <a:rPr lang="en-US" sz="1600" dirty="0" err="1" smtClean="0"/>
              <a:t>linac</a:t>
            </a:r>
            <a:r>
              <a:rPr lang="en-US" sz="1600" dirty="0" smtClean="0"/>
              <a:t> collides 140 </a:t>
            </a:r>
            <a:r>
              <a:rPr lang="en-US" sz="1600" dirty="0" err="1" smtClean="0"/>
              <a:t>GeV</a:t>
            </a:r>
            <a:r>
              <a:rPr lang="en-US" sz="1600" dirty="0" smtClean="0"/>
              <a:t> </a:t>
            </a:r>
            <a:r>
              <a:rPr lang="en-US" sz="1600" dirty="0"/>
              <a:t>e</a:t>
            </a:r>
            <a:r>
              <a:rPr lang="en-US" sz="1600" baseline="30000" dirty="0"/>
              <a:t>±</a:t>
            </a:r>
            <a:r>
              <a:rPr lang="en-US" sz="1600" dirty="0" smtClean="0"/>
              <a:t> with LHC beam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536C3-BB10-4165-8E74-99838CB517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7381748" cy="460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480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 Man </a:t>
            </a:r>
            <a:r>
              <a:rPr lang="en-US" dirty="0" err="1" smtClean="0"/>
              <a:t>LHeC</a:t>
            </a:r>
            <a:r>
              <a:rPr lang="en-US" dirty="0" smtClean="0"/>
              <a:t> Parameters*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20131"/>
              </p:ext>
            </p:extLst>
          </p:nvPr>
        </p:nvGraphicFramePr>
        <p:xfrm>
          <a:off x="609600" y="914400"/>
          <a:ext cx="8153401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7622"/>
                <a:gridCol w="1738593"/>
                <a:gridCol w="1738593"/>
                <a:gridCol w="1738593"/>
              </a:tblGrid>
              <a:tr h="335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Parameter</a:t>
                      </a:r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RR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LR*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Protons</a:t>
                      </a:r>
                      <a:endParaRPr lang="en-US" sz="1600" i="1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Beam Energy [</a:t>
                      </a:r>
                      <a:r>
                        <a:rPr lang="en-US" sz="1600" dirty="0" err="1" smtClean="0"/>
                        <a:t>TeV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600" baseline="-25000" dirty="0" err="1" smtClean="0"/>
                        <a:t>x,y</a:t>
                      </a:r>
                      <a:r>
                        <a:rPr lang="en-US" sz="1600" baseline="0" dirty="0" smtClean="0"/>
                        <a:t> [</a:t>
                      </a:r>
                      <a:r>
                        <a:rPr lang="en-US" sz="1600" baseline="0" dirty="0" smtClean="0">
                          <a:latin typeface="Symbol" charset="2"/>
                          <a:cs typeface="Symbol" charset="2"/>
                        </a:rPr>
                        <a:t>m</a:t>
                      </a:r>
                      <a:r>
                        <a:rPr lang="en-US" sz="1600" baseline="0" dirty="0" smtClean="0"/>
                        <a:t>m]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30,16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Bunch Spacing [ns]</a:t>
                      </a:r>
                      <a:endParaRPr lang="en-US" sz="1600" baseline="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N</a:t>
                      </a:r>
                      <a:r>
                        <a:rPr lang="en-US" sz="1600" baseline="-25000" dirty="0" err="1" smtClean="0"/>
                        <a:t>b</a:t>
                      </a:r>
                      <a:r>
                        <a:rPr lang="en-US" sz="1600" baseline="-25000" dirty="0" smtClean="0"/>
                        <a:t> 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1.7x10</a:t>
                      </a:r>
                      <a:r>
                        <a:rPr lang="en-US" sz="1600" baseline="30000" dirty="0" smtClean="0"/>
                        <a:t>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1.7x10</a:t>
                      </a:r>
                      <a:r>
                        <a:rPr lang="en-US" sz="1600" baseline="30000" dirty="0" smtClean="0"/>
                        <a:t>11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baseline="0" dirty="0" smtClean="0"/>
                        <a:t>Electrons/positrons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Beam Energy [</a:t>
                      </a:r>
                      <a:r>
                        <a:rPr lang="en-US" sz="1600" baseline="0" dirty="0" err="1" smtClean="0"/>
                        <a:t>GeV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baseline="-25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Bunch Spacing [ns]</a:t>
                      </a:r>
                      <a:endParaRPr lang="en-US" sz="1600" baseline="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</a:t>
                      </a:r>
                      <a:r>
                        <a:rPr lang="en-US" sz="1600" baseline="-25000" dirty="0" err="1" smtClean="0"/>
                        <a:t>b</a:t>
                      </a:r>
                      <a:endParaRPr lang="en-US" sz="1600" baseline="-25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20x10</a:t>
                      </a:r>
                      <a:r>
                        <a:rPr lang="en-US" sz="1600" baseline="300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1(2)x10</a:t>
                      </a:r>
                      <a:r>
                        <a:rPr lang="en-US" sz="1600" baseline="30000" dirty="0" smtClean="0"/>
                        <a:t>9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.8x10</a:t>
                      </a:r>
                      <a:r>
                        <a:rPr lang="en-US" sz="1600" baseline="30000" dirty="0" smtClean="0"/>
                        <a:t>9</a:t>
                      </a:r>
                      <a:endParaRPr lang="en-US" sz="16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600" baseline="-25000" dirty="0" err="1" smtClean="0"/>
                        <a:t>x,y</a:t>
                      </a:r>
                      <a:r>
                        <a:rPr lang="en-US" sz="1600" baseline="0" dirty="0" smtClean="0"/>
                        <a:t> [</a:t>
                      </a:r>
                      <a:r>
                        <a:rPr lang="en-US" sz="1600" baseline="0" dirty="0" smtClean="0">
                          <a:latin typeface="Symbol" charset="2"/>
                          <a:cs typeface="Symbol" charset="2"/>
                        </a:rPr>
                        <a:t>m</a:t>
                      </a:r>
                      <a:r>
                        <a:rPr lang="en-US" sz="1600" baseline="0" dirty="0" smtClean="0"/>
                        <a:t>m]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.45,22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 (3.7)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err="1" smtClean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600" baseline="-25000" dirty="0" err="1" smtClean="0">
                          <a:latin typeface="+mn-lt"/>
                          <a:cs typeface="+mn-cs"/>
                        </a:rPr>
                        <a:t>z</a:t>
                      </a:r>
                      <a:r>
                        <a:rPr lang="en-US" sz="1600" baseline="0" dirty="0" smtClean="0"/>
                        <a:t> [m]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0.3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0.3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Repetition Rate [Hz]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Pulse Length [</a:t>
                      </a:r>
                      <a:r>
                        <a:rPr lang="en-US" sz="1600" baseline="0" dirty="0" err="1" smtClean="0"/>
                        <a:t>ms</a:t>
                      </a:r>
                      <a:r>
                        <a:rPr lang="en-US" sz="1600" baseline="0" dirty="0" smtClean="0"/>
                        <a:t>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N/A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  <a:cs typeface="Lucida Handwriting"/>
                        </a:rPr>
                        <a:t>L</a:t>
                      </a:r>
                      <a:r>
                        <a:rPr lang="en-US" sz="1600" dirty="0" smtClean="0">
                          <a:latin typeface="+mn-lt"/>
                        </a:rPr>
                        <a:t> </a:t>
                      </a:r>
                      <a:r>
                        <a:rPr lang="en-US" sz="1600" dirty="0" smtClean="0"/>
                        <a:t>[peak, 10</a:t>
                      </a:r>
                      <a:r>
                        <a:rPr lang="en-US" sz="1600" baseline="30000" dirty="0" smtClean="0"/>
                        <a:t>34 </a:t>
                      </a:r>
                      <a:r>
                        <a:rPr lang="en-US" sz="1600" dirty="0" smtClean="0"/>
                        <a:t>cm-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s</a:t>
                      </a:r>
                      <a:r>
                        <a:rPr lang="en-US" sz="1600" baseline="30000" dirty="0" smtClean="0"/>
                        <a:t>-1</a:t>
                      </a:r>
                      <a:r>
                        <a:rPr lang="en-US" sz="1600" baseline="0" dirty="0" smtClean="0"/>
                        <a:t>]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.08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.1 (1)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0.004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505200" y="838200"/>
            <a:ext cx="1828800" cy="533400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581400" y="838200"/>
            <a:ext cx="1676400" cy="525780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609600"/>
            <a:ext cx="815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RR option determined to be incompatible with HL-LHC, so not being pursued further at this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6248400"/>
            <a:ext cx="853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*possible high luminosity LR parameters shown in parenthesis – F. Zimmermann, </a:t>
            </a:r>
            <a:r>
              <a:rPr lang="en-US" sz="1400" i="1" dirty="0" smtClean="0">
                <a:latin typeface="+mn-lt"/>
              </a:rPr>
              <a:t>private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332614508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R&amp;D for ERL </a:t>
            </a:r>
            <a:r>
              <a:rPr lang="en-US" dirty="0" err="1" smtClean="0"/>
              <a:t>LHeC</a:t>
            </a:r>
            <a:r>
              <a:rPr lang="en-US" dirty="0" smtClean="0"/>
              <a:t>*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Superconducting </a:t>
            </a:r>
            <a:r>
              <a:rPr lang="en-US" sz="1800" dirty="0"/>
              <a:t>RF suitable for Energy Recovery and efficient recirculating </a:t>
            </a:r>
            <a:r>
              <a:rPr lang="en-US" sz="1800" dirty="0" err="1" smtClean="0"/>
              <a:t>linac</a:t>
            </a:r>
            <a:r>
              <a:rPr lang="en-US" sz="1800" dirty="0" smtClean="0"/>
              <a:t>: </a:t>
            </a:r>
            <a:r>
              <a:rPr lang="en-US" sz="1800" dirty="0"/>
              <a:t>SC cavities for CW operation with the highest possible Q0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Superconducting </a:t>
            </a:r>
            <a:r>
              <a:rPr lang="en-US" sz="1800" dirty="0"/>
              <a:t>IR magnet </a:t>
            </a:r>
            <a:r>
              <a:rPr lang="en-US" sz="1800" dirty="0" smtClean="0"/>
              <a:t>design: mirror </a:t>
            </a:r>
            <a:r>
              <a:rPr lang="en-US" sz="1800" dirty="0"/>
              <a:t>magnets with openings for three beams: one aperture with a high gradient (gradient requiring Nb</a:t>
            </a:r>
            <a:r>
              <a:rPr lang="en-US" sz="1800" baseline="-25000" dirty="0"/>
              <a:t>3</a:t>
            </a:r>
            <a:r>
              <a:rPr lang="en-US" sz="1800" dirty="0"/>
              <a:t>Sn technology) for the colliding proton beam and two 'field free' apertures for the non-colliding proton beam (good field quality) and the colliding lepton beam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Positron </a:t>
            </a:r>
            <a:r>
              <a:rPr lang="en-US" sz="1800" dirty="0"/>
              <a:t>source </a:t>
            </a:r>
            <a:r>
              <a:rPr lang="en-US" sz="1800" dirty="0" smtClean="0"/>
              <a:t>development: positron </a:t>
            </a:r>
            <a:r>
              <a:rPr lang="en-US" sz="1800" dirty="0"/>
              <a:t>source with a higher performance </a:t>
            </a:r>
            <a:r>
              <a:rPr lang="en-US" sz="1800" dirty="0" smtClean="0"/>
              <a:t>than </a:t>
            </a:r>
            <a:r>
              <a:rPr lang="en-US" sz="1800" dirty="0"/>
              <a:t>the ILC positron source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Detector </a:t>
            </a:r>
            <a:r>
              <a:rPr lang="en-US" sz="1800" dirty="0"/>
              <a:t>design with integrated dipole field for the lepton beam deflection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Vacuum </a:t>
            </a:r>
            <a:r>
              <a:rPr lang="en-US" sz="1800" dirty="0"/>
              <a:t>chamber development: </a:t>
            </a:r>
            <a:r>
              <a:rPr lang="en-US" sz="1800" dirty="0" smtClean="0"/>
              <a:t>large </a:t>
            </a:r>
            <a:r>
              <a:rPr lang="en-US" sz="1800" dirty="0"/>
              <a:t>vacuum chambers near the experiments with the requirement of extremely thin wall thickness and rather large synchrotron radiation power next to the detector [-&gt; absorber design]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Eric </a:t>
            </a:r>
            <a:r>
              <a:rPr lang="en-US" dirty="0" err="1" smtClean="0"/>
              <a:t>Prebys</a:t>
            </a:r>
            <a:r>
              <a:rPr lang="en-US" dirty="0" smtClean="0"/>
              <a:t>, Snowmass 2013 CPM, Fermilab</a:t>
            </a:r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096000"/>
            <a:ext cx="240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*courtesy Oliver </a:t>
            </a:r>
            <a:r>
              <a:rPr lang="en-US" sz="1600" dirty="0" err="1" smtClean="0">
                <a:latin typeface="+mn-lt"/>
              </a:rPr>
              <a:t>Brüning</a:t>
            </a:r>
            <a:endParaRPr lang="en-US" sz="1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167246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LHC Upgrade Paths (Planned and Potential)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0061"/>
              </p:ext>
            </p:extLst>
          </p:nvPr>
        </p:nvGraphicFramePr>
        <p:xfrm>
          <a:off x="533400" y="685800"/>
          <a:ext cx="84582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905000"/>
                <a:gridCol w="1950720"/>
                <a:gridCol w="1691640"/>
                <a:gridCol w="16916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Facility</a:t>
                      </a:r>
                      <a:endParaRPr lang="en-US" sz="2000" b="1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C.M. Energy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Luminosity </a:t>
                      </a:r>
                      <a:br>
                        <a:rPr lang="en-US" sz="2000" b="1" dirty="0" smtClean="0"/>
                      </a:br>
                      <a:r>
                        <a:rPr lang="en-US" sz="2000" b="1" dirty="0" smtClean="0"/>
                        <a:t>(10</a:t>
                      </a:r>
                      <a:r>
                        <a:rPr lang="en-US" sz="2000" b="1" baseline="30000" dirty="0" smtClean="0"/>
                        <a:t>34</a:t>
                      </a:r>
                      <a:r>
                        <a:rPr lang="en-US" sz="2000" b="1" baseline="0" dirty="0" smtClean="0"/>
                        <a:t> cm</a:t>
                      </a:r>
                      <a:r>
                        <a:rPr lang="en-US" sz="2000" b="1" baseline="30000" dirty="0" smtClean="0"/>
                        <a:t>-2</a:t>
                      </a:r>
                      <a:r>
                        <a:rPr lang="en-US" sz="2000" b="1" baseline="0" dirty="0" smtClean="0"/>
                        <a:t>s</a:t>
                      </a:r>
                      <a:r>
                        <a:rPr lang="en-US" sz="2000" b="1" baseline="30000" dirty="0" smtClean="0"/>
                        <a:t>-1</a:t>
                      </a:r>
                      <a:r>
                        <a:rPr lang="en-US" sz="2000" b="1" baseline="0" dirty="0" smtClean="0"/>
                        <a:t>)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Start Date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Status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Nominal</a:t>
                      </a:r>
                      <a:r>
                        <a:rPr lang="en-US" sz="2000" baseline="0" dirty="0" smtClean="0"/>
                        <a:t> LHC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13-14 </a:t>
                      </a:r>
                      <a:r>
                        <a:rPr lang="en-US" sz="2000" dirty="0" err="1" smtClean="0"/>
                        <a:t>TeV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dirty="0" smtClean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</a:t>
                      </a:r>
                      <a:r>
                        <a:rPr lang="en-US" sz="2000" dirty="0" smtClean="0"/>
                        <a:t>2 Peak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2014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Planned and scheduled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HL-LHC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14 </a:t>
                      </a:r>
                      <a:r>
                        <a:rPr lang="en-US" sz="2000" dirty="0" err="1" smtClean="0"/>
                        <a:t>TeV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r>
                        <a:rPr lang="en-US" sz="2000" baseline="0" dirty="0" smtClean="0"/>
                        <a:t> Leveled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2024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</a:t>
                      </a:r>
                      <a:r>
                        <a:rPr lang="en-US" sz="2000" baseline="0" dirty="0" smtClean="0"/>
                        <a:t> planning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HE-LHC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33 </a:t>
                      </a:r>
                      <a:r>
                        <a:rPr lang="en-US" sz="2000" dirty="0" err="1" smtClean="0"/>
                        <a:t>TeV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≥2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~2035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Proposed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LHeC</a:t>
                      </a:r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7 </a:t>
                      </a:r>
                      <a:r>
                        <a:rPr lang="en-US" sz="2000" dirty="0" err="1" smtClean="0"/>
                        <a:t>TeV</a:t>
                      </a:r>
                      <a:r>
                        <a:rPr lang="en-US" sz="2000" baseline="0" dirty="0" smtClean="0"/>
                        <a:t> p + </a:t>
                      </a:r>
                      <a:br>
                        <a:rPr lang="en-US" sz="2000" baseline="0" dirty="0" smtClean="0"/>
                      </a:br>
                      <a:r>
                        <a:rPr lang="en-US" sz="2000" baseline="0" dirty="0" smtClean="0"/>
                        <a:t>60-140 </a:t>
                      </a:r>
                      <a:r>
                        <a:rPr lang="en-US" sz="2000" baseline="0" dirty="0" err="1" smtClean="0"/>
                        <a:t>GeV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e</a:t>
                      </a:r>
                      <a:r>
                        <a:rPr lang="en-US" sz="2000" baseline="30000" dirty="0" smtClean="0"/>
                        <a:t>±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~.1-1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2024 (concurrent with HL-LHC)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Proposed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251825" cy="914400"/>
          </a:xfrm>
        </p:spPr>
        <p:txBody>
          <a:bodyPr/>
          <a:lstStyle/>
          <a:p>
            <a:r>
              <a:rPr lang="en-US" sz="2000" dirty="0" smtClean="0"/>
              <a:t>Not discussed:</a:t>
            </a:r>
          </a:p>
          <a:p>
            <a:pPr lvl="1"/>
            <a:r>
              <a:rPr lang="en-US" sz="1600" dirty="0" smtClean="0"/>
              <a:t>“High-</a:t>
            </a:r>
            <a:r>
              <a:rPr lang="en-US" sz="1600" dirty="0" err="1" smtClean="0"/>
              <a:t>ish</a:t>
            </a:r>
            <a:r>
              <a:rPr lang="en-US" sz="1600" dirty="0" smtClean="0"/>
              <a:t> Energy” LHC: Use Nb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Sn dipoles for 26 </a:t>
            </a:r>
            <a:r>
              <a:rPr lang="en-US" sz="1600" dirty="0" err="1" smtClean="0"/>
              <a:t>TeV</a:t>
            </a:r>
            <a:r>
              <a:rPr lang="en-US" sz="1600" dirty="0" smtClean="0"/>
              <a:t> C.M.  </a:t>
            </a:r>
          </a:p>
          <a:p>
            <a:pPr lvl="2"/>
            <a:r>
              <a:rPr lang="en-US" sz="1600" dirty="0" smtClean="0"/>
              <a:t>Too little too late?</a:t>
            </a:r>
          </a:p>
          <a:p>
            <a:pPr lvl="1"/>
            <a:r>
              <a:rPr lang="en-US" sz="1600" dirty="0" smtClean="0"/>
              <a:t>LEP3: Arguably an LHC upgrade, but put in lepton collider talk.</a:t>
            </a:r>
          </a:p>
          <a:p>
            <a:r>
              <a:rPr lang="en-US" sz="2000" dirty="0" smtClean="0"/>
              <a:t>Caveat</a:t>
            </a:r>
          </a:p>
          <a:p>
            <a:pPr lvl="1"/>
            <a:r>
              <a:rPr lang="en-US" sz="1600" dirty="0" smtClean="0"/>
              <a:t>Numbers for LHC and HL-LHC are reasonably solid</a:t>
            </a:r>
          </a:p>
          <a:p>
            <a:pPr lvl="1"/>
            <a:r>
              <a:rPr lang="en-US" sz="1600" dirty="0" smtClean="0"/>
              <a:t>HE-LHC and </a:t>
            </a:r>
            <a:r>
              <a:rPr lang="en-US" sz="1600" dirty="0" err="1" smtClean="0"/>
              <a:t>LHeC</a:t>
            </a:r>
            <a:r>
              <a:rPr lang="en-US" sz="1600" dirty="0" smtClean="0"/>
              <a:t> are in a state of constant development and refinement.</a:t>
            </a:r>
          </a:p>
          <a:p>
            <a:pPr lvl="2"/>
            <a:r>
              <a:rPr lang="en-US" sz="1600" dirty="0" smtClean="0"/>
              <a:t>This represents one snapshot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9614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Sources, References, and Acknowledgments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51825" cy="2667000"/>
          </a:xfrm>
        </p:spPr>
        <p:txBody>
          <a:bodyPr/>
          <a:lstStyle/>
          <a:p>
            <a:r>
              <a:rPr lang="en-US" sz="1800" dirty="0" smtClean="0"/>
              <a:t>Primary contacts: (big thanks to) </a:t>
            </a:r>
            <a:r>
              <a:rPr lang="en-US" sz="1800" dirty="0" err="1" smtClean="0"/>
              <a:t>Lucio</a:t>
            </a:r>
            <a:r>
              <a:rPr lang="en-US" sz="1800" dirty="0" smtClean="0"/>
              <a:t> Rossi, Oliver </a:t>
            </a:r>
            <a:r>
              <a:rPr lang="en-US" sz="1800" dirty="0" err="1" smtClean="0"/>
              <a:t>Brüning</a:t>
            </a:r>
            <a:r>
              <a:rPr lang="en-US" sz="1800" dirty="0" smtClean="0"/>
              <a:t>, Frank Zimmermann</a:t>
            </a:r>
          </a:p>
          <a:p>
            <a:r>
              <a:rPr lang="en-US" sz="1800" dirty="0" smtClean="0"/>
              <a:t>Primary Resources</a:t>
            </a:r>
          </a:p>
          <a:p>
            <a:pPr lvl="1"/>
            <a:r>
              <a:rPr lang="en-US" sz="1400" dirty="0"/>
              <a:t>“LHC Design Report” (2004), </a:t>
            </a:r>
            <a:br>
              <a:rPr lang="en-US" sz="1400" dirty="0"/>
            </a:br>
            <a:r>
              <a:rPr lang="en-US" sz="1400" dirty="0"/>
              <a:t>     [http://</a:t>
            </a:r>
            <a:r>
              <a:rPr lang="en-US" sz="1400" dirty="0" err="1"/>
              <a:t>lhc.web.cern.ch</a:t>
            </a:r>
            <a:r>
              <a:rPr lang="en-US" sz="1400" dirty="0"/>
              <a:t>/</a:t>
            </a:r>
            <a:r>
              <a:rPr lang="en-US" sz="1400" dirty="0" err="1"/>
              <a:t>lhc</a:t>
            </a:r>
            <a:r>
              <a:rPr lang="en-US" sz="1400" dirty="0"/>
              <a:t>/</a:t>
            </a:r>
            <a:r>
              <a:rPr lang="en-US" sz="1400" dirty="0" err="1"/>
              <a:t>lhc-designreport.html</a:t>
            </a:r>
            <a:r>
              <a:rPr lang="en-US" sz="1400" dirty="0" smtClean="0"/>
              <a:t>]</a:t>
            </a:r>
          </a:p>
          <a:p>
            <a:pPr lvl="1"/>
            <a:r>
              <a:rPr lang="en-US" sz="1400" dirty="0"/>
              <a:t>“High Luminosity LHC (European Strategy Report)” (2012)</a:t>
            </a:r>
            <a:br>
              <a:rPr lang="en-US" sz="1400" dirty="0"/>
            </a:br>
            <a:r>
              <a:rPr lang="en-US" sz="1400" dirty="0"/>
              <a:t>     [http://</a:t>
            </a:r>
            <a:r>
              <a:rPr lang="en-US" sz="1400" dirty="0" err="1"/>
              <a:t>cdsweb.cern.ch</a:t>
            </a:r>
            <a:r>
              <a:rPr lang="en-US" sz="1400" dirty="0"/>
              <a:t>/record/1471000/files/CERN-ATS-2012-236.pdf</a:t>
            </a:r>
            <a:r>
              <a:rPr lang="en-US" sz="1400" dirty="0" smtClean="0"/>
              <a:t>]</a:t>
            </a:r>
          </a:p>
          <a:p>
            <a:pPr lvl="1"/>
            <a:r>
              <a:rPr lang="en-US" sz="1400" dirty="0" smtClean="0"/>
              <a:t>“HL-LHC Parameter and Layout Committee</a:t>
            </a:r>
            <a:r>
              <a:rPr lang="en-US" sz="1400" dirty="0"/>
              <a:t>” Website</a:t>
            </a:r>
            <a:br>
              <a:rPr lang="en-US" sz="1400" dirty="0"/>
            </a:br>
            <a:r>
              <a:rPr lang="en-US" sz="1400" dirty="0"/>
              <a:t>     [https://</a:t>
            </a:r>
            <a:r>
              <a:rPr lang="en-US" sz="1400" dirty="0" err="1"/>
              <a:t>espace.cern.ch</a:t>
            </a:r>
            <a:r>
              <a:rPr lang="en-US" sz="1400" dirty="0"/>
              <a:t>/</a:t>
            </a:r>
            <a:r>
              <a:rPr lang="en-US" sz="1400" dirty="0" err="1"/>
              <a:t>HiLumi</a:t>
            </a:r>
            <a:r>
              <a:rPr lang="en-US" sz="1400" dirty="0"/>
              <a:t>/PLC/</a:t>
            </a:r>
            <a:r>
              <a:rPr lang="en-US" sz="1400" dirty="0" err="1" smtClean="0"/>
              <a:t>default.aspx</a:t>
            </a:r>
            <a:r>
              <a:rPr lang="en-US" sz="1400" dirty="0" smtClean="0"/>
              <a:t>]</a:t>
            </a:r>
          </a:p>
          <a:p>
            <a:pPr lvl="1"/>
            <a:r>
              <a:rPr lang="en-US" sz="1400" dirty="0"/>
              <a:t>“HE-LHC’10 Mini-Workshop” (2010)</a:t>
            </a:r>
            <a:br>
              <a:rPr lang="en-US" sz="1400" dirty="0"/>
            </a:br>
            <a:r>
              <a:rPr lang="en-US" sz="1400" dirty="0"/>
              <a:t>     [http://</a:t>
            </a:r>
            <a:r>
              <a:rPr lang="en-US" sz="1400" dirty="0" err="1"/>
              <a:t>indico.cern.ch</a:t>
            </a:r>
            <a:r>
              <a:rPr lang="en-US" sz="1400" dirty="0"/>
              <a:t>/</a:t>
            </a:r>
            <a:r>
              <a:rPr lang="en-US" sz="1400" dirty="0" err="1"/>
              <a:t>conferenceDisplay.py?confId</a:t>
            </a:r>
            <a:r>
              <a:rPr lang="en-US" sz="1400" dirty="0"/>
              <a:t>=97971</a:t>
            </a:r>
            <a:r>
              <a:rPr lang="en-US" sz="1400" dirty="0" smtClean="0"/>
              <a:t>]</a:t>
            </a:r>
          </a:p>
          <a:p>
            <a:pPr lvl="1"/>
            <a:r>
              <a:rPr lang="en-US" sz="1400" dirty="0" smtClean="0"/>
              <a:t>“High Energy LHC, Document Prepared for European Strategy Update</a:t>
            </a:r>
            <a:br>
              <a:rPr lang="en-US" sz="1400" dirty="0" smtClean="0"/>
            </a:br>
            <a:r>
              <a:rPr lang="en-US" sz="1400" dirty="0" smtClean="0"/>
              <a:t>     </a:t>
            </a:r>
            <a:r>
              <a:rPr lang="en-US" sz="1400" dirty="0"/>
              <a:t>[http://</a:t>
            </a:r>
            <a:r>
              <a:rPr lang="en-US" sz="1400" dirty="0" err="1"/>
              <a:t>cdsweb.cern.ch</a:t>
            </a:r>
            <a:r>
              <a:rPr lang="en-US" sz="1400" dirty="0"/>
              <a:t>/record/1471002/files/CERN-ATS-2012-237.</a:t>
            </a:r>
            <a:r>
              <a:rPr lang="en-US" sz="1400" dirty="0" smtClean="0"/>
              <a:t>pdf]</a:t>
            </a:r>
          </a:p>
          <a:p>
            <a:pPr lvl="1"/>
            <a:r>
              <a:rPr lang="en-US" sz="1400" dirty="0"/>
              <a:t>2012 CERN-ECFA-</a:t>
            </a:r>
            <a:r>
              <a:rPr lang="en-US" sz="1400" dirty="0" err="1"/>
              <a:t>NuPECC</a:t>
            </a:r>
            <a:r>
              <a:rPr lang="en-US" sz="1400" dirty="0"/>
              <a:t> Workshop on </a:t>
            </a:r>
            <a:r>
              <a:rPr lang="en-US" sz="1400" dirty="0" err="1"/>
              <a:t>LHeC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 smtClean="0"/>
              <a:t>    [</a:t>
            </a:r>
            <a:r>
              <a:rPr lang="en-US" sz="1400" dirty="0"/>
              <a:t>https://</a:t>
            </a:r>
            <a:r>
              <a:rPr lang="en-US" sz="1400" dirty="0" err="1"/>
              <a:t>indico.cern.ch</a:t>
            </a:r>
            <a:r>
              <a:rPr lang="en-US" sz="1400" dirty="0"/>
              <a:t>/</a:t>
            </a:r>
            <a:r>
              <a:rPr lang="en-US" sz="1400" dirty="0" err="1"/>
              <a:t>conferenceOtherViews.py?view</a:t>
            </a:r>
            <a:r>
              <a:rPr lang="en-US" sz="1400" dirty="0"/>
              <a:t>=</a:t>
            </a:r>
            <a:r>
              <a:rPr lang="en-US" sz="1400" dirty="0" err="1"/>
              <a:t>standard&amp;confId</a:t>
            </a:r>
            <a:r>
              <a:rPr lang="en-US" sz="1400" dirty="0"/>
              <a:t>=183282]</a:t>
            </a:r>
          </a:p>
          <a:p>
            <a:pPr lvl="1"/>
            <a:r>
              <a:rPr lang="en-US" sz="1400" dirty="0" err="1"/>
              <a:t>LHeC</a:t>
            </a:r>
            <a:r>
              <a:rPr lang="en-US" sz="1400" dirty="0"/>
              <a:t> “Design Concepts” [http://</a:t>
            </a:r>
            <a:r>
              <a:rPr lang="en-US" sz="1400" dirty="0" err="1"/>
              <a:t>arxiv.org</a:t>
            </a:r>
            <a:r>
              <a:rPr lang="en-US" sz="1400" dirty="0"/>
              <a:t>/</a:t>
            </a:r>
            <a:r>
              <a:rPr lang="en-US" sz="1400" dirty="0" err="1"/>
              <a:t>pdf</a:t>
            </a:r>
            <a:r>
              <a:rPr lang="en-US" sz="1400" dirty="0"/>
              <a:t>/1206.2913.pdf]</a:t>
            </a:r>
            <a:br>
              <a:rPr lang="en-US" sz="1400" dirty="0"/>
            </a:b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748552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57" y="48088"/>
            <a:ext cx="8262937" cy="441325"/>
          </a:xfrm>
        </p:spPr>
        <p:txBody>
          <a:bodyPr/>
          <a:lstStyle/>
          <a:p>
            <a:r>
              <a:rPr lang="en-US" dirty="0" smtClean="0"/>
              <a:t>Baseline LHC Upgrade Path: ~7+7 </a:t>
            </a:r>
            <a:r>
              <a:rPr lang="en-US" dirty="0" err="1" smtClean="0"/>
              <a:t>TeV</a:t>
            </a:r>
            <a:r>
              <a:rPr lang="en-US" dirty="0" smtClean="0"/>
              <a:t> protons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51825" cy="3200400"/>
          </a:xfrm>
        </p:spPr>
        <p:txBody>
          <a:bodyPr/>
          <a:lstStyle/>
          <a:p>
            <a:r>
              <a:rPr lang="en-US" sz="1800" dirty="0" smtClean="0"/>
              <a:t>Time Line:</a:t>
            </a:r>
          </a:p>
          <a:p>
            <a:pPr lvl="1"/>
            <a:r>
              <a:rPr lang="en-US" sz="1600" dirty="0" smtClean="0"/>
              <a:t>LS1: </a:t>
            </a:r>
            <a:r>
              <a:rPr lang="en-US" sz="1600" dirty="0"/>
              <a:t>“Nominal” (2013-</a:t>
            </a:r>
            <a:r>
              <a:rPr lang="en-US" sz="1600" dirty="0" smtClean="0"/>
              <a:t>2014)</a:t>
            </a:r>
            <a:endParaRPr lang="en-US" sz="1600" dirty="0" smtClean="0"/>
          </a:p>
          <a:p>
            <a:pPr lvl="2"/>
            <a:r>
              <a:rPr lang="en-US" sz="1600" dirty="0"/>
              <a:t>C</a:t>
            </a:r>
            <a:r>
              <a:rPr lang="en-US" sz="1600" dirty="0" smtClean="0"/>
              <a:t>omplete repairs of the superconducting joint and pressure relief problems which cause “the incident” in 2008 and currently limit the energy to 4+4 </a:t>
            </a:r>
            <a:r>
              <a:rPr lang="en-US" sz="1600" dirty="0" err="1" smtClean="0"/>
              <a:t>TeV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 smtClean="0"/>
              <a:t>“Lost memory” issues may limit the beam energy to somewhere between 6.5 and 7 </a:t>
            </a:r>
            <a:r>
              <a:rPr lang="en-US" sz="1600" dirty="0" err="1" smtClean="0"/>
              <a:t>TeV</a:t>
            </a:r>
            <a:r>
              <a:rPr lang="en-US" sz="1600" dirty="0" smtClean="0"/>
              <a:t> per beam.</a:t>
            </a:r>
          </a:p>
          <a:p>
            <a:pPr lvl="1"/>
            <a:r>
              <a:rPr lang="en-US" sz="1600" dirty="0" smtClean="0"/>
              <a:t>LS2: </a:t>
            </a:r>
            <a:r>
              <a:rPr lang="en-US" sz="1600" dirty="0"/>
              <a:t>“Ultimate” (</a:t>
            </a:r>
            <a:r>
              <a:rPr lang="en-US" sz="1600" dirty="0" smtClean="0"/>
              <a:t>2017)</a:t>
            </a:r>
            <a:endParaRPr lang="en-US" sz="1600" dirty="0" smtClean="0"/>
          </a:p>
          <a:p>
            <a:pPr lvl="2"/>
            <a:r>
              <a:rPr lang="en-US" sz="1600" dirty="0" smtClean="0"/>
              <a:t>injector and collimation upgrades </a:t>
            </a:r>
          </a:p>
          <a:p>
            <a:pPr lvl="2"/>
            <a:r>
              <a:rPr lang="en-US" sz="1600" dirty="0" smtClean="0"/>
              <a:t>Increase current and/or lowering </a:t>
            </a:r>
            <a:r>
              <a:rPr lang="en-US" sz="1600" dirty="0" err="1" smtClean="0"/>
              <a:t>emittance</a:t>
            </a:r>
            <a:r>
              <a:rPr lang="en-US" sz="1600" dirty="0" smtClean="0"/>
              <a:t>, </a:t>
            </a:r>
            <a:r>
              <a:rPr lang="en-US" sz="1600" dirty="0" smtClean="0"/>
              <a:t>increasing the </a:t>
            </a:r>
            <a:r>
              <a:rPr lang="en-US" sz="1600" dirty="0"/>
              <a:t>luminosity further</a:t>
            </a:r>
          </a:p>
          <a:p>
            <a:pPr lvl="1"/>
            <a:r>
              <a:rPr lang="en-US" sz="1600" dirty="0" smtClean="0"/>
              <a:t>LS3: </a:t>
            </a:r>
            <a:r>
              <a:rPr lang="en-US" sz="1600" dirty="0" smtClean="0"/>
              <a:t>“HL-</a:t>
            </a:r>
            <a:r>
              <a:rPr lang="en-US" sz="1600" dirty="0"/>
              <a:t>LHC” (~2022-</a:t>
            </a:r>
            <a:r>
              <a:rPr lang="en-US" sz="1600" dirty="0" smtClean="0"/>
              <a:t>2023)</a:t>
            </a:r>
            <a:endParaRPr lang="en-US" sz="1600" dirty="0" smtClean="0"/>
          </a:p>
          <a:p>
            <a:pPr lvl="2"/>
            <a:r>
              <a:rPr lang="en-US" sz="1600" dirty="0" smtClean="0"/>
              <a:t>Lower </a:t>
            </a:r>
            <a:r>
              <a:rPr lang="en-US" sz="1600" dirty="0" smtClean="0">
                <a:latin typeface="Symbol" charset="2"/>
                <a:cs typeface="Symbol" charset="2"/>
              </a:rPr>
              <a:t>b</a:t>
            </a:r>
            <a:r>
              <a:rPr lang="en-US" sz="1600" dirty="0" smtClean="0"/>
              <a:t>* and compensate for crossing angle to maximize luminosity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9600"/>
            <a:ext cx="7467601" cy="232325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95600" y="2286000"/>
            <a:ext cx="838200" cy="210312"/>
          </a:xfrm>
          <a:prstGeom prst="rect">
            <a:avLst/>
          </a:prstGeom>
          <a:solidFill>
            <a:srgbClr val="DFDFFF"/>
          </a:solidFill>
          <a:ln w="254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7800" y="2133600"/>
            <a:ext cx="1143000" cy="210312"/>
          </a:xfrm>
          <a:prstGeom prst="rect">
            <a:avLst/>
          </a:prstGeom>
          <a:solidFill>
            <a:srgbClr val="DFDFFF"/>
          </a:solidFill>
          <a:ln w="254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67000" y="2209800"/>
            <a:ext cx="1447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  <a:latin typeface="+mn-lt"/>
              </a:rPr>
              <a:t>Reach nominal energy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05400" y="19812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008000"/>
                </a:solidFill>
                <a:latin typeface="+mn-lt"/>
              </a:rPr>
              <a:t>Maximize current/brightness</a:t>
            </a:r>
          </a:p>
        </p:txBody>
      </p:sp>
    </p:spTree>
    <p:extLst>
      <p:ext uri="{BB962C8B-B14F-4D97-AF65-F5344CB8AC3E}">
        <p14:creationId xmlns:p14="http://schemas.microsoft.com/office/powerpoint/2010/main" val="427958134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Parameters Relevant to Experiments*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76695"/>
              </p:ext>
            </p:extLst>
          </p:nvPr>
        </p:nvGraphicFramePr>
        <p:xfrm>
          <a:off x="533400" y="762000"/>
          <a:ext cx="8153400" cy="475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2209800"/>
                <a:gridCol w="2209800"/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Parameter</a:t>
                      </a:r>
                      <a:endParaRPr lang="en-US" sz="1800" b="1" dirty="0"/>
                    </a:p>
                  </a:txBody>
                  <a:tcPr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Bunch Spacing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 v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25ns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50ns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Beam Energy [</a:t>
                      </a:r>
                      <a:r>
                        <a:rPr lang="en-US" sz="1800" dirty="0" err="1" smtClean="0"/>
                        <a:t>TeV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6.5-7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6.5</a:t>
                      </a:r>
                      <a:r>
                        <a:rPr lang="en-US" sz="1800" smtClean="0"/>
                        <a:t>-7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</a:t>
                      </a:r>
                      <a:r>
                        <a:rPr lang="en-US" sz="1800" baseline="-25000" dirty="0" err="1" smtClean="0"/>
                        <a:t>b</a:t>
                      </a:r>
                      <a:endParaRPr lang="en-US" sz="1800" baseline="-25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2808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1404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</a:t>
                      </a:r>
                      <a:r>
                        <a:rPr lang="en-US" sz="1800" baseline="-25000" dirty="0" err="1" smtClean="0"/>
                        <a:t>b</a:t>
                      </a:r>
                      <a:endParaRPr lang="en-US" sz="1800" baseline="-250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1.15(1.7)x10</a:t>
                      </a:r>
                      <a:r>
                        <a:rPr lang="en-US" sz="1800" baseline="30000" dirty="0" smtClean="0"/>
                        <a:t>11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1.7(2.0)x10</a:t>
                      </a:r>
                      <a:r>
                        <a:rPr lang="en-US" sz="1800" baseline="30000" dirty="0" smtClean="0"/>
                        <a:t>11</a:t>
                      </a:r>
                      <a:r>
                        <a:rPr lang="en-US" sz="1800" dirty="0" smtClean="0"/>
                        <a:t> 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aseline="0" dirty="0" smtClean="0">
                          <a:latin typeface="Symbol" charset="2"/>
                          <a:cs typeface="Symbol" charset="2"/>
                        </a:rPr>
                        <a:t>b</a:t>
                      </a:r>
                      <a:r>
                        <a:rPr lang="en-US" sz="1800" baseline="0" dirty="0" smtClean="0"/>
                        <a:t>* [m]</a:t>
                      </a:r>
                      <a:endParaRPr lang="en-US" sz="1800" baseline="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.55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.55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baseline="0" dirty="0" err="1" smtClean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800" baseline="-25000" dirty="0" err="1" smtClean="0"/>
                        <a:t>x,y</a:t>
                      </a:r>
                      <a:r>
                        <a:rPr lang="en-US" sz="1800" baseline="0" dirty="0" smtClean="0"/>
                        <a:t> [</a:t>
                      </a:r>
                      <a:r>
                        <a:rPr lang="en-US" sz="1800" baseline="0" dirty="0" smtClean="0">
                          <a:latin typeface="Symbol" charset="2"/>
                          <a:cs typeface="Symbol" charset="2"/>
                        </a:rPr>
                        <a:t>m</a:t>
                      </a:r>
                      <a:r>
                        <a:rPr lang="en-US" sz="1800" baseline="0" dirty="0" smtClean="0"/>
                        <a:t>m]</a:t>
                      </a:r>
                      <a:endParaRPr lang="en-US" sz="1800" baseline="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16.7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16.7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 smtClean="0">
                          <a:latin typeface="Symbol" charset="2"/>
                          <a:cs typeface="Symbol" charset="2"/>
                        </a:rPr>
                        <a:t>s</a:t>
                      </a:r>
                      <a:r>
                        <a:rPr lang="en-US" sz="1800" baseline="-25000" dirty="0" err="1" smtClean="0">
                          <a:latin typeface="+mn-lt"/>
                          <a:cs typeface="+mn-cs"/>
                        </a:rPr>
                        <a:t>z</a:t>
                      </a:r>
                      <a:r>
                        <a:rPr lang="en-US" sz="1800" baseline="0" dirty="0" smtClean="0"/>
                        <a:t> [</a:t>
                      </a:r>
                      <a:r>
                        <a:rPr lang="en-US" sz="1800" baseline="0" dirty="0" smtClean="0">
                          <a:latin typeface="+mn-lt"/>
                          <a:cs typeface="+mn-cs"/>
                        </a:rPr>
                        <a:t>c</a:t>
                      </a:r>
                      <a:r>
                        <a:rPr lang="en-US" sz="1800" baseline="0" dirty="0" smtClean="0"/>
                        <a:t>m]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7.6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7.6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Total Energy/beam [MJ]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362 (535)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267 (314)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Lucida Handwriting"/>
                        </a:rPr>
                        <a:t>L</a:t>
                      </a:r>
                      <a:r>
                        <a:rPr lang="en-US" sz="1800" dirty="0" smtClean="0">
                          <a:latin typeface="+mn-lt"/>
                        </a:rPr>
                        <a:t>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(peak) [10</a:t>
                      </a:r>
                      <a:r>
                        <a:rPr lang="en-US" sz="1800" baseline="30000" dirty="0" smtClean="0"/>
                        <a:t>34 </a:t>
                      </a:r>
                      <a:r>
                        <a:rPr lang="en-US" sz="1800" dirty="0" smtClean="0"/>
                        <a:t>cm-</a:t>
                      </a:r>
                      <a:r>
                        <a:rPr lang="en-US" sz="1800" baseline="30000" dirty="0" smtClean="0"/>
                        <a:t>2</a:t>
                      </a:r>
                      <a:r>
                        <a:rPr lang="en-US" sz="1800" dirty="0" smtClean="0"/>
                        <a:t>s</a:t>
                      </a:r>
                      <a:r>
                        <a:rPr lang="en-US" sz="1800" baseline="30000" dirty="0" smtClean="0"/>
                        <a:t>-1</a:t>
                      </a:r>
                      <a:r>
                        <a:rPr lang="en-US" sz="1800" baseline="0" dirty="0" smtClean="0"/>
                        <a:t>]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~1 (2)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~1 (2)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Events/crossing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27 (54)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54 (108)**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ucida Handwriting"/>
                          <a:cs typeface="Lucida Handwriting"/>
                        </a:rPr>
                        <a:t>L</a:t>
                      </a:r>
                      <a:r>
                        <a:rPr lang="en-US" sz="1800" dirty="0" smtClean="0"/>
                        <a:t> (integrated) [fb</a:t>
                      </a:r>
                      <a:r>
                        <a:rPr lang="en-US" sz="1800" baseline="30000" dirty="0" smtClean="0"/>
                        <a:t>-1</a:t>
                      </a:r>
                      <a:r>
                        <a:rPr lang="en-US" sz="1800" dirty="0" smtClean="0"/>
                        <a:t>/year]</a:t>
                      </a:r>
                      <a:endParaRPr lang="en-US" sz="1800" dirty="0"/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40 (80)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 (80)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ucida Handwriting"/>
                          <a:cs typeface="Lucida Handwriting"/>
                        </a:rPr>
                        <a:t>L</a:t>
                      </a:r>
                      <a:r>
                        <a:rPr lang="en-US" sz="1800" dirty="0" smtClean="0"/>
                        <a:t> (integrated) [fb</a:t>
                      </a:r>
                      <a:r>
                        <a:rPr lang="en-US" sz="1800" baseline="30000" dirty="0" smtClean="0"/>
                        <a:t>-1</a:t>
                      </a:r>
                      <a:r>
                        <a:rPr lang="en-US" sz="1800" dirty="0" smtClean="0"/>
                        <a:t>, total by 2022]</a:t>
                      </a: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~300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5638800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*“Ultimate” parameters shown in parenthesis. Other combinations are possible.</a:t>
            </a:r>
            <a:br>
              <a:rPr lang="en-US" sz="1400" dirty="0" smtClean="0">
                <a:solidFill>
                  <a:srgbClr val="FF0000"/>
                </a:solidFill>
                <a:latin typeface="+mn-lt"/>
              </a:rPr>
            </a:br>
            <a:endParaRPr lang="en-US" sz="14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1400" dirty="0" smtClean="0">
                <a:solidFill>
                  <a:srgbClr val="FF0000"/>
                </a:solidFill>
                <a:latin typeface="+mn-lt"/>
              </a:rPr>
              <a:t>**It is unlikely that the experiments will be able to handle this pile-up, and therefore the luminosity will have to be limited to something lower if we are running with 50ns spacing.</a:t>
            </a:r>
          </a:p>
        </p:txBody>
      </p:sp>
    </p:spTree>
    <p:extLst>
      <p:ext uri="{BB962C8B-B14F-4D97-AF65-F5344CB8AC3E}">
        <p14:creationId xmlns:p14="http://schemas.microsoft.com/office/powerpoint/2010/main" val="835662625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Reminder: Limits to luminosity*</a:t>
            </a:r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965570"/>
              </p:ext>
            </p:extLst>
          </p:nvPr>
        </p:nvGraphicFramePr>
        <p:xfrm>
          <a:off x="609600" y="2667000"/>
          <a:ext cx="90312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3" imgW="2705100" imgH="508000" progId="Equation.3">
                  <p:embed/>
                </p:oleObj>
              </mc:Choice>
              <mc:Fallback>
                <p:oleObj name="Equation" r:id="rId3" imgW="27051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9031288" cy="167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5867400" y="2743200"/>
            <a:ext cx="1143000" cy="838200"/>
          </a:xfrm>
          <a:prstGeom prst="ellipse">
            <a:avLst/>
          </a:prstGeom>
          <a:noFill/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TextBox 8"/>
          <p:cNvSpPr txBox="1">
            <a:spLocks noChangeArrowheads="1"/>
          </p:cNvSpPr>
          <p:nvPr/>
        </p:nvSpPr>
        <p:spPr bwMode="auto">
          <a:xfrm>
            <a:off x="2895600" y="6858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33CC"/>
                </a:solidFill>
                <a:latin typeface="+mn-lt"/>
              </a:rPr>
              <a:t>Total Current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, limited 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by</a:t>
            </a:r>
          </a:p>
          <a:p>
            <a:pPr marL="111125" indent="-111125" algn="l">
              <a:buFont typeface="Arial"/>
              <a:buChar char="•"/>
            </a:pP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 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instabilities (</a:t>
            </a:r>
            <a:r>
              <a:rPr lang="en-US" sz="1600" dirty="0" err="1" smtClean="0">
                <a:solidFill>
                  <a:srgbClr val="0033CC"/>
                </a:solidFill>
                <a:latin typeface="+mn-lt"/>
              </a:rPr>
              <a:t>eg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, e-cloud) </a:t>
            </a:r>
          </a:p>
          <a:p>
            <a:pPr marL="111125" indent="-111125" algn="l">
              <a:buFont typeface="Arial"/>
              <a:buChar char="•"/>
            </a:pP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 machine </a:t>
            </a:r>
            <a:r>
              <a:rPr lang="en-US" sz="1600" dirty="0" smtClean="0">
                <a:solidFill>
                  <a:srgbClr val="0033CC"/>
                </a:solidFill>
                <a:latin typeface="+mn-lt"/>
              </a:rPr>
              <a:t>protection issues!</a:t>
            </a:r>
            <a:endParaRPr lang="en-US" sz="16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19800" y="3581400"/>
            <a:ext cx="9525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86600" y="2590800"/>
            <a:ext cx="1295400" cy="18288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48200" y="4724400"/>
            <a:ext cx="26289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600" b="1" dirty="0">
                <a:solidFill>
                  <a:srgbClr val="FF0000"/>
                </a:solidFill>
                <a:latin typeface="Symbol" pitchFamily="18" charset="2"/>
              </a:rPr>
              <a:t>b</a:t>
            </a:r>
            <a:r>
              <a:rPr lang="en-US" sz="1600" b="1" dirty="0">
                <a:solidFill>
                  <a:srgbClr val="FF0000"/>
                </a:solidFill>
              </a:rPr>
              <a:t>*</a:t>
            </a:r>
            <a:r>
              <a:rPr lang="en-US" sz="1600" dirty="0">
                <a:solidFill>
                  <a:srgbClr val="FF0000"/>
                </a:solidFill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+mn-lt"/>
              </a:rPr>
              <a:t>limited by</a:t>
            </a:r>
          </a:p>
          <a:p>
            <a:pPr marL="173038" indent="-173038" algn="l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magnet technology</a:t>
            </a:r>
          </a:p>
          <a:p>
            <a:pPr marL="173038" indent="-173038" algn="l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chromatic effects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762000"/>
            <a:ext cx="31208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 smtClean="0">
                <a:solidFill>
                  <a:srgbClr val="00863D"/>
                </a:solidFill>
                <a:latin typeface="+mn-lt"/>
              </a:rPr>
              <a:t>“Brightness”</a:t>
            </a:r>
            <a:r>
              <a:rPr lang="en-US" sz="1600" dirty="0" smtClean="0">
                <a:solidFill>
                  <a:srgbClr val="00863D"/>
                </a:solidFill>
                <a:latin typeface="+mn-lt"/>
              </a:rPr>
              <a:t>, </a:t>
            </a:r>
            <a:r>
              <a:rPr lang="en-US" sz="1600" dirty="0">
                <a:solidFill>
                  <a:srgbClr val="00863D"/>
                </a:solidFill>
                <a:latin typeface="+mn-lt"/>
              </a:rPr>
              <a:t>limited </a:t>
            </a:r>
            <a:r>
              <a:rPr lang="en-US" sz="1600" dirty="0" smtClean="0">
                <a:solidFill>
                  <a:srgbClr val="00863D"/>
                </a:solidFill>
                <a:latin typeface="+mn-lt"/>
              </a:rPr>
              <a:t>by</a:t>
            </a:r>
            <a:endParaRPr lang="en-US" sz="1600" dirty="0">
              <a:solidFill>
                <a:srgbClr val="00863D"/>
              </a:solidFill>
              <a:latin typeface="+mn-lt"/>
            </a:endParaRP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863D"/>
                </a:solidFill>
                <a:latin typeface="+mn-lt"/>
              </a:rPr>
              <a:t>Space charge effects</a:t>
            </a: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863D"/>
                </a:solidFill>
                <a:latin typeface="+mn-lt"/>
              </a:rPr>
              <a:t>Instabilities</a:t>
            </a:r>
            <a:endParaRPr lang="en-US" sz="1600" dirty="0">
              <a:solidFill>
                <a:srgbClr val="00863D"/>
              </a:solidFill>
              <a:latin typeface="+mn-lt"/>
            </a:endParaRPr>
          </a:p>
          <a:p>
            <a:pPr marL="173038" indent="-173038">
              <a:buFont typeface="Arial" pitchFamily="34" charset="0"/>
              <a:buChar char="•"/>
              <a:defRPr/>
            </a:pPr>
            <a:r>
              <a:rPr lang="en-US" sz="1600" dirty="0" smtClean="0">
                <a:solidFill>
                  <a:srgbClr val="00863D"/>
                </a:solidFill>
                <a:latin typeface="+mn-lt"/>
              </a:rPr>
              <a:t>Beam-beam </a:t>
            </a:r>
            <a:r>
              <a:rPr lang="en-US" sz="1600" dirty="0" smtClean="0">
                <a:solidFill>
                  <a:srgbClr val="00863D"/>
                </a:solidFill>
                <a:latin typeface="+mn-lt"/>
              </a:rPr>
              <a:t>tune shift</a:t>
            </a:r>
            <a:r>
              <a:rPr lang="en-US" sz="1600" dirty="0" smtClean="0">
                <a:solidFill>
                  <a:srgbClr val="00863D"/>
                </a:solidFill>
                <a:latin typeface="+mn-lt"/>
              </a:rPr>
              <a:t> (ultimate limit)</a:t>
            </a:r>
            <a:endParaRPr lang="en-US" sz="1600" dirty="0">
              <a:solidFill>
                <a:srgbClr val="00863D"/>
              </a:solidFill>
              <a:latin typeface="+mn-l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029200" y="1524000"/>
            <a:ext cx="914400" cy="1219200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</p:cNvCxnSpPr>
          <p:nvPr/>
        </p:nvCxnSpPr>
        <p:spPr>
          <a:xfrm>
            <a:off x="7580244" y="2085439"/>
            <a:ext cx="76269" cy="392650"/>
          </a:xfrm>
          <a:prstGeom prst="straightConnector1">
            <a:avLst/>
          </a:prstGeom>
          <a:ln w="25400">
            <a:solidFill>
              <a:srgbClr val="00863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019800" y="4343400"/>
            <a:ext cx="2667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38200" y="4724400"/>
            <a:ext cx="300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latin typeface="+mn-lt"/>
              </a:rPr>
              <a:t>Geometric </a:t>
            </a:r>
            <a:r>
              <a:rPr lang="en-US" sz="1600" b="1" dirty="0" smtClean="0">
                <a:latin typeface="+mn-lt"/>
              </a:rPr>
              <a:t>factor</a:t>
            </a:r>
            <a:r>
              <a:rPr lang="en-US" sz="1600" dirty="0" smtClean="0">
                <a:latin typeface="+mn-lt"/>
              </a:rPr>
              <a:t> related </a:t>
            </a:r>
            <a:r>
              <a:rPr lang="en-US" sz="1600" dirty="0">
                <a:latin typeface="+mn-lt"/>
              </a:rPr>
              <a:t>to crossing </a:t>
            </a:r>
            <a:r>
              <a:rPr lang="en-US" sz="1600" dirty="0" smtClean="0">
                <a:latin typeface="+mn-lt"/>
              </a:rPr>
              <a:t>angle and hourglass effect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971800" y="3810000"/>
            <a:ext cx="6096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Date Placeholder 1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October 11-13, 2012</a:t>
            </a:r>
          </a:p>
        </p:txBody>
      </p:sp>
      <p:sp>
        <p:nvSpPr>
          <p:cNvPr id="1041" name="Slide Number Placeholder 2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D88476-1BC3-4F9C-ABE9-0870334EEAE5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042" name="Footer Placeholder 1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Eric Prebys, Snowmass 2013 CPM, Fermilab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8200" y="1981200"/>
            <a:ext cx="1219200" cy="58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latin typeface="+mn-lt"/>
              </a:rPr>
              <a:t>number of bunches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2971800" y="1905000"/>
            <a:ext cx="1219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600" dirty="0" smtClean="0">
                <a:latin typeface="+mn-lt"/>
              </a:rPr>
              <a:t>Bunch size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3048000" y="2243554"/>
            <a:ext cx="533400" cy="72824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752600" y="2438400"/>
            <a:ext cx="6096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33520" y="2286000"/>
            <a:ext cx="5105400" cy="2209800"/>
          </a:xfrm>
          <a:prstGeom prst="rect">
            <a:avLst/>
          </a:prstGeom>
          <a:solidFill>
            <a:schemeClr val="bg1"/>
          </a:solidFill>
          <a:ln w="25400">
            <a:noFill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6248400"/>
            <a:ext cx="495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*a la Frank Zimmermann</a:t>
            </a:r>
          </a:p>
        </p:txBody>
      </p:sp>
    </p:spTree>
    <p:extLst>
      <p:ext uri="{BB962C8B-B14F-4D97-AF65-F5344CB8AC3E}">
        <p14:creationId xmlns:p14="http://schemas.microsoft.com/office/powerpoint/2010/main" val="342612214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29" grpId="0"/>
      <p:bldP spid="10" grpId="0" animBg="1"/>
      <p:bldP spid="11" grpId="0" animBg="1"/>
      <p:bldP spid="12" grpId="0"/>
      <p:bldP spid="13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838200"/>
            <a:ext cx="2211034" cy="19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HL-LHC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2510175"/>
          </a:xfrm>
        </p:spPr>
        <p:txBody>
          <a:bodyPr/>
          <a:lstStyle/>
          <a:p>
            <a:r>
              <a:rPr lang="en-US" sz="1800" dirty="0" smtClean="0"/>
              <a:t>Reduce </a:t>
            </a:r>
            <a:r>
              <a:rPr lang="en-US" sz="1800" dirty="0" smtClean="0">
                <a:latin typeface="Symbol" charset="2"/>
                <a:cs typeface="Symbol" charset="2"/>
              </a:rPr>
              <a:t>b</a:t>
            </a:r>
            <a:r>
              <a:rPr lang="en-US" sz="1800" dirty="0" smtClean="0"/>
              <a:t>* from 55 cm to 15 cm</a:t>
            </a:r>
          </a:p>
          <a:p>
            <a:pPr lvl="1"/>
            <a:r>
              <a:rPr lang="en-US" sz="1600" dirty="0" smtClean="0"/>
              <a:t>Requires large aperture final</a:t>
            </a:r>
            <a:br>
              <a:rPr lang="en-US" sz="1600" dirty="0" smtClean="0"/>
            </a:br>
            <a:r>
              <a:rPr lang="en-US" sz="1600" dirty="0" smtClean="0"/>
              <a:t>focus quads</a:t>
            </a:r>
          </a:p>
          <a:p>
            <a:pPr lvl="1"/>
            <a:r>
              <a:rPr lang="en-US" sz="1600" dirty="0" smtClean="0"/>
              <a:t>Beyond </a:t>
            </a:r>
            <a:r>
              <a:rPr lang="en-US" sz="1600" dirty="0" err="1" smtClean="0"/>
              <a:t>NbTi</a:t>
            </a:r>
            <a:endParaRPr lang="en-US" sz="1600" dirty="0" smtClean="0"/>
          </a:p>
          <a:p>
            <a:pPr lvl="1"/>
            <a:r>
              <a:rPr lang="en-US" sz="1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600" dirty="0" smtClean="0"/>
              <a:t>Requires Nb</a:t>
            </a:r>
            <a:r>
              <a:rPr lang="en-US" sz="1600" baseline="-25000" dirty="0" smtClean="0"/>
              <a:t>3</a:t>
            </a:r>
            <a:r>
              <a:rPr lang="en-US" sz="1600" dirty="0" smtClean="0"/>
              <a:t>Sn </a:t>
            </a:r>
          </a:p>
          <a:p>
            <a:pPr lvl="2"/>
            <a:r>
              <a:rPr lang="en-US" sz="1600" dirty="0" smtClean="0"/>
              <a:t>never before used in an accelerator!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r>
              <a:rPr lang="en-US" sz="1800" dirty="0" smtClean="0"/>
              <a:t>BUT, reducing </a:t>
            </a:r>
            <a:r>
              <a:rPr lang="en-US" sz="1800" dirty="0">
                <a:latin typeface="Symbol" charset="2"/>
                <a:cs typeface="Symbol" charset="2"/>
              </a:rPr>
              <a:t>b</a:t>
            </a:r>
            <a:r>
              <a:rPr lang="en-US" sz="1800" dirty="0" smtClean="0"/>
              <a:t>* </a:t>
            </a:r>
            <a:r>
              <a:rPr lang="en-US" sz="1800" i="1" dirty="0" smtClean="0"/>
              <a:t>increases</a:t>
            </a:r>
            <a:r>
              <a:rPr lang="en-US" sz="1800" dirty="0" smtClean="0"/>
              <a:t> the </a:t>
            </a:r>
            <a:br>
              <a:rPr lang="en-US" sz="1800" dirty="0" smtClean="0"/>
            </a:br>
            <a:r>
              <a:rPr lang="en-US" sz="1800" dirty="0" smtClean="0"/>
              <a:t>effect of crossing angle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095140"/>
              </p:ext>
            </p:extLst>
          </p:nvPr>
        </p:nvGraphicFramePr>
        <p:xfrm>
          <a:off x="1219200" y="3758189"/>
          <a:ext cx="216842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Equation" r:id="rId4" imgW="1092200" imgH="736600" progId="Equation.3">
                  <p:embed/>
                </p:oleObj>
              </mc:Choice>
              <mc:Fallback>
                <p:oleObj name="Equation" r:id="rId4" imgW="1092200" imgH="736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58189"/>
                        <a:ext cx="2168423" cy="1460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3276600"/>
            <a:ext cx="4643077" cy="32390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5400" y="5791200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sz="1600" dirty="0" err="1" smtClean="0">
                <a:solidFill>
                  <a:srgbClr val="FF0000"/>
                </a:solidFill>
                <a:latin typeface="+mn-lt"/>
              </a:rPr>
              <a:t>Piwinski</a:t>
            </a:r>
            <a:r>
              <a:rPr lang="en-US" sz="1600" dirty="0" smtClean="0">
                <a:solidFill>
                  <a:srgbClr val="FF0000"/>
                </a:solidFill>
                <a:latin typeface="+mn-lt"/>
              </a:rPr>
              <a:t> Angle”</a:t>
            </a:r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2247900" y="5181600"/>
            <a:ext cx="3429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7394" y="152400"/>
            <a:ext cx="2326606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1" descr="assembly"/>
          <p:cNvPicPr>
            <a:picLocks noChangeAspect="1" noChangeArrowheads="1"/>
          </p:cNvPicPr>
          <p:nvPr/>
        </p:nvPicPr>
        <p:blipFill>
          <a:blip r:embed="rId8" cstate="print">
            <a:lum brigh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800" y="1600200"/>
            <a:ext cx="1752600" cy="115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147084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Baseline Approach: Crab Cavities</a:t>
            </a:r>
            <a:endParaRPr lang="en-US" dirty="0"/>
          </a:p>
        </p:txBody>
      </p:sp>
      <p:sp>
        <p:nvSpPr>
          <p:cNvPr id="15363" name="Content Placeholder 9"/>
          <p:cNvSpPr>
            <a:spLocks noGrp="1"/>
          </p:cNvSpPr>
          <p:nvPr>
            <p:ph idx="1"/>
          </p:nvPr>
        </p:nvSpPr>
        <p:spPr>
          <a:xfrm>
            <a:off x="457200" y="3810000"/>
            <a:ext cx="8372777" cy="2324100"/>
          </a:xfrm>
        </p:spPr>
        <p:txBody>
          <a:bodyPr/>
          <a:lstStyle/>
          <a:p>
            <a:r>
              <a:rPr lang="en-US" sz="2000" dirty="0" smtClean="0"/>
              <a:t>Technical Challenges</a:t>
            </a:r>
          </a:p>
          <a:p>
            <a:pPr lvl="1"/>
            <a:r>
              <a:rPr lang="en-US" sz="1800" dirty="0" smtClean="0"/>
              <a:t>Crab cavities have only </a:t>
            </a:r>
            <a:r>
              <a:rPr lang="en-US" sz="1800" i="1" dirty="0" smtClean="0"/>
              <a:t>barely</a:t>
            </a:r>
            <a:r>
              <a:rPr lang="en-US" sz="1800" dirty="0" smtClean="0"/>
              <a:t> been shown to work. </a:t>
            </a:r>
          </a:p>
          <a:p>
            <a:pPr lvl="2"/>
            <a:r>
              <a:rPr lang="en-US" sz="1800" dirty="0" smtClean="0"/>
              <a:t>Never in hadron machines</a:t>
            </a:r>
          </a:p>
          <a:p>
            <a:pPr lvl="1"/>
            <a:r>
              <a:rPr lang="en-US" sz="1800" dirty="0" smtClean="0"/>
              <a:t>LHC bunch length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sym typeface="Wingdings"/>
              </a:rPr>
              <a:t> </a:t>
            </a:r>
            <a:r>
              <a:rPr lang="en-US" sz="1800" dirty="0" smtClean="0">
                <a:sym typeface="Wingdings"/>
              </a:rPr>
              <a:t>low frequency (400 MHz)</a:t>
            </a:r>
            <a:endParaRPr lang="en-US" sz="1800" dirty="0" smtClean="0"/>
          </a:p>
          <a:p>
            <a:pPr lvl="1"/>
            <a:r>
              <a:rPr lang="en-US" sz="1800" dirty="0" smtClean="0"/>
              <a:t>19.2 cm beam separation </a:t>
            </a:r>
            <a:r>
              <a:rPr lang="en-US" sz="18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1800" dirty="0">
                <a:ea typeface="Wingdings"/>
                <a:cs typeface="Wingdings"/>
                <a:sym typeface="Wingdings"/>
              </a:rPr>
              <a:t> </a:t>
            </a:r>
            <a:r>
              <a:rPr lang="en-US" sz="1800" dirty="0" smtClean="0">
                <a:ea typeface="Wingdings"/>
                <a:cs typeface="Wingdings"/>
                <a:sym typeface="Wingdings"/>
              </a:rPr>
              <a:t>“compact” </a:t>
            </a:r>
            <a:br>
              <a:rPr lang="en-US" sz="1800" dirty="0" smtClean="0">
                <a:ea typeface="Wingdings"/>
                <a:cs typeface="Wingdings"/>
                <a:sym typeface="Wingdings"/>
              </a:rPr>
            </a:br>
            <a:r>
              <a:rPr lang="en-US" sz="1800" dirty="0" smtClean="0">
                <a:ea typeface="Wingdings"/>
                <a:cs typeface="Wingdings"/>
                <a:sym typeface="Wingdings"/>
              </a:rPr>
              <a:t>(exotic) design</a:t>
            </a:r>
          </a:p>
          <a:p>
            <a:r>
              <a:rPr lang="en-US" sz="2200" dirty="0" smtClean="0">
                <a:ea typeface="Wingdings"/>
                <a:cs typeface="Wingdings"/>
                <a:sym typeface="Wingdings"/>
              </a:rPr>
              <a:t>Additional benefit</a:t>
            </a:r>
          </a:p>
          <a:p>
            <a:pPr lvl="1"/>
            <a:r>
              <a:rPr lang="en-US" sz="1800" dirty="0" smtClean="0">
                <a:ea typeface="Wingdings"/>
                <a:cs typeface="Wingdings"/>
                <a:sym typeface="Wingdings"/>
              </a:rPr>
              <a:t>Crab cavities are an easy way to level luminosity!</a:t>
            </a:r>
            <a:endParaRPr lang="en-US" sz="1800" dirty="0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885824"/>
            <a:ext cx="4419600" cy="2695575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67953" y="797163"/>
            <a:ext cx="4076047" cy="2971800"/>
          </a:xfrm>
          <a:prstGeom prst="rect">
            <a:avLst/>
          </a:prstGeom>
          <a:noFill/>
          <a:ln w="0" algn="ctr">
            <a:noFill/>
            <a:miter lim="800000"/>
            <a:headEnd/>
            <a:tailEnd/>
          </a:ln>
        </p:spPr>
      </p:pic>
      <p:sp>
        <p:nvSpPr>
          <p:cNvPr id="15366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October 11-13, 2012</a:t>
            </a:r>
          </a:p>
        </p:txBody>
      </p:sp>
      <p:sp>
        <p:nvSpPr>
          <p:cNvPr id="15367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66EBCBA-7FCE-4BD2-A1E2-01D01308745E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5368" name="Footer Placeholder 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rIns="91440" numCol="1" anchorCtr="0" compatLnSpc="1">
            <a:prstTxWarp prst="textNoShape">
              <a:avLst/>
            </a:prstTxWarp>
          </a:bodyPr>
          <a:lstStyle/>
          <a:p>
            <a:r>
              <a:rPr lang="en-US" smtClean="0">
                <a:latin typeface="Arial" pitchFamily="34" charset="0"/>
              </a:rPr>
              <a:t>Eric Prebys, Snowmass 2013 CPM, Fermilab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43800" y="4038600"/>
            <a:ext cx="1248938" cy="94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48400" y="5181600"/>
            <a:ext cx="2762879" cy="942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411452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Luminosity Leveling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776" y="690225"/>
            <a:ext cx="8251825" cy="1290975"/>
          </a:xfrm>
        </p:spPr>
        <p:txBody>
          <a:bodyPr/>
          <a:lstStyle/>
          <a:p>
            <a:r>
              <a:rPr lang="en-US" dirty="0" smtClean="0"/>
              <a:t>Original goal of luminosity upgrade: &gt;10</a:t>
            </a:r>
            <a:r>
              <a:rPr lang="en-US" baseline="30000" dirty="0" smtClean="0"/>
              <a:t>35</a:t>
            </a:r>
            <a:r>
              <a:rPr lang="en-US" dirty="0" smtClean="0"/>
              <a:t> cm</a:t>
            </a:r>
            <a:r>
              <a:rPr lang="en-US" baseline="30000" dirty="0" smtClean="0"/>
              <a:t>-2</a:t>
            </a:r>
            <a:r>
              <a:rPr lang="en-US" dirty="0" smtClean="0"/>
              <a:t>s</a:t>
            </a:r>
            <a:r>
              <a:rPr lang="en-US" baseline="30000" dirty="0" smtClean="0"/>
              <a:t>-1</a:t>
            </a:r>
          </a:p>
          <a:p>
            <a:pPr lvl="1"/>
            <a:r>
              <a:rPr lang="en-US" dirty="0" smtClean="0"/>
              <a:t>Leads to unacceptable pileup in detectors</a:t>
            </a:r>
          </a:p>
          <a:p>
            <a:r>
              <a:rPr lang="en-US" dirty="0" smtClean="0"/>
              <a:t>New goal: 5x10</a:t>
            </a:r>
            <a:r>
              <a:rPr lang="en-US" baseline="30000" dirty="0" smtClean="0"/>
              <a:t>34</a:t>
            </a:r>
            <a:r>
              <a:rPr lang="en-US" dirty="0" smtClean="0"/>
              <a:t> </a:t>
            </a:r>
            <a:r>
              <a:rPr lang="en-US" i="1" dirty="0" smtClean="0"/>
              <a:t>leveled</a:t>
            </a:r>
            <a:r>
              <a:rPr lang="en-US" dirty="0" smtClean="0"/>
              <a:t> luminosity</a:t>
            </a:r>
          </a:p>
          <a:p>
            <a:endParaRPr lang="en-US" sz="1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Options</a:t>
            </a:r>
          </a:p>
          <a:p>
            <a:pPr lvl="1"/>
            <a:r>
              <a:rPr lang="en-US" dirty="0" smtClean="0"/>
              <a:t>Crab cavities</a:t>
            </a:r>
          </a:p>
          <a:p>
            <a:pPr lvl="1"/>
            <a:r>
              <a:rPr lang="en-US" dirty="0" smtClean="0">
                <a:latin typeface="Symbol" charset="2"/>
                <a:cs typeface="Symbol" charset="2"/>
              </a:rPr>
              <a:t>b</a:t>
            </a:r>
            <a:r>
              <a:rPr lang="en-US" dirty="0" smtClean="0"/>
              <a:t>* modifications</a:t>
            </a:r>
          </a:p>
          <a:p>
            <a:pPr lvl="1"/>
            <a:r>
              <a:rPr lang="en-US" dirty="0" smtClean="0"/>
              <a:t>Lateral separation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October 11-13,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Eric Prebys, Snowmass 2013 CPM, Fermilab</a:t>
            </a:r>
            <a:endParaRPr lang="en-US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A26155-0DCC-45D2-90B6-32F65F3F6C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33600"/>
            <a:ext cx="86487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79897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25400">
          <a:solidFill>
            <a:srgbClr val="FF0000"/>
          </a:solidFill>
          <a:tailEnd type="arrow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254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quantum_universe_RMS_20080415</Template>
  <TotalTime>10992</TotalTime>
  <Words>1926</Words>
  <Application>Microsoft Macintosh PowerPoint</Application>
  <PresentationFormat>On-screen Show (4:3)</PresentationFormat>
  <Paragraphs>413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Opulent</vt:lpstr>
      <vt:lpstr>Equation</vt:lpstr>
      <vt:lpstr>LHC Upgrade Path</vt:lpstr>
      <vt:lpstr>LHC Upgrade Paths (Planned and Potential)</vt:lpstr>
      <vt:lpstr>Sources, References, and Acknowledgments</vt:lpstr>
      <vt:lpstr>Baseline LHC Upgrade Path: ~7+7 TeV protons</vt:lpstr>
      <vt:lpstr>Machine Parameters Relevant to Experiments*</vt:lpstr>
      <vt:lpstr>Reminder: Limits to luminosity*</vt:lpstr>
      <vt:lpstr>Key Components of HL-LHC</vt:lpstr>
      <vt:lpstr>Baseline Approach: Crab Cavities</vt:lpstr>
      <vt:lpstr>Luminosity Leveling</vt:lpstr>
      <vt:lpstr>HL-LHC Parameters*</vt:lpstr>
      <vt:lpstr>Going Beyond LHC: Limits to Energy</vt:lpstr>
      <vt:lpstr>Superconductor Options</vt:lpstr>
      <vt:lpstr>Potential Designs</vt:lpstr>
      <vt:lpstr>Injector Chain Challenges for HE-LHC*</vt:lpstr>
      <vt:lpstr>Straw Man HE-LHC Parameters*</vt:lpstr>
      <vt:lpstr>Important R&amp;D and Questions for HE Hadron Colliders</vt:lpstr>
      <vt:lpstr>LHeC: Options Considered</vt:lpstr>
      <vt:lpstr>Straw Man LHeC Parameters*</vt:lpstr>
      <vt:lpstr>Key R&amp;D for ERL LHeC* </vt:lpstr>
    </vt:vector>
  </TitlesOfParts>
  <Company>Fermilab Beams Division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Antiproton Stacking and Cooling</dc:title>
  <dc:creator>localadmin</dc:creator>
  <cp:lastModifiedBy>Accelerator Division</cp:lastModifiedBy>
  <cp:revision>260</cp:revision>
  <dcterms:created xsi:type="dcterms:W3CDTF">2003-06-24T14:15:57Z</dcterms:created>
  <dcterms:modified xsi:type="dcterms:W3CDTF">2012-10-11T19:38:59Z</dcterms:modified>
</cp:coreProperties>
</file>