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58" r:id="rId4"/>
    <p:sldId id="257" r:id="rId5"/>
    <p:sldId id="259" r:id="rId6"/>
    <p:sldId id="279" r:id="rId7"/>
    <p:sldId id="280" r:id="rId8"/>
    <p:sldId id="281" r:id="rId9"/>
    <p:sldId id="288" r:id="rId10"/>
    <p:sldId id="289" r:id="rId11"/>
    <p:sldId id="276" r:id="rId12"/>
    <p:sldId id="299" r:id="rId13"/>
    <p:sldId id="291" r:id="rId14"/>
    <p:sldId id="292" r:id="rId15"/>
    <p:sldId id="293" r:id="rId16"/>
    <p:sldId id="295" r:id="rId17"/>
    <p:sldId id="284" r:id="rId18"/>
    <p:sldId id="294" r:id="rId19"/>
    <p:sldId id="286" r:id="rId20"/>
    <p:sldId id="277" r:id="rId21"/>
    <p:sldId id="296" r:id="rId22"/>
    <p:sldId id="297" r:id="rId23"/>
    <p:sldId id="282" r:id="rId24"/>
    <p:sldId id="267" r:id="rId25"/>
    <p:sldId id="304" r:id="rId26"/>
    <p:sldId id="265" r:id="rId27"/>
    <p:sldId id="298" r:id="rId28"/>
    <p:sldId id="300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4848"/>
    <a:srgbClr val="660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9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4" d="100"/>
          <a:sy n="174" d="100"/>
        </p:scale>
        <p:origin x="-45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5BDB-61F4-F842-836E-371160E0A9B1}" type="datetimeFigureOut">
              <a:rPr lang="en-US" smtClean="0"/>
              <a:pPr/>
              <a:t>6/4/12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EC6B-11D2-AE47-A895-534493F13E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0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E651-C5BB-E543-8294-7D944FCBCB81}" type="datetimeFigureOut">
              <a:rPr lang="en-US" smtClean="0"/>
              <a:pPr/>
              <a:t>6/4/12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254F-9F57-114D-86BE-FFC886BA4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2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ED57-4104-D84F-81BC-F19225C61F73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34FF-E3BF-C943-9E85-57836E5F2363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22A-BB51-3C48-9882-A88587C2C9EE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91C4-CC16-2C44-8869-1C2E0B7B29C1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27D6-B415-C346-B90E-42A6F7BD26D1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4513-2B3A-7A4F-82EF-85524ABBCDCC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F858-006F-AA45-A83A-D7F0A60EEED1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BB0F-63D5-384B-B7F4-26374945B7E9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8245-1A5B-804A-A25C-52C944B151D4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4750-A716-4C40-8595-C4D1B313D6A5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73C7-F5E3-584E-AF14-35869CD4D56E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530D-A5D7-7B48-AB18-11B3D64405D0}" type="datetime1">
              <a:rPr lang="en-US" smtClean="0"/>
              <a:t>6/4/12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1F1C-F708-3F4B-8ECB-6D467F0718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00200" y="1219200"/>
            <a:ext cx="6172200" cy="1588"/>
          </a:xfrm>
          <a:prstGeom prst="line">
            <a:avLst/>
          </a:prstGeom>
          <a:ln w="41275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746251" y="1295400"/>
            <a:ext cx="5903881" cy="1588"/>
          </a:xfrm>
          <a:prstGeom prst="line">
            <a:avLst/>
          </a:prstGeom>
          <a:ln w="254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72810" y="258885"/>
            <a:ext cx="1219200" cy="700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67026"/>
            <a:ext cx="815554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gif"/><Relationship Id="rId3" Type="http://schemas.openxmlformats.org/officeDocument/2006/relationships/image" Target="../media/image3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11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Mu2e Extinction and Extinction Monitoring</a:t>
            </a:r>
            <a:br>
              <a:rPr lang="en-US" dirty="0" smtClean="0"/>
            </a:br>
            <a:r>
              <a:rPr lang="en-US" dirty="0" smtClean="0"/>
              <a:t>(2.09)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Lehman CD-1 Review of Mu2e</a:t>
            </a:r>
          </a:p>
          <a:p>
            <a:pPr algn="r"/>
            <a:r>
              <a:rPr lang="en-US" dirty="0" smtClean="0"/>
              <a:t>June 6-7, 2012</a:t>
            </a:r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Eric.Prebys</a:t>
            </a:r>
            <a:endParaRPr lang="en-US" dirty="0" smtClean="0"/>
          </a:p>
          <a:p>
            <a:pPr algn="r"/>
            <a:r>
              <a:rPr lang="en-US" dirty="0" smtClean="0"/>
              <a:t>Extinction L3 Manager</a:t>
            </a:r>
          </a:p>
          <a:p>
            <a:endParaRPr lang="en-US" dirty="0" smtClean="0"/>
          </a:p>
        </p:txBody>
      </p:sp>
      <p:pic>
        <p:nvPicPr>
          <p:cNvPr id="4" name="Picture 3" descr="Screen shot 2012-03-04 at 9.51.35 AM   Mar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175" y="6210300"/>
            <a:ext cx="2533650" cy="452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4" y="3486150"/>
            <a:ext cx="3800475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Dr. Smith: 	</a:t>
            </a:r>
            <a:r>
              <a:rPr lang="en-US" sz="1400" i="1" dirty="0" smtClean="0"/>
              <a:t>We’re doomed!</a:t>
            </a:r>
          </a:p>
          <a:p>
            <a:r>
              <a:rPr lang="en-US" sz="1400" dirty="0" smtClean="0"/>
              <a:t>Maureen: 	</a:t>
            </a:r>
            <a:r>
              <a:rPr lang="en-US" sz="1400" i="1" dirty="0" smtClean="0"/>
              <a:t>Oh really, Dr. Smith, can’t you 			think of some other word?			“Doomed” is so final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Dr. Smith: 	</a:t>
            </a:r>
            <a:r>
              <a:rPr lang="en-US" sz="1400" i="1" dirty="0" smtClean="0"/>
              <a:t>The only other word I can think of 		is </a:t>
            </a:r>
            <a:r>
              <a:rPr lang="en-US" sz="1400" b="1" i="1" dirty="0" smtClean="0"/>
              <a:t>“extinction”.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			- </a:t>
            </a:r>
            <a:r>
              <a:rPr lang="en-US" sz="1400" dirty="0" smtClean="0"/>
              <a:t>“Lost in Space”, </a:t>
            </a:r>
            <a:r>
              <a:rPr lang="en-US" sz="1400" dirty="0" err="1" smtClean="0"/>
              <a:t>ep</a:t>
            </a:r>
            <a:r>
              <a:rPr lang="en-US" sz="1400" dirty="0" smtClean="0"/>
              <a:t>. 3x01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Analysis*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9825" y="1400175"/>
            <a:ext cx="4278312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33" y="1355725"/>
            <a:ext cx="42656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827088" y="1431925"/>
            <a:ext cx="471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551488" y="1355725"/>
            <a:ext cx="481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225" y="5957888"/>
            <a:ext cx="30384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</a:rPr>
              <a:t>*Mu2e-DOC-552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Dipole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System relies on two harmonic components</a:t>
            </a:r>
          </a:p>
          <a:p>
            <a:pPr lvl="1"/>
            <a:r>
              <a:rPr lang="en-US" dirty="0" smtClean="0"/>
              <a:t>300 kHz component to sweep beam past transmission channel</a:t>
            </a:r>
          </a:p>
          <a:p>
            <a:pPr lvl="1"/>
            <a:r>
              <a:rPr lang="en-US" dirty="0" smtClean="0"/>
              <a:t>3.8 MHz component to reduce slewing at transmission peak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751" y="2762252"/>
            <a:ext cx="4806950" cy="110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746841"/>
            <a:ext cx="2622550" cy="26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24" y="3746841"/>
            <a:ext cx="268605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Simulations*</a:t>
            </a:r>
            <a:endParaRPr lang="en-US" dirty="0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730828"/>
            <a:ext cx="4572000" cy="299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53050" y="594360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*A. </a:t>
            </a:r>
            <a:r>
              <a:rPr lang="en-US" dirty="0" err="1" smtClean="0"/>
              <a:t>Drozhdin</a:t>
            </a:r>
            <a:r>
              <a:rPr lang="en-US" dirty="0" smtClean="0"/>
              <a:t> and I. </a:t>
            </a:r>
            <a:r>
              <a:rPr lang="en-US" dirty="0" err="1" smtClean="0"/>
              <a:t>Rakhno</a:t>
            </a:r>
            <a:endParaRPr 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04520" y="1730827"/>
            <a:ext cx="4166429" cy="299357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686425" y="4981575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Working to understand this difference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429375" y="4572000"/>
            <a:ext cx="123825" cy="409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686675" y="4572000"/>
            <a:ext cx="1" cy="409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150" y="5314950"/>
            <a:ext cx="33432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Looks like ~10</a:t>
            </a:r>
            <a:r>
              <a:rPr lang="en-US" baseline="30000" dirty="0" smtClean="0"/>
              <a:t>-7</a:t>
            </a:r>
            <a:r>
              <a:rPr lang="en-US" dirty="0" smtClean="0"/>
              <a:t> should be doable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 Prototype*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802" y="1240736"/>
            <a:ext cx="2584113" cy="23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07" y="3613986"/>
            <a:ext cx="2584113" cy="26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131" y="1688469"/>
            <a:ext cx="2381087" cy="240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039101" y="3164154"/>
            <a:ext cx="8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53843" y="3348819"/>
            <a:ext cx="178525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3200" y="1442520"/>
            <a:ext cx="996044" cy="435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52373" y="2697377"/>
            <a:ext cx="3256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2630780" y="2122420"/>
            <a:ext cx="661957" cy="598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924052" y="4344243"/>
            <a:ext cx="783254" cy="430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97487" y="1889012"/>
            <a:ext cx="114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Cooling channel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9243" y="1257854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Conductor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3637" y="1688469"/>
            <a:ext cx="134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Vacuum 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6524" y="3974911"/>
            <a:ext cx="8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Ferrite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3412" y="5994400"/>
            <a:ext cx="50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*Design by Sasha </a:t>
            </a:r>
            <a:r>
              <a:rPr lang="en-US" dirty="0" err="1" smtClean="0"/>
              <a:t>Makarov</a:t>
            </a:r>
            <a:r>
              <a:rPr lang="en-US" dirty="0" smtClean="0"/>
              <a:t> and Vladimir </a:t>
            </a:r>
            <a:r>
              <a:rPr lang="en-US" dirty="0" err="1" smtClean="0"/>
              <a:t>Kashikhin</a:t>
            </a:r>
            <a:endParaRPr lang="en-US" dirty="0"/>
          </a:p>
        </p:txBody>
      </p:sp>
      <p:pic>
        <p:nvPicPr>
          <p:cNvPr id="27" name="Picture 26" descr="IMG_0456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688971" y="4168147"/>
            <a:ext cx="3129743" cy="182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82" y="1417638"/>
            <a:ext cx="6952153" cy="447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 kHz Power Supply*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616036" y="1600200"/>
            <a:ext cx="5070764" cy="20851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 require electromechanical tuner to maintain resonant frequency</a:t>
            </a:r>
          </a:p>
          <a:p>
            <a:r>
              <a:rPr lang="en-US" dirty="0" smtClean="0"/>
              <a:t>Phase locked to Delivery Ring RF to ~1 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888182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Howie</a:t>
            </a:r>
            <a:r>
              <a:rPr lang="en-US" dirty="0" smtClean="0"/>
              <a:t> </a:t>
            </a:r>
            <a:r>
              <a:rPr lang="en-US" dirty="0" err="1" smtClean="0"/>
              <a:t>Pfeffer</a:t>
            </a:r>
            <a:r>
              <a:rPr lang="en-US" dirty="0" smtClean="0"/>
              <a:t>, Ken </a:t>
            </a:r>
            <a:r>
              <a:rPr lang="en-US" dirty="0" err="1" smtClean="0"/>
              <a:t>Bourkland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Risks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373" y="1596055"/>
            <a:ext cx="7130142" cy="479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for CD-2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Continue simulation of evolution of out of time particles in Delivery Ring ring, and optimization of in-ring collimation.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Design momentum collimation system for Delivery Ring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Placement of collimator in dispersion region very challenging.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Continue development and optimization of both low and high frequency components for AC dipole system.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Concept has been established at both frequencies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Low frequency power supply straightforward, high frequency “off the shelf”.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Simulation of extinction collimation channel.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Understand and correct asymmetric behavior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Phase locking with beam transfer from Recycler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Calculations show it should not be challenging for the hardware, but must be implemented in power supply and controls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274638"/>
            <a:ext cx="611505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Extinction Monitor Requirements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1450" y="1314450"/>
            <a:ext cx="8972550" cy="92392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Mu2e Extinction Monitor Requirements </a:t>
            </a:r>
            <a:r>
              <a:rPr lang="en-US" sz="1800" dirty="0" smtClean="0"/>
              <a:t>(Mu2e-doc-894)</a:t>
            </a:r>
          </a:p>
          <a:p>
            <a:pPr marL="341313" indent="-3460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Specifies the measurement, the measurement precision, and reliability of operation</a:t>
            </a:r>
            <a:endParaRPr lang="en-US" dirty="0" smtClean="0">
              <a:solidFill>
                <a:srgbClr val="C00000"/>
              </a:solidFill>
            </a:endParaRPr>
          </a:p>
          <a:p>
            <a:pPr marL="798513" lvl="1" indent="-346075">
              <a:spcBef>
                <a:spcPts val="600"/>
              </a:spcBef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14145"/>
              </p:ext>
            </p:extLst>
          </p:nvPr>
        </p:nvGraphicFramePr>
        <p:xfrm>
          <a:off x="594360" y="2231726"/>
          <a:ext cx="7955280" cy="4124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139440"/>
                <a:gridCol w="2446020"/>
                <a:gridCol w="2369820"/>
              </a:tblGrid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Specification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Upstream</a:t>
                      </a:r>
                      <a:r>
                        <a:rPr lang="en-US" sz="1600" baseline="0" dirty="0" smtClean="0"/>
                        <a:t> Monitor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 Monitor</a:t>
                      </a:r>
                      <a:endParaRPr lang="en-US" sz="1600" dirty="0"/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Extinction sensitivity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-5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-10</a:t>
                      </a:r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Integration time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10 s  (6</a:t>
                      </a:r>
                      <a:r>
                        <a:rPr lang="en-US" sz="1600" dirty="0" smtClean="0">
                          <a:sym typeface="Symbol"/>
                        </a:rPr>
                        <a:t>10</a:t>
                      </a:r>
                      <a:r>
                        <a:rPr lang="en-US" sz="1600" baseline="30000" dirty="0" smtClean="0">
                          <a:sym typeface="Symbol"/>
                        </a:rPr>
                        <a:t>6</a:t>
                      </a:r>
                      <a:r>
                        <a:rPr lang="en-US" sz="1600" dirty="0" smtClean="0">
                          <a:sym typeface="Symbol"/>
                        </a:rPr>
                        <a:t> beam pulses)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~1</a:t>
                      </a:r>
                      <a:r>
                        <a:rPr lang="en-US" sz="1600" baseline="0" dirty="0" smtClean="0"/>
                        <a:t> hr</a:t>
                      </a:r>
                      <a:r>
                        <a:rPr lang="en-US" sz="1600" dirty="0" smtClean="0"/>
                        <a:t> (2</a:t>
                      </a:r>
                      <a:r>
                        <a:rPr lang="en-US" sz="1600" dirty="0" smtClean="0">
                          <a:sym typeface="Symbol"/>
                        </a:rPr>
                        <a:t>10</a:t>
                      </a:r>
                      <a:r>
                        <a:rPr lang="en-US" sz="1600" baseline="30000" dirty="0" smtClean="0">
                          <a:sym typeface="Symbol"/>
                        </a:rPr>
                        <a:t>9</a:t>
                      </a:r>
                      <a:r>
                        <a:rPr lang="en-US" sz="1600" dirty="0" smtClean="0">
                          <a:sym typeface="Symbol"/>
                        </a:rPr>
                        <a:t> beam pulses)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Timing</a:t>
                      </a:r>
                      <a:r>
                        <a:rPr lang="en-US" sz="1600" baseline="0" dirty="0" smtClean="0"/>
                        <a:t> resolution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10 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10</a:t>
                      </a:r>
                      <a:r>
                        <a:rPr lang="en-US" sz="1600" baseline="0" dirty="0" smtClean="0"/>
                        <a:t> ns</a:t>
                      </a:r>
                      <a:endParaRPr lang="en-US" sz="1600" dirty="0"/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Dead-time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</a:t>
                      </a:r>
                      <a:r>
                        <a:rPr lang="en-US" sz="1600" baseline="0" dirty="0" smtClean="0"/>
                        <a:t> 10 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</a:t>
                      </a:r>
                      <a:r>
                        <a:rPr lang="en-US" sz="1600" baseline="0" dirty="0" smtClean="0"/>
                        <a:t> 10 ns</a:t>
                      </a:r>
                      <a:endParaRPr lang="en-US" sz="1600" dirty="0"/>
                    </a:p>
                  </a:txBody>
                  <a:tcPr anchor="ctr"/>
                </a:tc>
              </a:tr>
              <a:tr h="5514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Rate dependent error over dynamic range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10%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10%</a:t>
                      </a:r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 in beam emittance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10%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</a:tr>
              <a:tr h="3192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 readiness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First</a:t>
                      </a:r>
                      <a:r>
                        <a:rPr lang="en-US" sz="1200" baseline="0" dirty="0" smtClean="0"/>
                        <a:t> availability of beam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When production target ready</a:t>
                      </a:r>
                      <a:endParaRPr lang="en-US" sz="1200" dirty="0"/>
                    </a:p>
                  </a:txBody>
                  <a:tcPr anchor="ctr"/>
                </a:tc>
              </a:tr>
              <a:tr h="5801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Repair Access time </a:t>
                      </a:r>
                      <a:r>
                        <a:rPr lang="en-US" sz="1200" dirty="0" smtClean="0"/>
                        <a:t>(assumes once monthly access required</a:t>
                      </a:r>
                      <a:r>
                        <a:rPr lang="en-US" sz="1200" baseline="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hrs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hrs</a:t>
                      </a:r>
                      <a:endParaRPr lang="en-US" sz="1600" dirty="0"/>
                    </a:p>
                  </a:txBody>
                  <a:tcPr anchor="ctr"/>
                </a:tc>
              </a:tr>
              <a:tr h="618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Radiation hardness </a:t>
                      </a:r>
                      <a:r>
                        <a:rPr lang="en-US" sz="1200" dirty="0" smtClean="0"/>
                        <a:t>(minimum protons</a:t>
                      </a:r>
                      <a:r>
                        <a:rPr lang="en-US" sz="1200" baseline="0" dirty="0" smtClean="0"/>
                        <a:t> delivered before replacement required)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r>
                        <a:rPr lang="en-US" sz="1600" dirty="0" smtClean="0">
                          <a:sym typeface="Symbol"/>
                        </a:rPr>
                        <a:t>10</a:t>
                      </a:r>
                      <a:r>
                        <a:rPr lang="en-US" sz="1600" baseline="30000" dirty="0" smtClean="0">
                          <a:sym typeface="Symbol"/>
                        </a:rPr>
                        <a:t>20</a:t>
                      </a:r>
                      <a:r>
                        <a:rPr lang="en-US" sz="1600" dirty="0" smtClean="0">
                          <a:sym typeface="Symbol"/>
                        </a:rPr>
                        <a:t> POT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  <a:r>
                        <a:rPr lang="en-US" sz="1600" dirty="0" smtClean="0">
                          <a:sym typeface="Symbol"/>
                        </a:rPr>
                        <a:t>10</a:t>
                      </a:r>
                      <a:r>
                        <a:rPr lang="en-US" sz="1600" baseline="30000" dirty="0" smtClean="0">
                          <a:sym typeface="Symbol"/>
                        </a:rPr>
                        <a:t>20</a:t>
                      </a:r>
                      <a:r>
                        <a:rPr lang="en-US" sz="1600" dirty="0" smtClean="0">
                          <a:sym typeface="Symbol"/>
                        </a:rPr>
                        <a:t> POT</a:t>
                      </a:r>
                      <a:endParaRPr lang="en-US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84" y="214657"/>
            <a:ext cx="8262937" cy="441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Options Considered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48184" y="1304925"/>
            <a:ext cx="8251825" cy="469114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Single Particle</a:t>
            </a:r>
          </a:p>
          <a:p>
            <a:pPr lvl="1"/>
            <a:r>
              <a:rPr lang="en-US" sz="2400" dirty="0" smtClean="0"/>
              <a:t>Measure inter-bunch beam at the single particle level</a:t>
            </a:r>
          </a:p>
          <a:p>
            <a:pPr lvl="1"/>
            <a:r>
              <a:rPr lang="en-US" sz="2400" dirty="0" smtClean="0"/>
              <a:t>Need something very fast (Cerenkov?)</a:t>
            </a:r>
          </a:p>
          <a:p>
            <a:pPr lvl="1"/>
            <a:r>
              <a:rPr lang="en-US" sz="2400" dirty="0" smtClean="0"/>
              <a:t>Probably have to “blind” detector at bunch time</a:t>
            </a:r>
          </a:p>
          <a:p>
            <a:pPr lvl="1"/>
            <a:r>
              <a:rPr lang="en-US" sz="2400" dirty="0" smtClean="0"/>
              <a:t>Pros: best picture of out of bunch beam</a:t>
            </a:r>
          </a:p>
          <a:p>
            <a:pPr lvl="1"/>
            <a:r>
              <a:rPr lang="en-US" sz="2400" dirty="0" smtClean="0"/>
              <a:t>Cons: hard</a:t>
            </a:r>
          </a:p>
          <a:p>
            <a:r>
              <a:rPr lang="en-US" sz="2600" dirty="0" smtClean="0"/>
              <a:t>Statistical: </a:t>
            </a:r>
          </a:p>
          <a:p>
            <a:pPr lvl="1"/>
            <a:r>
              <a:rPr lang="en-US" sz="2400" dirty="0" smtClean="0"/>
              <a:t>use either a thin </a:t>
            </a:r>
            <a:r>
              <a:rPr lang="en-US" sz="2400" dirty="0" err="1" smtClean="0"/>
              <a:t>scatterer</a:t>
            </a:r>
            <a:r>
              <a:rPr lang="en-US" sz="2400" dirty="0" smtClean="0"/>
              <a:t>, or small acceptance target monitor to count a small (10</a:t>
            </a:r>
            <a:r>
              <a:rPr lang="en-US" sz="2400" baseline="30000" dirty="0" smtClean="0"/>
              <a:t>-7</a:t>
            </a:r>
            <a:r>
              <a:rPr lang="en-US" sz="2400" dirty="0" smtClean="0"/>
              <a:t> or 10</a:t>
            </a:r>
            <a:r>
              <a:rPr lang="en-US" sz="2400" baseline="30000" dirty="0" smtClean="0"/>
              <a:t>-8</a:t>
            </a:r>
            <a:r>
              <a:rPr lang="en-US" sz="2400" dirty="0" smtClean="0"/>
              <a:t>?) fraction of beam particles.</a:t>
            </a:r>
          </a:p>
          <a:p>
            <a:pPr lvl="1"/>
            <a:r>
              <a:rPr lang="en-US" sz="2400" dirty="0" smtClean="0"/>
              <a:t>Statistically measure inter-bunch beam.</a:t>
            </a:r>
          </a:p>
          <a:p>
            <a:pPr lvl="1"/>
            <a:r>
              <a:rPr lang="en-US" sz="2400" b="1" dirty="0" smtClean="0"/>
              <a:t>Pros</a:t>
            </a:r>
            <a:r>
              <a:rPr lang="en-US" sz="2400" dirty="0" smtClean="0"/>
              <a:t>: straightforward</a:t>
            </a:r>
          </a:p>
          <a:p>
            <a:pPr lvl="1"/>
            <a:r>
              <a:rPr lang="en-US" sz="2400" b="1" dirty="0" smtClean="0"/>
              <a:t>Cons</a:t>
            </a:r>
            <a:r>
              <a:rPr lang="en-US" sz="2400" dirty="0" smtClean="0"/>
              <a:t>: limited sensitivity to fluctuations in extinction (is that important?)</a:t>
            </a:r>
          </a:p>
          <a:p>
            <a:endParaRPr lang="en-US" sz="2000" dirty="0" smtClean="0"/>
          </a:p>
        </p:txBody>
      </p:sp>
      <p:sp>
        <p:nvSpPr>
          <p:cNvPr id="2458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22318A-CFF8-4372-A5A5-46EE0FD13F6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E.Prebys - DOE CD-1 Review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(fast)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57945"/>
          </a:xfrm>
        </p:spPr>
        <p:txBody>
          <a:bodyPr>
            <a:normAutofit/>
          </a:bodyPr>
          <a:lstStyle/>
          <a:p>
            <a:r>
              <a:rPr lang="en-US" dirty="0" smtClean="0"/>
              <a:t>The low resolution monitor will need to measure extinction down to 10</a:t>
            </a:r>
            <a:r>
              <a:rPr lang="en-US" baseline="30000" dirty="0" smtClean="0"/>
              <a:t>-5</a:t>
            </a:r>
            <a:r>
              <a:rPr lang="en-US" dirty="0" smtClean="0"/>
              <a:t> to validate the extinction of the beam coming out of the Delivery Ring.</a:t>
            </a:r>
          </a:p>
          <a:p>
            <a:r>
              <a:rPr lang="en-US" dirty="0" smtClean="0"/>
              <a:t>Base line approach: Thin </a:t>
            </a:r>
            <a:r>
              <a:rPr lang="en-US" dirty="0" err="1" smtClean="0"/>
              <a:t>scatterer</a:t>
            </a:r>
            <a:r>
              <a:rPr lang="en-US" dirty="0" smtClean="0"/>
              <a:t> followed by charged particle telescope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964" y="3986605"/>
            <a:ext cx="2646836" cy="200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926" y="3791451"/>
            <a:ext cx="3422073" cy="220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3782291" y="4528318"/>
            <a:ext cx="1177635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Extinction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Operational Risks</a:t>
            </a:r>
          </a:p>
          <a:p>
            <a:pPr lvl="1"/>
            <a:r>
              <a:rPr lang="en-US" dirty="0" smtClean="0"/>
              <a:t>Optimization for CD-2</a:t>
            </a:r>
          </a:p>
          <a:p>
            <a:r>
              <a:rPr lang="en-US" dirty="0" smtClean="0"/>
              <a:t>Extinction Monitoring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Optimization for CD-2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(precision)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Relies on channel to select high momentum scatters from the target.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il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7450" y="1866901"/>
            <a:ext cx="6229350" cy="1845512"/>
          </a:xfrm>
          <a:prstGeom prst="rect">
            <a:avLst/>
          </a:prstGeom>
        </p:spPr>
      </p:pic>
      <p:pic>
        <p:nvPicPr>
          <p:cNvPr id="7" name="Picture 6" descr="Sig4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836238"/>
            <a:ext cx="5486400" cy="2525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1075" y="2257425"/>
            <a:ext cx="1443037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Tracker, based on high speed pixels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875" y="2648605"/>
            <a:ext cx="10001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Production Target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Monitoring</a:t>
            </a:r>
          </a:p>
          <a:p>
            <a:pPr lvl="1"/>
            <a:r>
              <a:rPr lang="en-US" dirty="0" smtClean="0"/>
              <a:t>Various types of direct detection techniques were considered, including Cerenkov detectors.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All considered beyond state of the art.</a:t>
            </a:r>
          </a:p>
          <a:p>
            <a:r>
              <a:rPr lang="en-US" dirty="0" smtClean="0"/>
              <a:t>Precision monitoring</a:t>
            </a:r>
          </a:p>
          <a:p>
            <a:pPr lvl="1"/>
            <a:r>
              <a:rPr lang="en-US" dirty="0" smtClean="0"/>
              <a:t>A second detector, optimized for lower momentum and based on timing and </a:t>
            </a:r>
            <a:r>
              <a:rPr lang="en-US" dirty="0" err="1" smtClean="0"/>
              <a:t>calorimetry</a:t>
            </a:r>
            <a:r>
              <a:rPr lang="en-US" dirty="0" smtClean="0"/>
              <a:t>, is being developed at UC Irvine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Also being considered as an alternative for the fast monitor, if the simple device turns out to be impractical.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for CD-2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Develop design for fast measurement.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NIU joining the effort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Optimize design for precision measurement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In particular, develop accurate model of radiation exposure.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Internal Extinction</a:t>
            </a:r>
          </a:p>
          <a:p>
            <a:pPr lvl="1"/>
            <a:r>
              <a:rPr lang="en-US" dirty="0" smtClean="0"/>
              <a:t>One TeV style collimator</a:t>
            </a:r>
          </a:p>
          <a:p>
            <a:r>
              <a:rPr lang="en-US" dirty="0" smtClean="0"/>
              <a:t>External Extinction</a:t>
            </a:r>
          </a:p>
          <a:p>
            <a:pPr lvl="1"/>
            <a:r>
              <a:rPr lang="en-US" dirty="0" smtClean="0"/>
              <a:t>AC Dipole: Engineering Estimate from TJ Gardner</a:t>
            </a:r>
          </a:p>
          <a:p>
            <a:pPr lvl="1"/>
            <a:r>
              <a:rPr lang="en-US" dirty="0" smtClean="0"/>
              <a:t>AC Dipole Power Supply: </a:t>
            </a:r>
          </a:p>
          <a:p>
            <a:pPr lvl="2"/>
            <a:r>
              <a:rPr lang="en-US" dirty="0" smtClean="0"/>
              <a:t>Low Frequency: Engineering estimate from </a:t>
            </a:r>
            <a:r>
              <a:rPr lang="en-US" dirty="0" err="1" smtClean="0"/>
              <a:t>Howie</a:t>
            </a:r>
            <a:r>
              <a:rPr lang="en-US" dirty="0" smtClean="0"/>
              <a:t> </a:t>
            </a:r>
            <a:r>
              <a:rPr lang="en-US" dirty="0" err="1" smtClean="0"/>
              <a:t>Pfeffer</a:t>
            </a:r>
            <a:endParaRPr lang="en-US" dirty="0" smtClean="0"/>
          </a:p>
          <a:p>
            <a:pPr lvl="2"/>
            <a:r>
              <a:rPr lang="en-US" dirty="0" smtClean="0"/>
              <a:t>High Frequency: Off-the-shelf RF power </a:t>
            </a:r>
            <a:r>
              <a:rPr lang="en-US" dirty="0" err="1" smtClean="0"/>
              <a:t>suppy</a:t>
            </a:r>
            <a:endParaRPr lang="en-US" dirty="0" smtClean="0"/>
          </a:p>
          <a:p>
            <a:pPr lvl="1"/>
            <a:r>
              <a:rPr lang="en-US" dirty="0" smtClean="0"/>
              <a:t>Collimation system: 5 TeV style collimators</a:t>
            </a:r>
          </a:p>
          <a:p>
            <a:r>
              <a:rPr lang="en-US" dirty="0" smtClean="0"/>
              <a:t>Extinction Monitoring</a:t>
            </a:r>
          </a:p>
          <a:p>
            <a:pPr lvl="1"/>
            <a:r>
              <a:rPr lang="en-US" dirty="0" smtClean="0"/>
              <a:t>Internal (fast): based on simple telescope, Nick Evans and Paul </a:t>
            </a:r>
            <a:r>
              <a:rPr lang="en-US" dirty="0" err="1" smtClean="0"/>
              <a:t>Rubinov</a:t>
            </a:r>
            <a:endParaRPr lang="en-US" dirty="0" smtClean="0"/>
          </a:p>
          <a:p>
            <a:pPr lvl="1"/>
            <a:r>
              <a:rPr lang="en-US" dirty="0" smtClean="0"/>
              <a:t>External (precision)</a:t>
            </a:r>
          </a:p>
          <a:p>
            <a:pPr lvl="2"/>
            <a:r>
              <a:rPr lang="en-US" dirty="0" smtClean="0"/>
              <a:t>Structure: Engineering estimate from Larry </a:t>
            </a:r>
            <a:r>
              <a:rPr lang="en-US" dirty="0" err="1" smtClean="0"/>
              <a:t>Bartoszek</a:t>
            </a:r>
            <a:r>
              <a:rPr lang="en-US" dirty="0" smtClean="0"/>
              <a:t> (</a:t>
            </a:r>
            <a:r>
              <a:rPr lang="en-US" dirty="0" err="1" smtClean="0"/>
              <a:t>Bartoszek</a:t>
            </a:r>
            <a:r>
              <a:rPr lang="en-US" dirty="0" smtClean="0"/>
              <a:t> Engineering)</a:t>
            </a:r>
          </a:p>
          <a:p>
            <a:pPr lvl="2"/>
            <a:r>
              <a:rPr lang="en-US" dirty="0" smtClean="0"/>
              <a:t>Tracking and readout: Andrei </a:t>
            </a:r>
            <a:r>
              <a:rPr lang="en-US" dirty="0" err="1" smtClean="0"/>
              <a:t>Gaponenko</a:t>
            </a:r>
            <a:r>
              <a:rPr lang="en-US" dirty="0" smtClean="0"/>
              <a:t>, based on experience with ATLAS pixels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81" t="6780" r="7196" b="17066"/>
          <a:stretch/>
        </p:blipFill>
        <p:spPr bwMode="auto">
          <a:xfrm>
            <a:off x="2019300" y="1441451"/>
            <a:ext cx="5210176" cy="376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4745" y="5183191"/>
            <a:ext cx="7939286" cy="117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Ray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5091"/>
              </p:ext>
            </p:extLst>
          </p:nvPr>
        </p:nvGraphicFramePr>
        <p:xfrm>
          <a:off x="457202" y="2016760"/>
          <a:ext cx="8229599" cy="28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8"/>
                <a:gridCol w="1968500"/>
                <a:gridCol w="977900"/>
                <a:gridCol w="1308100"/>
                <a:gridCol w="1003300"/>
                <a:gridCol w="1282700"/>
                <a:gridCol w="876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WBS</a:t>
                      </a:r>
                      <a:r>
                        <a:rPr lang="en-US" sz="1400" baseline="0" dirty="0" smtClean="0"/>
                        <a:t> Element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WBS Description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M&amp;S Base Cost ($</a:t>
                      </a:r>
                      <a:r>
                        <a:rPr lang="en-US" sz="1400" dirty="0" err="1" smtClean="0"/>
                        <a:t>k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M&amp;S </a:t>
                      </a:r>
                    </a:p>
                    <a:p>
                      <a:r>
                        <a:rPr lang="en-US" sz="1400" dirty="0" smtClean="0"/>
                        <a:t>% Contingency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Labor Base Cost ($</a:t>
                      </a:r>
                      <a:r>
                        <a:rPr lang="en-US" sz="1400" dirty="0" err="1" smtClean="0"/>
                        <a:t>k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Labor </a:t>
                      </a:r>
                    </a:p>
                    <a:p>
                      <a:r>
                        <a:rPr lang="en-US" sz="1400" dirty="0" smtClean="0"/>
                        <a:t>% Contingency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Extinction System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(Roll up)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3463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Conceptual Design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1216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1256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Internal</a:t>
                      </a:r>
                      <a:r>
                        <a:rPr lang="en-US" sz="1400" baseline="0" dirty="0" smtClean="0"/>
                        <a:t> Extinction System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146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External</a:t>
                      </a:r>
                      <a:r>
                        <a:rPr lang="en-US" sz="1400" baseline="0" dirty="0" smtClean="0"/>
                        <a:t> Extinction System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329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510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1652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Extinction Monitoring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570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409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9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of Estimate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8161" y="1891424"/>
            <a:ext cx="3224213" cy="31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7524" y="4905375"/>
            <a:ext cx="1574864" cy="12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5325" y="1455738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Labor vs. M&amp;S</a:t>
            </a:r>
            <a:endParaRPr 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7240" y="1959908"/>
            <a:ext cx="3003309" cy="300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8475" y="4905375"/>
            <a:ext cx="2109787" cy="151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429248" y="1436688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Estimate Type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feasible design to achieve the required level of extinction for the experiment.</a:t>
            </a:r>
          </a:p>
          <a:p>
            <a:r>
              <a:rPr lang="en-US" dirty="0" smtClean="0"/>
              <a:t>We have conceptual designs to measure this extinction in the two time regimes required.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Ferrite Measurement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0032" y="141763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Current, A-turns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Gauss (start)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</a:t>
                      </a:r>
                      <a:r>
                        <a:rPr lang="en-US" baseline="0" dirty="0" smtClean="0"/>
                        <a:t> Gauss (end)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</a:t>
                      </a:r>
                      <a:r>
                        <a:rPr lang="en-US" sz="1600" baseline="0" dirty="0" smtClean="0"/>
                        <a:t> Temperature</a:t>
                      </a:r>
                      <a:r>
                        <a:rPr lang="en-US" baseline="0" dirty="0" smtClean="0"/>
                        <a:t>, 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9560" y="1994218"/>
          <a:ext cx="8250072" cy="20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18"/>
                <a:gridCol w="2062518"/>
                <a:gridCol w="2062518"/>
                <a:gridCol w="2062518"/>
              </a:tblGrid>
              <a:tr h="3810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MnZn</a:t>
                      </a:r>
                      <a:r>
                        <a:rPr lang="en-US" sz="2000" dirty="0" smtClean="0"/>
                        <a:t>, 300kHz,</a:t>
                      </a:r>
                      <a:r>
                        <a:rPr lang="en-US" sz="2000" baseline="0" dirty="0" smtClean="0"/>
                        <a:t> 2 plates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60.81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54.76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22.34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164.54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154.65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31.23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256.71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202.13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36.54</a:t>
                      </a:r>
                      <a:endParaRPr lang="en-US" sz="2000" dirty="0"/>
                    </a:p>
                  </a:txBody>
                  <a:tcPr/>
                </a:tc>
              </a:tr>
              <a:tr h="4258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2.75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296.17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231.10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40.87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Group 48"/>
          <p:cNvGraphicFramePr>
            <a:graphicFrameLocks noGrp="1"/>
          </p:cNvGraphicFramePr>
          <p:nvPr/>
        </p:nvGraphicFramePr>
        <p:xfrm>
          <a:off x="586855" y="4326847"/>
          <a:ext cx="8229600" cy="187642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14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NiZn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, 5.1 MHz, 2 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23.38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29.32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16.17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44.81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27.39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24.04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76.21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5266" y="1974264"/>
            <a:ext cx="2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(Need 160 G)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950" y="4310306"/>
            <a:ext cx="2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(Need 10 G)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5400000">
            <a:off x="730955" y="3375118"/>
            <a:ext cx="730429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929641" y="3375119"/>
            <a:ext cx="730429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332991" y="2644685"/>
            <a:ext cx="730429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0503" y="1417638"/>
            <a:ext cx="114422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WBS 2.09</a:t>
            </a:r>
          </a:p>
          <a:p>
            <a:pPr algn="ctr"/>
            <a:r>
              <a:rPr lang="en-US" dirty="0" smtClean="0"/>
              <a:t>Extinction</a:t>
            </a:r>
          </a:p>
          <a:p>
            <a:pPr algn="ctr"/>
            <a:r>
              <a:rPr lang="en-US" dirty="0" smtClean="0"/>
              <a:t>E. </a:t>
            </a:r>
            <a:r>
              <a:rPr lang="en-US" dirty="0" err="1" smtClean="0"/>
              <a:t>Prebys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9577" y="3302000"/>
            <a:ext cx="1905585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2.09.02</a:t>
            </a:r>
          </a:p>
          <a:p>
            <a:pPr algn="ctr"/>
            <a:r>
              <a:rPr lang="en-US" dirty="0" smtClean="0"/>
              <a:t>Internal Extinction</a:t>
            </a:r>
            <a:br>
              <a:rPr lang="en-US" dirty="0" smtClean="0"/>
            </a:br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(E. </a:t>
            </a:r>
            <a:r>
              <a:rPr lang="en-US" dirty="0" err="1" smtClean="0"/>
              <a:t>Prebys</a:t>
            </a:r>
            <a:r>
              <a:rPr lang="en-US" dirty="0" smtClean="0"/>
              <a:t>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095375" y="2997994"/>
            <a:ext cx="7086601" cy="12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72816" y="3375120"/>
            <a:ext cx="730429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800668" y="3375116"/>
            <a:ext cx="730429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4958" y="3302000"/>
            <a:ext cx="124663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2.09.01</a:t>
            </a:r>
          </a:p>
          <a:p>
            <a:pPr algn="ctr"/>
            <a:r>
              <a:rPr lang="en-US" dirty="0" smtClean="0"/>
              <a:t>Conceptual</a:t>
            </a:r>
            <a:br>
              <a:rPr lang="en-US" dirty="0" smtClean="0"/>
            </a:br>
            <a:r>
              <a:rPr lang="en-US" dirty="0" smtClean="0"/>
              <a:t>(E. </a:t>
            </a:r>
            <a:r>
              <a:rPr lang="en-US" dirty="0" err="1" smtClean="0"/>
              <a:t>Prebys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43863" y="3302000"/>
            <a:ext cx="1940468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2.09.03</a:t>
            </a:r>
          </a:p>
          <a:p>
            <a:pPr algn="ctr"/>
            <a:r>
              <a:rPr lang="en-US" dirty="0" smtClean="0"/>
              <a:t>External Extinction</a:t>
            </a:r>
            <a:br>
              <a:rPr lang="en-US" dirty="0" smtClean="0"/>
            </a:br>
            <a:r>
              <a:rPr lang="en-US" dirty="0" smtClean="0"/>
              <a:t>System</a:t>
            </a:r>
          </a:p>
          <a:p>
            <a:pPr algn="ctr"/>
            <a:r>
              <a:rPr lang="en-US" dirty="0" smtClean="0"/>
              <a:t>(E. </a:t>
            </a:r>
            <a:r>
              <a:rPr lang="en-US" dirty="0" err="1" smtClean="0"/>
              <a:t>Prebys</a:t>
            </a:r>
            <a:r>
              <a:rPr lang="en-US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14022" y="3302000"/>
            <a:ext cx="1238801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2.09.04</a:t>
            </a:r>
          </a:p>
          <a:p>
            <a:pPr algn="ctr"/>
            <a:r>
              <a:rPr lang="en-US" dirty="0" smtClean="0"/>
              <a:t>External </a:t>
            </a:r>
            <a:br>
              <a:rPr lang="en-US" dirty="0" smtClean="0"/>
            </a:br>
            <a:r>
              <a:rPr lang="en-US" dirty="0" smtClean="0"/>
              <a:t>Monitoring</a:t>
            </a:r>
          </a:p>
          <a:p>
            <a:pPr algn="ctr"/>
            <a:r>
              <a:rPr lang="en-US" dirty="0" smtClean="0"/>
              <a:t>(P. Kasper)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Extinction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The requirements for extinction are described in detail in Mu2e-doc-1105 and Mu2e-doc-1175.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9" y="2438401"/>
            <a:ext cx="6894512" cy="400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743325" y="3600450"/>
            <a:ext cx="15240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Extinction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The current method of beam transfer insures a fairly good level (&lt;10</a:t>
            </a:r>
            <a:r>
              <a:rPr lang="en-US" baseline="30000" dirty="0" smtClean="0">
                <a:solidFill>
                  <a:srgbClr val="008000"/>
                </a:solidFill>
              </a:rPr>
              <a:t>-5</a:t>
            </a:r>
            <a:r>
              <a:rPr lang="en-US" dirty="0" smtClean="0">
                <a:solidFill>
                  <a:srgbClr val="008000"/>
                </a:solidFill>
              </a:rPr>
              <a:t>) level of extinction going into the Delivery Ring, so the issue is how will out of time beam grow during the spill.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Effects considered (see talk Mu2e-doc-1594)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RF noise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</a:rPr>
              <a:t>Intrabeam</a:t>
            </a:r>
            <a:r>
              <a:rPr lang="en-US" dirty="0" smtClean="0">
                <a:solidFill>
                  <a:srgbClr val="008000"/>
                </a:solidFill>
              </a:rPr>
              <a:t> scattering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Beam loading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Beam-gas interaction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Scattering off of extraction septum 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2975" y="5057775"/>
            <a:ext cx="4476750" cy="400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9525" y="5457825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Dominant effect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Simulation*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0026" y="4179540"/>
            <a:ext cx="5210173" cy="19466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Currently being simulated</a:t>
            </a:r>
            <a:endParaRPr lang="en-US" dirty="0" smtClean="0"/>
          </a:p>
          <a:p>
            <a:pPr lvl="1"/>
            <a:r>
              <a:rPr lang="en-US" dirty="0" err="1" smtClean="0"/>
              <a:t>Preminary</a:t>
            </a:r>
            <a:r>
              <a:rPr lang="en-US" dirty="0" smtClean="0"/>
              <a:t> estimate &lt;10</a:t>
            </a:r>
            <a:r>
              <a:rPr lang="en-US" baseline="30000" dirty="0" smtClean="0"/>
              <a:t>-4</a:t>
            </a:r>
            <a:endParaRPr lang="en-US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6" y="1510379"/>
            <a:ext cx="4476750" cy="250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76" y="1417638"/>
            <a:ext cx="3876674" cy="294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199" y="4179540"/>
            <a:ext cx="3276601" cy="213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38975" y="63137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*Nick Evans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Generic Extinction Analysis</a:t>
            </a:r>
            <a:endParaRPr lang="en-US" dirty="0"/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560388" y="5899150"/>
            <a:ext cx="3554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*al la FNAL-BEAM-DOC-2925</a:t>
            </a: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328613" y="2203450"/>
            <a:ext cx="31257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/>
              <a:t>Beam fully extinguished when deflection equals </a:t>
            </a:r>
            <a:r>
              <a:rPr lang="en-US" i="1" dirty="0"/>
              <a:t>twice</a:t>
            </a:r>
            <a:r>
              <a:rPr lang="en-US" dirty="0"/>
              <a:t> full admittance (</a:t>
            </a:r>
            <a:r>
              <a:rPr lang="en-US" i="1" dirty="0"/>
              <a:t>A</a:t>
            </a:r>
            <a:r>
              <a:rPr lang="en-US" dirty="0"/>
              <a:t>) amplitude</a:t>
            </a: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222250" y="1741487"/>
            <a:ext cx="2368550" cy="4619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At collimator:</a:t>
            </a:r>
          </a:p>
        </p:txBody>
      </p:sp>
      <p:pic>
        <p:nvPicPr>
          <p:cNvPr id="1033" name="Picture 5" descr="phase_space_fig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" y="3752850"/>
            <a:ext cx="3938587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5934075" y="4427538"/>
          <a:ext cx="27527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939600" imgH="482400" progId="Equation.3">
                  <p:embed/>
                </p:oleObj>
              </mc:Choice>
              <mc:Fallback>
                <p:oleObj name="Equation" r:id="rId4" imgW="9396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427538"/>
                        <a:ext cx="27527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440531" y="3978275"/>
            <a:ext cx="2368550" cy="461963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/>
              <a:t>At kicker: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4263" y="3978275"/>
            <a:ext cx="28463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Angle to extinguish beam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135687" y="4379913"/>
            <a:ext cx="531813" cy="5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Slide Number Placeholder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3A930D-84D0-46D4-B738-68AFB4598F4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39" name="Footer Placeholder 2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E.Prebys - DOE CD-1 Review</a:t>
            </a:r>
            <a:endParaRPr lang="en-US" smtClean="0"/>
          </a:p>
        </p:txBody>
      </p:sp>
      <p:pic>
        <p:nvPicPr>
          <p:cNvPr id="1028" name="Picture 5" descr="collimator_figu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2213" y="1417638"/>
            <a:ext cx="5411787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070" y="438342"/>
            <a:ext cx="3483386" cy="46373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Magnet</a:t>
            </a:r>
            <a:br>
              <a:rPr lang="en-US" dirty="0" smtClean="0"/>
            </a:b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205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E.Prebys - DOE CD-1 Review</a:t>
            </a:r>
            <a:endParaRPr lang="en-US" smtClean="0"/>
          </a:p>
        </p:txBody>
      </p:sp>
      <p:sp>
        <p:nvSpPr>
          <p:cNvPr id="205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887B72-0BC5-4055-8982-EFEE6CDBE1D9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42131"/>
              </p:ext>
            </p:extLst>
          </p:nvPr>
        </p:nvGraphicFramePr>
        <p:xfrm>
          <a:off x="733425" y="1952625"/>
          <a:ext cx="3041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3" imgW="1803240" imgH="482400" progId="Equation.3">
                  <p:embed/>
                </p:oleObj>
              </mc:Choice>
              <mc:Fallback>
                <p:oleObj name="Equation" r:id="rId3" imgW="18032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52625"/>
                        <a:ext cx="30416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90588" y="3651251"/>
          <a:ext cx="53371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5" imgW="2082600" imgH="482400" progId="Equation.3">
                  <p:embed/>
                </p:oleObj>
              </mc:Choice>
              <mc:Fallback>
                <p:oleObj name="Equation" r:id="rId5" imgW="20826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651251"/>
                        <a:ext cx="5337175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"/>
          <p:cNvGraphicFramePr>
            <a:graphicFrameLocks noChangeAspect="1"/>
          </p:cNvGraphicFramePr>
          <p:nvPr/>
        </p:nvGraphicFramePr>
        <p:xfrm>
          <a:off x="3179763" y="4845051"/>
          <a:ext cx="9096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7" imgW="419040" imgH="241200" progId="Equation.3">
                  <p:embed/>
                </p:oleObj>
              </mc:Choice>
              <mc:Fallback>
                <p:oleObj name="Equation" r:id="rId7" imgW="4190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845051"/>
                        <a:ext cx="9096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4325938" y="4832351"/>
          <a:ext cx="819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9" imgW="393480" imgH="190440" progId="Equation.3">
                  <p:embed/>
                </p:oleObj>
              </mc:Choice>
              <mc:Fallback>
                <p:oleObj name="Equation" r:id="rId9" imgW="39348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4832351"/>
                        <a:ext cx="819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1301" y="1384300"/>
            <a:ext cx="412908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Bend strength to extinguish:</a:t>
            </a:r>
          </a:p>
        </p:txBody>
      </p:sp>
      <p:pic>
        <p:nvPicPr>
          <p:cNvPr id="2060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62474" y="0"/>
            <a:ext cx="4346575" cy="315595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>
            <a:endCxn id="2051" idx="0"/>
          </p:cNvCxnSpPr>
          <p:nvPr/>
        </p:nvCxnSpPr>
        <p:spPr>
          <a:xfrm>
            <a:off x="3411538" y="2628900"/>
            <a:ext cx="147637" cy="10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044950" y="4489451"/>
            <a:ext cx="325437" cy="23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4491037" y="4565651"/>
            <a:ext cx="290513" cy="147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301" y="2924969"/>
            <a:ext cx="39227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Stored Energy: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938" y="5340687"/>
            <a:ext cx="752633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Large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0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, long weak magnets</a:t>
            </a:r>
          </a:p>
          <a:p>
            <a:pPr algn="l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Assume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0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=250m, L=6m</a:t>
            </a:r>
          </a:p>
          <a:p>
            <a:pPr algn="l"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	- Factor of 4 better than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Symbol" pitchFamily="18" charset="2"/>
                <a:sym typeface="Symbol"/>
              </a:rPr>
              <a:t>b</a:t>
            </a:r>
            <a:r>
              <a:rPr lang="en-US" sz="2000" baseline="-25000" dirty="0" err="1">
                <a:solidFill>
                  <a:schemeClr val="accent3">
                    <a:lumMod val="75000"/>
                  </a:schemeClr>
                </a:solidFill>
                <a:sym typeface="Symbol"/>
              </a:rPr>
              <a:t>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sym typeface="Symbol"/>
              </a:rPr>
              <a:t>=50m, L=2m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Deflection Dipole</a:t>
            </a:r>
          </a:p>
          <a:p>
            <a:pPr lvl="1"/>
            <a:r>
              <a:rPr lang="en-US" dirty="0" smtClean="0"/>
              <a:t>Single frequency dipole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Nominal system in Mu2e proposal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Slewing through transmission window resulted in unacceptable transmission efficiency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Would likely require compensating dipole, which would severely impact beam line design</a:t>
            </a:r>
          </a:p>
          <a:p>
            <a:pPr lvl="1"/>
            <a:r>
              <a:rPr lang="en-US" dirty="0" smtClean="0"/>
              <a:t>Broad band kicker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Beyond current state of the art</a:t>
            </a:r>
          </a:p>
          <a:p>
            <a:pPr lvl="1"/>
            <a:r>
              <a:rPr lang="en-US" dirty="0" smtClean="0"/>
              <a:t>“MECO” system – three harmonic components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Lower frequency than current high frequency dipole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Additional magnet and power supply required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Inferior transmission performance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E.Prebys - DOE CD-1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1F1C-F708-3F4B-8ECB-6D467F0718B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1438</Words>
  <Application>Microsoft Macintosh PowerPoint</Application>
  <PresentationFormat>On-screen Show (4:3)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Mu2e Extinction and Extinction Monitoring (2.09)</vt:lpstr>
      <vt:lpstr>Outline</vt:lpstr>
      <vt:lpstr>Scope</vt:lpstr>
      <vt:lpstr>Extinction Requirements</vt:lpstr>
      <vt:lpstr>Internal Extinction</vt:lpstr>
      <vt:lpstr>Internal Simulation*</vt:lpstr>
      <vt:lpstr>Generic Extinction Analysis</vt:lpstr>
      <vt:lpstr>Magnet Considerations</vt:lpstr>
      <vt:lpstr>Alternatives Considered</vt:lpstr>
      <vt:lpstr>Waveform Analysis*</vt:lpstr>
      <vt:lpstr>AC Dipole System</vt:lpstr>
      <vt:lpstr>Simulations*</vt:lpstr>
      <vt:lpstr>Magnet Prototype*</vt:lpstr>
      <vt:lpstr>300 kHz Power Supply*</vt:lpstr>
      <vt:lpstr>Operational Risks</vt:lpstr>
      <vt:lpstr>Optimizations for CD-2</vt:lpstr>
      <vt:lpstr>Extinction Monitor Requirements</vt:lpstr>
      <vt:lpstr>Options Considered</vt:lpstr>
      <vt:lpstr>Internal (fast) Monitoring</vt:lpstr>
      <vt:lpstr>External (precision) Monitoring</vt:lpstr>
      <vt:lpstr>Alternatives Considered</vt:lpstr>
      <vt:lpstr>Optimizations for CD-2</vt:lpstr>
      <vt:lpstr>Cost Estimation</vt:lpstr>
      <vt:lpstr>Cost Distribution</vt:lpstr>
      <vt:lpstr>Cost Summary</vt:lpstr>
      <vt:lpstr>Basis of Estimate</vt:lpstr>
      <vt:lpstr>Summary</vt:lpstr>
      <vt:lpstr>BACKUP SLIDES</vt:lpstr>
      <vt:lpstr>Ferrite Measurement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Mu2e WGM</dc:title>
  <dc:creator>Ron Ray</dc:creator>
  <cp:lastModifiedBy>Accelerator Division</cp:lastModifiedBy>
  <cp:revision>158</cp:revision>
  <cp:lastPrinted>2010-09-20T17:14:18Z</cp:lastPrinted>
  <dcterms:created xsi:type="dcterms:W3CDTF">2012-03-04T22:10:47Z</dcterms:created>
  <dcterms:modified xsi:type="dcterms:W3CDTF">2012-06-04T13:39:09Z</dcterms:modified>
</cp:coreProperties>
</file>