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BD79-DC05-4026-AE59-512AC4E3846F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6F14-90BD-4263-87B1-6E0EB5451E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BD79-DC05-4026-AE59-512AC4E3846F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6F14-90BD-4263-87B1-6E0EB5451E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BD79-DC05-4026-AE59-512AC4E3846F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6F14-90BD-4263-87B1-6E0EB5451E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BD79-DC05-4026-AE59-512AC4E3846F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6F14-90BD-4263-87B1-6E0EB5451E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BD79-DC05-4026-AE59-512AC4E3846F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6F14-90BD-4263-87B1-6E0EB5451E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BD79-DC05-4026-AE59-512AC4E3846F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6F14-90BD-4263-87B1-6E0EB5451E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BD79-DC05-4026-AE59-512AC4E3846F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6F14-90BD-4263-87B1-6E0EB5451E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BD79-DC05-4026-AE59-512AC4E3846F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6F14-90BD-4263-87B1-6E0EB5451E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BD79-DC05-4026-AE59-512AC4E3846F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6F14-90BD-4263-87B1-6E0EB5451E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BD79-DC05-4026-AE59-512AC4E3846F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6F14-90BD-4263-87B1-6E0EB5451E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BD79-DC05-4026-AE59-512AC4E3846F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6F14-90BD-4263-87B1-6E0EB5451E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9BD79-DC05-4026-AE59-512AC4E3846F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C6F14-90BD-4263-87B1-6E0EB5451E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75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</a:rPr>
              <a:t>The Electron Cloud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</a:rPr>
            </a:b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</a:rPr>
              <a:t>And Secondary Electron Yield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5981700"/>
            <a:ext cx="9144000" cy="175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Tom Schmit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 descr="fermilab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9397" y="6197682"/>
            <a:ext cx="2374603" cy="6603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Bell MT" pitchFamily="18" charset="0"/>
              </a:rPr>
              <a:t>The Electron Cloud</a:t>
            </a:r>
            <a:endParaRPr lang="en-US" dirty="0">
              <a:solidFill>
                <a:srgbClr val="00B050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solidFill>
                  <a:srgbClr val="FFC000"/>
                </a:solidFill>
                <a:latin typeface="Bell MT" pitchFamily="18" charset="0"/>
              </a:rPr>
              <a:t>Fermilab and the intensity frontier </a:t>
            </a:r>
          </a:p>
          <a:p>
            <a:pPr lvl="1"/>
            <a:r>
              <a:rPr lang="en-US" sz="2600" dirty="0" smtClean="0">
                <a:solidFill>
                  <a:srgbClr val="FFC000"/>
                </a:solidFill>
                <a:latin typeface="Bell MT" pitchFamily="18" charset="0"/>
              </a:rPr>
              <a:t>Accelerators are approaching a new regime in intensity</a:t>
            </a:r>
          </a:p>
          <a:p>
            <a:pPr lvl="1"/>
            <a:r>
              <a:rPr lang="en-US" sz="2600" dirty="0" smtClean="0">
                <a:solidFill>
                  <a:srgbClr val="FFC000"/>
                </a:solidFill>
                <a:latin typeface="Bell MT" pitchFamily="18" charset="0"/>
              </a:rPr>
              <a:t>Many difficulties are associated with increased intensity</a:t>
            </a:r>
          </a:p>
          <a:p>
            <a:pPr lvl="1">
              <a:buNone/>
            </a:pPr>
            <a:endParaRPr lang="en-US" sz="2600" dirty="0" smtClean="0">
              <a:solidFill>
                <a:srgbClr val="FFC000"/>
              </a:solidFill>
              <a:latin typeface="Bell MT" pitchFamily="18" charset="0"/>
            </a:endParaRPr>
          </a:p>
          <a:p>
            <a:r>
              <a:rPr lang="en-US" sz="3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ell MT" pitchFamily="18" charset="0"/>
              </a:rPr>
              <a:t> </a:t>
            </a:r>
            <a:r>
              <a:rPr lang="en-US" sz="4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ell MT" pitchFamily="18" charset="0"/>
              </a:rPr>
              <a:t>Increased intensity results in electron cloud formation</a:t>
            </a:r>
            <a:endParaRPr lang="en-US" sz="3400" dirty="0" smtClean="0">
              <a:solidFill>
                <a:schemeClr val="tx2">
                  <a:lumMod val="60000"/>
                  <a:lumOff val="40000"/>
                </a:schemeClr>
              </a:solidFill>
              <a:latin typeface="Bell MT" pitchFamily="18" charset="0"/>
            </a:endParaRPr>
          </a:p>
          <a:p>
            <a:pPr lvl="1">
              <a:buNone/>
            </a:pPr>
            <a:endParaRPr lang="en-US" dirty="0" smtClean="0">
              <a:solidFill>
                <a:srgbClr val="FFC000"/>
              </a:solidFill>
              <a:latin typeface="Bell MT" pitchFamily="18" charset="0"/>
            </a:endParaRPr>
          </a:p>
          <a:p>
            <a:r>
              <a:rPr lang="en-US" dirty="0" smtClean="0">
                <a:solidFill>
                  <a:srgbClr val="FFC000"/>
                </a:solidFill>
                <a:latin typeface="Bell MT" pitchFamily="18" charset="0"/>
              </a:rPr>
              <a:t> Formation of an electron cloud results in instability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  <a:latin typeface="Bell MT" pitchFamily="18" charset="0"/>
              </a:rPr>
              <a:t>Very hard problem to solve analytically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  <a:latin typeface="Bell MT" pitchFamily="18" charset="0"/>
              </a:rPr>
              <a:t>Not well understood</a:t>
            </a:r>
          </a:p>
          <a:p>
            <a:pPr lvl="2">
              <a:buNone/>
            </a:pPr>
            <a:endParaRPr lang="en-US" dirty="0" smtClean="0">
              <a:solidFill>
                <a:srgbClr val="FFC000"/>
              </a:solidFill>
            </a:endParaRPr>
          </a:p>
        </p:txBody>
      </p:sp>
      <p:pic>
        <p:nvPicPr>
          <p:cNvPr id="4" name="Picture 3" descr="fermilab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9397" y="6197682"/>
            <a:ext cx="2374603" cy="6603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Bell MT" pitchFamily="18" charset="0"/>
              </a:rPr>
              <a:t>Secondary Electron Yield</a:t>
            </a:r>
            <a:endParaRPr lang="en-US" dirty="0">
              <a:solidFill>
                <a:srgbClr val="00B050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Bell MT" pitchFamily="18" charset="0"/>
              </a:rPr>
              <a:t>Combat electron cloud formation by reducing secondary electron yield</a:t>
            </a:r>
          </a:p>
          <a:p>
            <a:r>
              <a:rPr lang="en-US" dirty="0" smtClean="0">
                <a:solidFill>
                  <a:srgbClr val="FFC000"/>
                </a:solidFill>
                <a:latin typeface="Bell MT" pitchFamily="18" charset="0"/>
              </a:rPr>
              <a:t>Test different materials for use in beam line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  <a:latin typeface="Bell MT" pitchFamily="18" charset="0"/>
              </a:rPr>
              <a:t>Must be vacuum compatible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  <a:latin typeface="Bell MT" pitchFamily="18" charset="0"/>
              </a:rPr>
              <a:t>Durable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  <a:latin typeface="Bell MT" pitchFamily="18" charset="0"/>
              </a:rPr>
              <a:t>Have a low SEY</a:t>
            </a:r>
          </a:p>
          <a:p>
            <a:r>
              <a:rPr lang="en-US" dirty="0" smtClean="0">
                <a:solidFill>
                  <a:srgbClr val="FFC000"/>
                </a:solidFill>
                <a:latin typeface="Bell MT" pitchFamily="18" charset="0"/>
              </a:rPr>
              <a:t>Use test stand to treat and measure different samples</a:t>
            </a:r>
            <a:endParaRPr lang="en-US" dirty="0">
              <a:solidFill>
                <a:srgbClr val="FFC000"/>
              </a:solidFill>
              <a:latin typeface="Bell MT" pitchFamily="18" charset="0"/>
            </a:endParaRPr>
          </a:p>
        </p:txBody>
      </p:sp>
      <p:pic>
        <p:nvPicPr>
          <p:cNvPr id="4" name="Picture 3" descr="fermilab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9397" y="6197682"/>
            <a:ext cx="2374603" cy="6603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2286000" y="3428999"/>
            <a:ext cx="609600" cy="609600"/>
          </a:xfrm>
          <a:prstGeom prst="ellipse">
            <a:avLst/>
          </a:prstGeom>
          <a:solidFill>
            <a:schemeClr val="tx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657600" y="2514599"/>
            <a:ext cx="76200" cy="609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0800000">
            <a:off x="4876800" y="2590799"/>
            <a:ext cx="762000" cy="457200"/>
          </a:xfrm>
          <a:prstGeom prst="rightArrow">
            <a:avLst/>
          </a:prstGeom>
          <a:solidFill>
            <a:srgbClr val="00B050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rot="10800000">
            <a:off x="2590800" y="2819399"/>
            <a:ext cx="9906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2324100" y="3086099"/>
            <a:ext cx="5334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2514600" y="4190999"/>
            <a:ext cx="1524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2362200" y="4343399"/>
            <a:ext cx="457200" cy="76200"/>
            <a:chOff x="1600200" y="4038600"/>
            <a:chExt cx="457200" cy="762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600200" y="4114800"/>
              <a:ext cx="457200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>
              <a:off x="1752600" y="4038600"/>
              <a:ext cx="152400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/>
          <p:nvPr/>
        </p:nvCxnSpPr>
        <p:spPr>
          <a:xfrm rot="5400000">
            <a:off x="2286000" y="4800599"/>
            <a:ext cx="6096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590800" y="5105399"/>
            <a:ext cx="38100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H="1" flipV="1">
            <a:off x="6019800" y="4724399"/>
            <a:ext cx="7620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172200" y="3886199"/>
            <a:ext cx="457200" cy="381000"/>
            <a:chOff x="5410200" y="3505200"/>
            <a:chExt cx="457200" cy="381000"/>
          </a:xfrm>
        </p:grpSpPr>
        <p:grpSp>
          <p:nvGrpSpPr>
            <p:cNvPr id="45" name="Group 31"/>
            <p:cNvGrpSpPr/>
            <p:nvPr/>
          </p:nvGrpSpPr>
          <p:grpSpPr>
            <a:xfrm>
              <a:off x="5410200" y="3810000"/>
              <a:ext cx="457200" cy="76200"/>
              <a:chOff x="1600200" y="4038600"/>
              <a:chExt cx="457200" cy="762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1600200" y="4114800"/>
                <a:ext cx="457200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0800000">
                <a:off x="1752600" y="4038600"/>
                <a:ext cx="152400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37"/>
            <p:cNvGrpSpPr/>
            <p:nvPr/>
          </p:nvGrpSpPr>
          <p:grpSpPr>
            <a:xfrm>
              <a:off x="5410200" y="3657600"/>
              <a:ext cx="457200" cy="76200"/>
              <a:chOff x="1600200" y="4038600"/>
              <a:chExt cx="457200" cy="7620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1600200" y="4114800"/>
                <a:ext cx="457200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0800000">
                <a:off x="1752600" y="4038600"/>
                <a:ext cx="152400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0"/>
            <p:cNvGrpSpPr/>
            <p:nvPr/>
          </p:nvGrpSpPr>
          <p:grpSpPr>
            <a:xfrm>
              <a:off x="5410200" y="3505200"/>
              <a:ext cx="457200" cy="76200"/>
              <a:chOff x="1600200" y="4038600"/>
              <a:chExt cx="457200" cy="76200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1600200" y="4114800"/>
                <a:ext cx="457200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10800000">
                <a:off x="1752600" y="4038600"/>
                <a:ext cx="152400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4" name="Straight Connector 53"/>
          <p:cNvCxnSpPr/>
          <p:nvPr/>
        </p:nvCxnSpPr>
        <p:spPr>
          <a:xfrm rot="5400000" flipH="1" flipV="1">
            <a:off x="5905500" y="3314699"/>
            <a:ext cx="9906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5715000" y="2819399"/>
            <a:ext cx="6858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>
            <a:off x="3886200" y="2819399"/>
            <a:ext cx="914400" cy="1588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6200000" flipH="1">
            <a:off x="3810000" y="2971799"/>
            <a:ext cx="228600" cy="228600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810000" y="2438399"/>
            <a:ext cx="228600" cy="152400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6324600" y="5181599"/>
            <a:ext cx="1524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Isosceles Triangle 59"/>
          <p:cNvSpPr/>
          <p:nvPr/>
        </p:nvSpPr>
        <p:spPr>
          <a:xfrm rot="3535822">
            <a:off x="6230615" y="5205968"/>
            <a:ext cx="457200" cy="394138"/>
          </a:xfrm>
          <a:prstGeom prst="triangl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438400" y="3505199"/>
            <a:ext cx="304800" cy="381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648200" y="2209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Electron Gun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81800" y="396239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HV Supply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90600" y="419099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Sample Bias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09600" y="350519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Picoammeter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43200" y="213359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Sample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0" y="6096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0B050"/>
                </a:solidFill>
                <a:latin typeface="Bell MT" pitchFamily="18" charset="0"/>
              </a:rPr>
              <a:t>The Setup</a:t>
            </a:r>
            <a:endParaRPr lang="en-US" sz="4400" dirty="0">
              <a:solidFill>
                <a:srgbClr val="00B050"/>
              </a:solidFill>
              <a:latin typeface="Bell MT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103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The Electron Cloud  And Secondary Electron Yield</vt:lpstr>
      <vt:lpstr>The Electron Cloud</vt:lpstr>
      <vt:lpstr>Secondary Electron Yield</vt:lpstr>
      <vt:lpstr>Slide 4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Electron Cloud  And Secondary Electron Yield</dc:title>
  <dc:creator> </dc:creator>
  <cp:lastModifiedBy> </cp:lastModifiedBy>
  <cp:revision>5</cp:revision>
  <dcterms:created xsi:type="dcterms:W3CDTF">2010-07-06T16:33:21Z</dcterms:created>
  <dcterms:modified xsi:type="dcterms:W3CDTF">2010-07-08T17:41:40Z</dcterms:modified>
</cp:coreProperties>
</file>