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619" r:id="rId2"/>
    <p:sldId id="800" r:id="rId3"/>
    <p:sldId id="754" r:id="rId4"/>
    <p:sldId id="777" r:id="rId5"/>
    <p:sldId id="775" r:id="rId6"/>
    <p:sldId id="772" r:id="rId7"/>
    <p:sldId id="769" r:id="rId8"/>
    <p:sldId id="814" r:id="rId9"/>
    <p:sldId id="770" r:id="rId10"/>
    <p:sldId id="732" r:id="rId11"/>
    <p:sldId id="760" r:id="rId12"/>
    <p:sldId id="765" r:id="rId13"/>
    <p:sldId id="853" r:id="rId14"/>
    <p:sldId id="729" r:id="rId15"/>
    <p:sldId id="761" r:id="rId16"/>
    <p:sldId id="787" r:id="rId17"/>
    <p:sldId id="803" r:id="rId18"/>
    <p:sldId id="846" r:id="rId19"/>
    <p:sldId id="847" r:id="rId20"/>
    <p:sldId id="848" r:id="rId21"/>
    <p:sldId id="810" r:id="rId22"/>
    <p:sldId id="811" r:id="rId23"/>
    <p:sldId id="845" r:id="rId24"/>
    <p:sldId id="792" r:id="rId25"/>
    <p:sldId id="852" r:id="rId26"/>
    <p:sldId id="805" r:id="rId27"/>
    <p:sldId id="829" r:id="rId28"/>
    <p:sldId id="830" r:id="rId29"/>
    <p:sldId id="831" r:id="rId30"/>
    <p:sldId id="835" r:id="rId31"/>
    <p:sldId id="819" r:id="rId32"/>
    <p:sldId id="828" r:id="rId33"/>
    <p:sldId id="821" r:id="rId34"/>
    <p:sldId id="822" r:id="rId35"/>
    <p:sldId id="807" r:id="rId36"/>
    <p:sldId id="832" r:id="rId37"/>
    <p:sldId id="842" r:id="rId38"/>
    <p:sldId id="827" r:id="rId39"/>
    <p:sldId id="826" r:id="rId40"/>
    <p:sldId id="834" r:id="rId41"/>
    <p:sldId id="833" r:id="rId42"/>
    <p:sldId id="837" r:id="rId43"/>
    <p:sldId id="840" r:id="rId44"/>
    <p:sldId id="843" r:id="rId45"/>
    <p:sldId id="844" r:id="rId46"/>
    <p:sldId id="851" r:id="rId47"/>
    <p:sldId id="849" r:id="rId48"/>
    <p:sldId id="850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40" autoAdjust="0"/>
    <p:restoredTop sz="97335" autoAdjust="0"/>
  </p:normalViewPr>
  <p:slideViewPr>
    <p:cSldViewPr>
      <p:cViewPr varScale="1">
        <p:scale>
          <a:sx n="110" d="100"/>
          <a:sy n="110" d="100"/>
        </p:scale>
        <p:origin x="-9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handoutMaster" Target="handoutMasters/handoutMaster1.xml"/><Relationship Id="rId52" Type="http://schemas.openxmlformats.org/officeDocument/2006/relationships/printerSettings" Target="printerSettings/printerSettings1.bin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3D96B4-BAC4-5842-83B5-2ECF6C53B7B9}" type="datetimeFigureOut">
              <a:rPr lang="en-US" smtClean="0"/>
              <a:t>5/23/12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B2D2C-CD4A-F548-B52F-BDD899420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986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C51F9-430A-184A-A4A3-DF39AB381A88}" type="datetimeFigureOut">
              <a:rPr lang="en-US" smtClean="0"/>
              <a:t>5/23/12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828C62-F0C2-9645-A5FA-46E4D2B4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933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52AB-0279-4F27-B745-9AE7AB92DAA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52AB-0279-4F27-B745-9AE7AB92DAA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24-5-2012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LHC status &amp; future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A23F-BAF2-40F7-981E-A4E481A32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89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24-5-2012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LHC status &amp; future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A23F-BAF2-40F7-981E-A4E481A32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43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24-5-2012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LHC status &amp; future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A23F-BAF2-40F7-981E-A4E481A32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2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001058" y="274638"/>
            <a:ext cx="7965175" cy="747654"/>
          </a:xfrm>
        </p:spPr>
        <p:txBody>
          <a:bodyPr anchor="t">
            <a:normAutofit/>
          </a:bodyPr>
          <a:lstStyle>
            <a:lvl1pPr algn="l">
              <a:defRPr sz="2800" b="1">
                <a:solidFill>
                  <a:srgbClr val="0055A0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3200" y="1255059"/>
            <a:ext cx="8763034" cy="474569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04559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24-5-2012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LHC status &amp; future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A23F-BAF2-40F7-981E-A4E481A32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90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24-5-2012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LHC status &amp; future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A23F-BAF2-40F7-981E-A4E481A32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61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24-5-2012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LHC status &amp; future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A23F-BAF2-40F7-981E-A4E481A32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70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24-5-2012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LHC status &amp; future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A23F-BAF2-40F7-981E-A4E481A32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06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24-5-2012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LHC status &amp; future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A23F-BAF2-40F7-981E-A4E481A32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83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24-5-2012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LHC status &amp; future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A23F-BAF2-40F7-981E-A4E481A32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26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24-5-2012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LHC status &amp; future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A23F-BAF2-40F7-981E-A4E481A32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24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24-5-2012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LHC status &amp; future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A23F-BAF2-40F7-981E-A4E481A32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5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BCBCB">
                <a:lumMod val="92000"/>
              </a:srgbClr>
            </a:gs>
            <a:gs pos="13000">
              <a:schemeClr val="bg1">
                <a:lumMod val="75000"/>
              </a:schemeClr>
            </a:gs>
            <a:gs pos="21001">
              <a:schemeClr val="bg1">
                <a:lumMod val="85000"/>
              </a:schemeClr>
            </a:gs>
            <a:gs pos="63000">
              <a:srgbClr val="FFFFFF"/>
            </a:gs>
            <a:gs pos="68000">
              <a:schemeClr val="bg1">
                <a:lumMod val="74000"/>
              </a:schemeClr>
            </a:gs>
            <a:gs pos="82001">
              <a:schemeClr val="bg1">
                <a:lumMod val="87000"/>
              </a:schemeClr>
            </a:gs>
            <a:gs pos="100000">
              <a:srgbClr val="EAEAEA">
                <a:lumMod val="7000"/>
                <a:lumOff val="93000"/>
              </a:srgb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8779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24-5-2012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63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LHC status &amp; future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516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7A23F-BAF2-40F7-981E-A4E481A32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5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Relationship Id="rId3" Type="http://schemas.openxmlformats.org/officeDocument/2006/relationships/image" Target="../media/image1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200400"/>
            <a:ext cx="7772400" cy="1470025"/>
          </a:xfrm>
        </p:spPr>
        <p:txBody>
          <a:bodyPr/>
          <a:lstStyle/>
          <a:p>
            <a:r>
              <a:rPr lang="en-US" dirty="0"/>
              <a:t>LHC Accelerator Prospects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295400" y="4648200"/>
            <a:ext cx="6400800" cy="1752600"/>
          </a:xfrm>
        </p:spPr>
        <p:txBody>
          <a:bodyPr/>
          <a:lstStyle/>
          <a:p>
            <a:r>
              <a:rPr lang="en-US" dirty="0" smtClean="0"/>
              <a:t>Mike Lamont</a:t>
            </a:r>
            <a:br>
              <a:rPr lang="en-US" dirty="0" smtClean="0"/>
            </a:br>
            <a:r>
              <a:rPr lang="en-US" dirty="0" smtClean="0"/>
              <a:t>for the LHC team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0200" y="2895600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“</a:t>
            </a:r>
            <a:r>
              <a:rPr lang="en-US" sz="2000" dirty="0"/>
              <a:t>LHC:  the status, the </a:t>
            </a:r>
            <a:r>
              <a:rPr lang="en-US" sz="2000" dirty="0" smtClean="0"/>
              <a:t>projections </a:t>
            </a:r>
            <a:r>
              <a:rPr lang="en-US" sz="2000" dirty="0"/>
              <a:t>for this year, and the possibilities for the near and far future.</a:t>
            </a:r>
            <a:r>
              <a:rPr lang="en-US" sz="2000" dirty="0" smtClean="0"/>
              <a:t>.</a:t>
            </a:r>
            <a:r>
              <a:rPr lang="en-US" dirty="0" smtClean="0"/>
              <a:t>”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6019800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Acknowledgements: Brennan Goddard, </a:t>
            </a:r>
            <a:r>
              <a:rPr lang="en-US" dirty="0" err="1" smtClean="0"/>
              <a:t>Heiko</a:t>
            </a:r>
            <a:r>
              <a:rPr lang="en-US" dirty="0" smtClean="0"/>
              <a:t> </a:t>
            </a:r>
            <a:r>
              <a:rPr lang="en-US" dirty="0" err="1" smtClean="0"/>
              <a:t>Damerau</a:t>
            </a:r>
            <a:r>
              <a:rPr lang="en-US" dirty="0" smtClean="0"/>
              <a:t>, Frank Zimmermann, Werner Herr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430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Bunch spacing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990600"/>
            <a:ext cx="739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Performance from injectors</a:t>
            </a:r>
            <a:endParaRPr lang="en-US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047392"/>
              </p:ext>
            </p:extLst>
          </p:nvPr>
        </p:nvGraphicFramePr>
        <p:xfrm>
          <a:off x="1447800" y="1828800"/>
          <a:ext cx="6305130" cy="243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953430"/>
                <a:gridCol w="1656749"/>
                <a:gridCol w="15519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2"/>
                          </a:solidFill>
                        </a:rPr>
                        <a:t>Bunch</a:t>
                      </a:r>
                      <a:r>
                        <a:rPr lang="en-US" sz="1600" baseline="0" dirty="0" smtClean="0">
                          <a:solidFill>
                            <a:schemeClr val="bg2"/>
                          </a:solidFill>
                        </a:rPr>
                        <a:t> spacing</a:t>
                      </a:r>
                      <a:endParaRPr 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2"/>
                          </a:solidFill>
                        </a:rPr>
                        <a:t>From</a:t>
                      </a:r>
                      <a:br>
                        <a:rPr lang="en-US" sz="1600" dirty="0" smtClean="0">
                          <a:solidFill>
                            <a:schemeClr val="bg2"/>
                          </a:solidFill>
                        </a:rPr>
                      </a:br>
                      <a:r>
                        <a:rPr lang="en-US" sz="1600" dirty="0" smtClean="0">
                          <a:solidFill>
                            <a:schemeClr val="bg2"/>
                          </a:solidFill>
                        </a:rPr>
                        <a:t>Booster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2"/>
                          </a:solidFill>
                        </a:rPr>
                        <a:t>Protons</a:t>
                      </a:r>
                      <a:r>
                        <a:rPr lang="en-US" sz="1600" baseline="0" dirty="0" smtClean="0">
                          <a:solidFill>
                            <a:schemeClr val="bg2"/>
                          </a:solidFill>
                        </a:rPr>
                        <a:t> per </a:t>
                      </a:r>
                      <a:r>
                        <a:rPr lang="en-US" sz="1600" dirty="0" smtClean="0">
                          <a:solidFill>
                            <a:schemeClr val="bg2"/>
                          </a:solidFill>
                        </a:rPr>
                        <a:t>bunch (ppb)</a:t>
                      </a:r>
                      <a:endParaRPr 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2"/>
                          </a:solidFill>
                        </a:rPr>
                        <a:t>Emittance</a:t>
                      </a:r>
                      <a:r>
                        <a:rPr lang="en-US" sz="1600" baseline="0" dirty="0" smtClean="0">
                          <a:solidFill>
                            <a:schemeClr val="bg2"/>
                          </a:solidFill>
                        </a:rPr>
                        <a:t> H&amp;V</a:t>
                      </a:r>
                      <a:br>
                        <a:rPr lang="en-US" sz="1600" baseline="0" dirty="0" smtClean="0">
                          <a:solidFill>
                            <a:schemeClr val="bg2"/>
                          </a:solidFill>
                        </a:rPr>
                      </a:br>
                      <a:r>
                        <a:rPr lang="en-US" sz="1600" baseline="0" dirty="0" smtClean="0">
                          <a:solidFill>
                            <a:schemeClr val="bg2"/>
                          </a:solidFill>
                        </a:rPr>
                        <a:t>[</a:t>
                      </a:r>
                      <a:r>
                        <a:rPr lang="en-US" sz="1600" baseline="0" dirty="0" err="1" smtClean="0">
                          <a:solidFill>
                            <a:schemeClr val="bg2"/>
                          </a:solidFill>
                        </a:rPr>
                        <a:t>mm.mrad</a:t>
                      </a:r>
                      <a:r>
                        <a:rPr lang="en-US" sz="1600" baseline="0" dirty="0" smtClean="0">
                          <a:solidFill>
                            <a:schemeClr val="bg2"/>
                          </a:solidFill>
                        </a:rPr>
                        <a:t>]</a:t>
                      </a:r>
                      <a:endParaRPr 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Single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batch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1.1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x 10</a:t>
                      </a:r>
                      <a:r>
                        <a:rPr lang="en-US" b="0" baseline="300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0" baseline="30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1.6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Single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batch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1.2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x 10</a:t>
                      </a:r>
                      <a:r>
                        <a:rPr lang="en-US" baseline="300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2.0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Single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batch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1.45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x 10</a:t>
                      </a:r>
                      <a:r>
                        <a:rPr lang="en-US" baseline="300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3.5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Double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batch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1.6 x 10</a:t>
                      </a:r>
                      <a:r>
                        <a:rPr lang="en-US" baseline="30000" dirty="0" smtClean="0">
                          <a:solidFill>
                            <a:srgbClr val="FF0000"/>
                          </a:solidFill>
                        </a:rPr>
                        <a:t>11 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2.0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Double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batch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1.2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x 10</a:t>
                      </a:r>
                      <a:r>
                        <a:rPr lang="en-US" baseline="300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2.7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 bwMode="auto">
          <a:xfrm>
            <a:off x="1295400" y="3505200"/>
            <a:ext cx="6629400" cy="762000"/>
          </a:xfrm>
          <a:prstGeom prst="roundRect">
            <a:avLst/>
          </a:prstGeom>
          <a:noFill/>
          <a:ln w="38100" cap="sq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24-5-2012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A23F-BAF2-40F7-981E-A4E481A32A38}" type="slidenum">
              <a:rPr lang="en-US" smtClean="0"/>
              <a:t>10</a:t>
            </a:fld>
            <a:endParaRPr lang="en-US"/>
          </a:p>
        </p:txBody>
      </p:sp>
      <p:pic>
        <p:nvPicPr>
          <p:cNvPr id="3" name="Picture 2" descr="Screen shot 2012-05-23 at 11.03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648200"/>
            <a:ext cx="6629400" cy="191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91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Collimator settings 2012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267200"/>
            <a:ext cx="5715000" cy="21336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400" dirty="0" smtClean="0">
                <a:solidFill>
                  <a:schemeClr val="tx1"/>
                </a:solidFill>
              </a:rPr>
              <a:t>Collimation hierarchy has to be respected in order to achieve satisfactory </a:t>
            </a:r>
            <a:r>
              <a:rPr lang="en-GB" sz="2400" dirty="0" smtClean="0">
                <a:solidFill>
                  <a:srgbClr val="FF0000"/>
                </a:solidFill>
              </a:rPr>
              <a:t>protection and cleaning.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rgbClr val="FF0000"/>
                </a:solidFill>
              </a:rPr>
              <a:t>Aperture plus tight settings </a:t>
            </a:r>
            <a:r>
              <a:rPr lang="en-GB" dirty="0" smtClean="0">
                <a:solidFill>
                  <a:srgbClr val="FF0000"/>
                </a:solidFill>
              </a:rPr>
              <a:t>allows us to squeeze to 60 cm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24-5-2012</a:t>
            </a:r>
            <a:endParaRPr lang="en-US" dirty="0"/>
          </a:p>
        </p:txBody>
      </p:sp>
      <p:pic>
        <p:nvPicPr>
          <p:cNvPr id="59" name="Picture 58" descr="Screen shot 2012-03-10 at 3.55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066800"/>
            <a:ext cx="8144164" cy="2903509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421664"/>
              </p:ext>
            </p:extLst>
          </p:nvPr>
        </p:nvGraphicFramePr>
        <p:xfrm>
          <a:off x="6248400" y="4495800"/>
          <a:ext cx="2438400" cy="227076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219200"/>
                <a:gridCol w="1219200"/>
              </a:tblGrid>
              <a:tr h="238125"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 dirty="0">
                        <a:solidFill>
                          <a:schemeClr val="accent2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800" b="1" i="0" u="none" strike="noStrike" dirty="0" smtClean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σ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TCP 7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latin typeface="Calibri"/>
                        </a:rPr>
                        <a:t>4.3</a:t>
                      </a:r>
                      <a:endParaRPr lang="en-US" sz="1800" b="0" i="0" u="none" strike="noStrike" dirty="0"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TCSG </a:t>
                      </a:r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latin typeface="Calibri"/>
                        </a:rPr>
                        <a:t>6.3</a:t>
                      </a:r>
                      <a:endParaRPr lang="en-US" sz="1800" b="0" i="0" u="none" strike="noStrike" dirty="0"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TCLA 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latin typeface="Calibri"/>
                        </a:rPr>
                        <a:t>8.3</a:t>
                      </a:r>
                      <a:endParaRPr lang="en-US" sz="1800" b="0" i="0" u="none" strike="noStrike" dirty="0"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TCSG </a:t>
                      </a:r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latin typeface="Calibri"/>
                        </a:rPr>
                        <a:t>7.1</a:t>
                      </a:r>
                      <a:endParaRPr lang="en-US" sz="1800" b="0" i="0" u="none" strike="noStrike" dirty="0"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TCDQ 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latin typeface="Calibri"/>
                        </a:rPr>
                        <a:t>7.6</a:t>
                      </a:r>
                      <a:endParaRPr lang="en-US" sz="1800" b="0" i="0" u="none" strike="noStrike" dirty="0"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TCT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latin typeface="Calibri"/>
                        </a:rPr>
                        <a:t>9.0</a:t>
                      </a:r>
                      <a:endParaRPr lang="en-US" sz="1800" b="0" i="0" u="none" strike="noStrike" dirty="0"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Aperture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latin typeface="Calibri"/>
                        </a:rPr>
                        <a:t>10.5</a:t>
                      </a:r>
                      <a:endParaRPr lang="en-US" sz="1800" b="0" i="0" u="none" strike="noStrike" dirty="0"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6477000" y="4114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2012: tight settings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962400" y="6400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Roderik</a:t>
            </a:r>
            <a:r>
              <a:rPr lang="en-US" dirty="0" smtClean="0"/>
              <a:t> Bruce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A23F-BAF2-40F7-981E-A4E481A32A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57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tight?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24-5-2012</a:t>
            </a:r>
            <a:endParaRPr 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881198"/>
            <a:ext cx="3048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0" y="5105400"/>
            <a:ext cx="42672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Intermediate settings (2011):</a:t>
            </a:r>
          </a:p>
          <a:p>
            <a:pPr algn="ctr" defTabSz="457200"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~3.1 mm gap at </a:t>
            </a:r>
            <a:br>
              <a:rPr lang="en-US" sz="2400" b="1" dirty="0" smtClean="0">
                <a:solidFill>
                  <a:srgbClr val="FF0000"/>
                </a:solidFill>
              </a:rPr>
            </a:br>
            <a:r>
              <a:rPr lang="en-US" sz="2400" b="1" dirty="0" smtClean="0">
                <a:solidFill>
                  <a:srgbClr val="FF0000"/>
                </a:solidFill>
              </a:rPr>
              <a:t>primary collimator</a:t>
            </a:r>
            <a:endParaRPr lang="sv-SE" sz="2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15000" y="5181600"/>
            <a:ext cx="2857122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Tight settings (2012):</a:t>
            </a:r>
          </a:p>
          <a:p>
            <a:pPr algn="ctr" defTabSz="457200"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~2.2 mm gap at </a:t>
            </a:r>
            <a:br>
              <a:rPr lang="en-US" sz="2400" b="1" dirty="0" smtClean="0">
                <a:solidFill>
                  <a:srgbClr val="FF0000"/>
                </a:solidFill>
              </a:rPr>
            </a:br>
            <a:r>
              <a:rPr lang="en-US" sz="2400" b="1" dirty="0" smtClean="0">
                <a:solidFill>
                  <a:srgbClr val="FF0000"/>
                </a:solidFill>
              </a:rPr>
              <a:t>primary collimator</a:t>
            </a:r>
            <a:endParaRPr lang="sv-SE" sz="2400" b="1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2000232" y="3000372"/>
            <a:ext cx="1785950" cy="1588"/>
          </a:xfrm>
          <a:prstGeom prst="line">
            <a:avLst/>
          </a:prstGeom>
          <a:solidFill>
            <a:srgbClr val="00B8FF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2000232" y="3355974"/>
            <a:ext cx="1785950" cy="1588"/>
          </a:xfrm>
          <a:prstGeom prst="line">
            <a:avLst/>
          </a:prstGeom>
          <a:solidFill>
            <a:srgbClr val="00B8FF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07" y="1142984"/>
            <a:ext cx="3929090" cy="383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Straight Connector 15"/>
          <p:cNvCxnSpPr/>
          <p:nvPr/>
        </p:nvCxnSpPr>
        <p:spPr bwMode="auto">
          <a:xfrm>
            <a:off x="2571736" y="2643182"/>
            <a:ext cx="1571636" cy="1588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2786050" y="2071678"/>
            <a:ext cx="1318827" cy="1380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Right Brace 20"/>
          <p:cNvSpPr/>
          <p:nvPr/>
        </p:nvSpPr>
        <p:spPr bwMode="auto">
          <a:xfrm>
            <a:off x="4000496" y="2071678"/>
            <a:ext cx="285752" cy="571504"/>
          </a:xfrm>
          <a:prstGeom prst="rightBrac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defTabSz="457200"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sv-SE" sz="1400" b="1" smtClean="0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86248" y="2192529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7200"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Norway</a:t>
            </a:r>
            <a:endParaRPr lang="sv-SE" sz="1400" b="1" dirty="0">
              <a:solidFill>
                <a:srgbClr val="FF0000"/>
              </a:solidFill>
            </a:endParaRPr>
          </a:p>
        </p:txBody>
      </p: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68482" y="1214422"/>
            <a:ext cx="3929090" cy="383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4" name="Straight Connector 23"/>
          <p:cNvCxnSpPr/>
          <p:nvPr/>
        </p:nvCxnSpPr>
        <p:spPr bwMode="auto">
          <a:xfrm>
            <a:off x="5072066" y="3786190"/>
            <a:ext cx="2143140" cy="1588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5072066" y="3357562"/>
            <a:ext cx="2071702" cy="1380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3929058" y="3357562"/>
            <a:ext cx="1018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7200"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Iberian</a:t>
            </a:r>
          </a:p>
          <a:p>
            <a:pPr algn="l" defTabSz="457200"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peninsula</a:t>
            </a:r>
            <a:endParaRPr lang="sv-SE" sz="1400" b="1" dirty="0">
              <a:solidFill>
                <a:srgbClr val="FF0000"/>
              </a:solidFill>
            </a:endParaRPr>
          </a:p>
        </p:txBody>
      </p:sp>
      <p:sp>
        <p:nvSpPr>
          <p:cNvPr id="30" name="Right Brace 29"/>
          <p:cNvSpPr/>
          <p:nvPr/>
        </p:nvSpPr>
        <p:spPr bwMode="auto">
          <a:xfrm rot="10800000">
            <a:off x="4786314" y="3357562"/>
            <a:ext cx="285752" cy="428628"/>
          </a:xfrm>
          <a:prstGeom prst="rightBrac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defTabSz="457200"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sv-SE" sz="1400" b="1" smtClean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42307" y="64886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Roderik</a:t>
            </a:r>
            <a:r>
              <a:rPr lang="en-US" dirty="0" smtClean="0"/>
              <a:t> Bruce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A23F-BAF2-40F7-981E-A4E481A32A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35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24-5-2012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A23F-BAF2-40F7-981E-A4E481A32A38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281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2012 – canonical (long) year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24-5-2012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175866"/>
              </p:ext>
            </p:extLst>
          </p:nvPr>
        </p:nvGraphicFramePr>
        <p:xfrm>
          <a:off x="609600" y="990600"/>
          <a:ext cx="64770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8000"/>
                <a:gridCol w="2159000"/>
              </a:tblGrid>
              <a:tr h="3948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Days</a:t>
                      </a:r>
                      <a:endParaRPr lang="en-US" sz="2400" dirty="0"/>
                    </a:p>
                  </a:txBody>
                  <a:tcPr/>
                </a:tc>
              </a:tr>
              <a:tr h="39485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Machine check-out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</a:tr>
              <a:tr h="39485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Commissioning with beam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21</a:t>
                      </a:r>
                      <a:endParaRPr lang="en-US" sz="2400" dirty="0"/>
                    </a:p>
                  </a:txBody>
                  <a:tcPr/>
                </a:tc>
              </a:tr>
              <a:tr h="39485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Machine</a:t>
                      </a:r>
                      <a:r>
                        <a:rPr lang="en-US" sz="2400" baseline="0" dirty="0" smtClean="0"/>
                        <a:t> development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22</a:t>
                      </a:r>
                      <a:endParaRPr lang="en-US" sz="2400" dirty="0"/>
                    </a:p>
                  </a:txBody>
                  <a:tcPr/>
                </a:tc>
              </a:tr>
              <a:tr h="39485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Technical stops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</a:t>
                      </a:r>
                      <a:endParaRPr lang="en-US" sz="2400" dirty="0"/>
                    </a:p>
                  </a:txBody>
                  <a:tcPr/>
                </a:tc>
              </a:tr>
              <a:tr h="394855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Scrubbing  (25 ns)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94855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Technical</a:t>
                      </a:r>
                      <a:r>
                        <a:rPr lang="en-US" sz="2400" baseline="0" dirty="0" smtClean="0">
                          <a:solidFill>
                            <a:srgbClr val="FF0000"/>
                          </a:solidFill>
                        </a:rPr>
                        <a:t> stop recovery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94855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Initial</a:t>
                      </a:r>
                      <a:r>
                        <a:rPr lang="en-US" sz="2400" baseline="0" dirty="0" smtClean="0">
                          <a:solidFill>
                            <a:srgbClr val="FF0000"/>
                          </a:solidFill>
                        </a:rPr>
                        <a:t> intensity ramp-up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~21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94855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Proton</a:t>
                      </a:r>
                      <a:r>
                        <a:rPr lang="en-US" sz="2400" baseline="0" dirty="0" smtClean="0">
                          <a:solidFill>
                            <a:srgbClr val="FF0000"/>
                          </a:solidFill>
                        </a:rPr>
                        <a:t> running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~126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9485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Special runs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~8</a:t>
                      </a:r>
                      <a:endParaRPr lang="en-US" sz="2400" dirty="0"/>
                    </a:p>
                  </a:txBody>
                  <a:tcPr/>
                </a:tc>
              </a:tr>
              <a:tr h="39485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Ion setup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</a:tr>
              <a:tr h="39485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Ion run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24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ight Brace 6"/>
          <p:cNvSpPr/>
          <p:nvPr/>
        </p:nvSpPr>
        <p:spPr>
          <a:xfrm>
            <a:off x="7162800" y="3733800"/>
            <a:ext cx="228600" cy="1371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7543800" y="426720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FF0000"/>
                </a:solidFill>
              </a:rPr>
              <a:t>~150 days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A23F-BAF2-40F7-981E-A4E481A32A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13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50 ns performance estimate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1524000"/>
            <a:ext cx="7467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4 TeV, 50 ns, 1380 bunches, 1.6e11, 2.5 microns</a:t>
            </a:r>
            <a:br>
              <a:rPr lang="en-US" sz="2800" dirty="0" smtClean="0"/>
            </a:br>
            <a:r>
              <a:rPr lang="en-US" sz="2800" dirty="0" smtClean="0"/>
              <a:t>150 days of proton physics (assuming similar efficiencies to 2011)</a:t>
            </a:r>
            <a:endParaRPr lang="en-US" sz="2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256635"/>
              </p:ext>
            </p:extLst>
          </p:nvPr>
        </p:nvGraphicFramePr>
        <p:xfrm>
          <a:off x="152400" y="3429000"/>
          <a:ext cx="88392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122"/>
                <a:gridCol w="1851278"/>
                <a:gridCol w="1590535"/>
                <a:gridCol w="1720906"/>
                <a:gridCol w="1251568"/>
                <a:gridCol w="13297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Beta*</a:t>
                      </a:r>
                    </a:p>
                    <a:p>
                      <a:pPr algn="ctr"/>
                      <a:r>
                        <a:rPr lang="en-US" sz="2400" dirty="0" smtClean="0"/>
                        <a:t>[cm]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Collimators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Peak </a:t>
                      </a:r>
                      <a:r>
                        <a:rPr lang="en-US" sz="2400" dirty="0" err="1" smtClean="0"/>
                        <a:t>Lumi</a:t>
                      </a:r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[cm-</a:t>
                      </a:r>
                      <a:r>
                        <a:rPr lang="en-US" sz="2400" baseline="30000" dirty="0" smtClean="0"/>
                        <a:t>2</a:t>
                      </a:r>
                      <a:r>
                        <a:rPr lang="en-US" sz="2400" dirty="0" smtClean="0"/>
                        <a:t>s</a:t>
                      </a:r>
                      <a:r>
                        <a:rPr lang="en-US" sz="2400" baseline="30000" dirty="0" smtClean="0"/>
                        <a:t>-1</a:t>
                      </a:r>
                      <a:r>
                        <a:rPr lang="en-US" sz="2400" dirty="0" smtClean="0"/>
                        <a:t>]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Int. </a:t>
                      </a:r>
                      <a:r>
                        <a:rPr lang="en-US" sz="2400" dirty="0" err="1" smtClean="0"/>
                        <a:t>Lumi</a:t>
                      </a:r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[fb</a:t>
                      </a:r>
                      <a:r>
                        <a:rPr lang="en-US" sz="2400" baseline="30000" dirty="0" smtClean="0"/>
                        <a:t>-1</a:t>
                      </a:r>
                      <a:r>
                        <a:rPr lang="en-US" sz="2400" dirty="0" smtClean="0"/>
                        <a:t>]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Pile-up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Increase in peak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Intermediate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5.1e33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12.1 – 14.5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Tight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6.2e33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14.7</a:t>
                      </a:r>
                      <a:r>
                        <a:rPr lang="en-US" sz="2400" baseline="0" dirty="0" smtClean="0"/>
                        <a:t> – 17.6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+22%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60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Tight 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6.8e33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16.2</a:t>
                      </a:r>
                      <a:r>
                        <a:rPr lang="en-US" sz="2400" baseline="0" dirty="0" smtClean="0">
                          <a:solidFill>
                            <a:srgbClr val="FF0000"/>
                          </a:solidFill>
                        </a:rPr>
                        <a:t> – 19.3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35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+10%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24-5-2012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A23F-BAF2-40F7-981E-A4E481A32A38}" type="slidenum">
              <a:rPr lang="en-US" smtClean="0"/>
              <a:t>15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733800" y="914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f</a:t>
            </a:r>
            <a:r>
              <a:rPr lang="en-US" dirty="0" smtClean="0">
                <a:solidFill>
                  <a:srgbClr val="0000FF"/>
                </a:solidFill>
              </a:rPr>
              <a:t>rom </a:t>
            </a:r>
            <a:r>
              <a:rPr lang="en-US" dirty="0" err="1" smtClean="0">
                <a:solidFill>
                  <a:srgbClr val="0000FF"/>
                </a:solidFill>
              </a:rPr>
              <a:t>Moriond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991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2012 so far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24-5-2012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68695"/>
              </p:ext>
            </p:extLst>
          </p:nvPr>
        </p:nvGraphicFramePr>
        <p:xfrm>
          <a:off x="381000" y="1524000"/>
          <a:ext cx="82296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655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Date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Milestone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Thu 15.03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Both beams</a:t>
                      </a:r>
                      <a:r>
                        <a:rPr lang="en-US" sz="2000" baseline="0" dirty="0" smtClean="0"/>
                        <a:t> captured, orbit and Q adjusted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aseline="0" dirty="0" smtClean="0"/>
                        <a:t>Fri 16.03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Both beams at 4 TeV 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Sun 18.03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Both beams squeezed to 0.6 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Thu 5</a:t>
                      </a:r>
                      <a:r>
                        <a:rPr lang="en-US" sz="2000" baseline="30000" dirty="0" smtClean="0"/>
                        <a:t>th</a:t>
                      </a:r>
                      <a:r>
                        <a:rPr lang="en-US" sz="2000" dirty="0" smtClean="0"/>
                        <a:t> April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First stable beams – 3 bunches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Wed 18</a:t>
                      </a:r>
                      <a:r>
                        <a:rPr lang="en-US" sz="2000" baseline="30000" dirty="0" smtClean="0"/>
                        <a:t>th</a:t>
                      </a:r>
                      <a:r>
                        <a:rPr lang="en-US" sz="2000" dirty="0" smtClean="0"/>
                        <a:t> April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1380 bunches per beam - peak luminosity ~5.5e33 cm</a:t>
                      </a:r>
                      <a:r>
                        <a:rPr lang="en-US" sz="2000" baseline="30000" dirty="0" smtClean="0"/>
                        <a:t>-2</a:t>
                      </a:r>
                      <a:r>
                        <a:rPr lang="en-US" sz="2000" dirty="0" smtClean="0"/>
                        <a:t>s</a:t>
                      </a:r>
                      <a:r>
                        <a:rPr lang="en-US" sz="2000" baseline="30000" dirty="0" smtClean="0"/>
                        <a:t>-1</a:t>
                      </a:r>
                      <a:endParaRPr lang="en-US" sz="2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20-22</a:t>
                      </a:r>
                      <a:r>
                        <a:rPr lang="en-US" sz="2000" baseline="0" dirty="0" smtClean="0"/>
                        <a:t> April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Machine</a:t>
                      </a:r>
                      <a:r>
                        <a:rPr lang="en-US" sz="2000" baseline="0" dirty="0" smtClean="0"/>
                        <a:t> development</a:t>
                      </a:r>
                      <a:endParaRPr lang="en-US" sz="2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23-27 April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Technical</a:t>
                      </a:r>
                      <a:r>
                        <a:rPr lang="en-US" sz="2000" baseline="0" dirty="0" smtClean="0"/>
                        <a:t> stop</a:t>
                      </a:r>
                      <a:endParaRPr lang="en-US" sz="2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to</a:t>
                      </a:r>
                      <a:r>
                        <a:rPr lang="en-US" sz="2000" baseline="0" dirty="0" smtClean="0"/>
                        <a:t> 10 May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Struggled back up to</a:t>
                      </a:r>
                      <a:r>
                        <a:rPr lang="en-US" sz="2000" baseline="0" dirty="0" smtClean="0"/>
                        <a:t> 1380  </a:t>
                      </a:r>
                      <a:r>
                        <a:rPr lang="en-US" sz="2000" dirty="0" smtClean="0"/>
                        <a:t>~4.3e33 cm</a:t>
                      </a:r>
                      <a:r>
                        <a:rPr lang="en-US" sz="2000" baseline="30000" dirty="0" smtClean="0"/>
                        <a:t>-2</a:t>
                      </a:r>
                      <a:r>
                        <a:rPr lang="en-US" sz="2000" dirty="0" smtClean="0"/>
                        <a:t>s</a:t>
                      </a:r>
                      <a:r>
                        <a:rPr lang="en-US" sz="2000" baseline="30000" dirty="0" smtClean="0"/>
                        <a:t>-1</a:t>
                      </a:r>
                      <a:endParaRPr lang="en-US" sz="2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Last</a:t>
                      </a:r>
                      <a:r>
                        <a:rPr lang="en-US" sz="2000" baseline="0" dirty="0" smtClean="0"/>
                        <a:t> weekend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~6e33 cm</a:t>
                      </a:r>
                      <a:r>
                        <a:rPr lang="en-US" sz="2000" baseline="30000" dirty="0" smtClean="0"/>
                        <a:t>-2</a:t>
                      </a:r>
                      <a:r>
                        <a:rPr lang="en-US" sz="2000" dirty="0" smtClean="0"/>
                        <a:t>s</a:t>
                      </a:r>
                      <a:r>
                        <a:rPr lang="en-US" sz="2000" baseline="30000" dirty="0" smtClean="0"/>
                        <a:t>-1 </a:t>
                      </a:r>
                      <a:r>
                        <a:rPr lang="en-US" sz="2000" baseline="0" dirty="0" smtClean="0"/>
                        <a:t>and ~190 fb</a:t>
                      </a:r>
                      <a:r>
                        <a:rPr lang="en-US" sz="2000" baseline="30000" dirty="0" smtClean="0"/>
                        <a:t>-1</a:t>
                      </a:r>
                      <a:r>
                        <a:rPr lang="en-US" sz="2000" baseline="0" dirty="0" smtClean="0"/>
                        <a:t> in one fill… production running 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A23F-BAF2-40F7-981E-A4E481A32A3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9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2012 so far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Smooth re-commissioning</a:t>
            </a:r>
          </a:p>
          <a:p>
            <a:r>
              <a:rPr lang="en-US" dirty="0" smtClean="0"/>
              <a:t>Tight collimator setting operational</a:t>
            </a:r>
          </a:p>
          <a:p>
            <a:r>
              <a:rPr lang="en-US" dirty="0" smtClean="0"/>
              <a:t>Squeeze to 60 cm OK</a:t>
            </a:r>
          </a:p>
          <a:p>
            <a:r>
              <a:rPr lang="en-US" dirty="0" smtClean="0"/>
              <a:t>Excellent peak performance </a:t>
            </a:r>
          </a:p>
          <a:p>
            <a:pPr lvl="1"/>
            <a:r>
              <a:rPr lang="en-US" dirty="0" smtClean="0"/>
              <a:t>Peak/delivery rates</a:t>
            </a:r>
          </a:p>
          <a:p>
            <a:r>
              <a:rPr lang="en-US" dirty="0" smtClean="0"/>
              <a:t>Luminosity production hampered by </a:t>
            </a:r>
          </a:p>
          <a:p>
            <a:pPr lvl="1"/>
            <a:r>
              <a:rPr lang="en-US" dirty="0" smtClean="0"/>
              <a:t>Injector beam quality (some foot shooting)</a:t>
            </a:r>
          </a:p>
          <a:p>
            <a:pPr lvl="1"/>
            <a:r>
              <a:rPr lang="en-US" dirty="0" smtClean="0"/>
              <a:t>Machine availability – in particular cryogenics issues</a:t>
            </a:r>
          </a:p>
          <a:p>
            <a:pPr lvl="1"/>
            <a:r>
              <a:rPr lang="en-US" dirty="0" smtClean="0"/>
              <a:t>Some fun with beam-beam instabilities, </a:t>
            </a:r>
            <a:r>
              <a:rPr lang="en-US" dirty="0" err="1" smtClean="0"/>
              <a:t>LHCb’s</a:t>
            </a:r>
            <a:r>
              <a:rPr lang="en-US" dirty="0" smtClean="0"/>
              <a:t> tilted crossing angle….</a:t>
            </a:r>
          </a:p>
          <a:p>
            <a:pPr lvl="1"/>
            <a:r>
              <a:rPr lang="en-US" dirty="0" smtClean="0"/>
              <a:t>Now settling down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24-5-2012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A23F-BAF2-40F7-981E-A4E481A32A3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84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Production running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24-5-2012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A23F-BAF2-40F7-981E-A4E481A32A38}" type="slidenum">
              <a:rPr lang="en-US" smtClean="0"/>
              <a:t>18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19200"/>
            <a:ext cx="7239000" cy="5201894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H="1">
            <a:off x="4953000" y="2743200"/>
            <a:ext cx="1828800" cy="2286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72200" y="3962400"/>
            <a:ext cx="2895600" cy="14773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Over last 11 days: ~1.45 fb</a:t>
            </a:r>
            <a:r>
              <a:rPr lang="en-US" baseline="30000" dirty="0" smtClean="0"/>
              <a:t>-1</a:t>
            </a:r>
            <a:r>
              <a:rPr lang="en-US" dirty="0"/>
              <a:t> </a:t>
            </a:r>
            <a:r>
              <a:rPr lang="en-US" dirty="0" smtClean="0"/>
              <a:t>or 0.13 fb</a:t>
            </a:r>
            <a:r>
              <a:rPr lang="en-US" baseline="30000" dirty="0" smtClean="0"/>
              <a:t>-1</a:t>
            </a:r>
            <a:r>
              <a:rPr lang="en-US" dirty="0" smtClean="0"/>
              <a:t>/day</a:t>
            </a:r>
          </a:p>
          <a:p>
            <a:endParaRPr lang="en-US" dirty="0"/>
          </a:p>
          <a:p>
            <a:r>
              <a:rPr lang="en-US" dirty="0" smtClean="0"/>
              <a:t>110 days proton physics left in schedule:  ~14 fb</a:t>
            </a:r>
            <a:r>
              <a:rPr lang="en-US" baseline="30000" dirty="0" smtClean="0"/>
              <a:t>-1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548182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Recent operational efficiency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24-5-2012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A23F-BAF2-40F7-981E-A4E481A32A38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219200"/>
            <a:ext cx="7089797" cy="509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111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2011 – a quick look back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24-5-2012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A23F-BAF2-40F7-981E-A4E481A32A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91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year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24-5-2012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A23F-BAF2-40F7-981E-A4E481A32A38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143000"/>
            <a:ext cx="6553200" cy="470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669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for the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Head-on beam-beam is not a limitation</a:t>
            </a:r>
          </a:p>
          <a:p>
            <a:r>
              <a:rPr lang="en-US" dirty="0" smtClean="0"/>
              <a:t>Long range has to be taken seriously</a:t>
            </a:r>
          </a:p>
          <a:p>
            <a:pPr lvl="1"/>
            <a:r>
              <a:rPr lang="en-US" dirty="0" smtClean="0"/>
              <a:t>Need separation (otherwise bad lifetime and beam loss)</a:t>
            </a:r>
            <a:endParaRPr lang="en-US" dirty="0"/>
          </a:p>
          <a:p>
            <a:pPr lvl="1"/>
            <a:r>
              <a:rPr lang="en-US" dirty="0" smtClean="0"/>
              <a:t>Small as possible emittances are good</a:t>
            </a:r>
          </a:p>
          <a:p>
            <a:pPr lvl="1"/>
            <a:r>
              <a:rPr lang="en-US" dirty="0" smtClean="0"/>
              <a:t>Require separation established (10 to 12 sigma) and thus the crossing angle (important because our F is going to bite at lower beta)</a:t>
            </a:r>
          </a:p>
          <a:p>
            <a:r>
              <a:rPr lang="en-US" dirty="0" smtClean="0"/>
              <a:t>beta* </a:t>
            </a:r>
            <a:r>
              <a:rPr lang="en-US" dirty="0"/>
              <a:t>reach (aperture, collimation, optics</a:t>
            </a:r>
            <a:r>
              <a:rPr lang="en-US" dirty="0" smtClean="0"/>
              <a:t>) established</a:t>
            </a:r>
          </a:p>
          <a:p>
            <a:r>
              <a:rPr lang="en-US" dirty="0" err="1" smtClean="0"/>
              <a:t>Levelling</a:t>
            </a:r>
            <a:r>
              <a:rPr lang="en-US" dirty="0" smtClean="0"/>
              <a:t> tested – it works in LHCb!</a:t>
            </a:r>
          </a:p>
          <a:p>
            <a:r>
              <a:rPr lang="en-US" dirty="0" smtClean="0"/>
              <a:t>Availability issues (SEUs, vacuum, cryogenics…) – vigorous follow-up and consolidation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24-5-2012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A23F-BAF2-40F7-981E-A4E481A32A3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05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50 versus 25 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50-ns beam: smaller emittance from the </a:t>
            </a:r>
            <a:r>
              <a:rPr lang="en-US" dirty="0" smtClean="0">
                <a:solidFill>
                  <a:srgbClr val="0000FF"/>
                </a:solidFill>
              </a:rPr>
              <a:t>PS </a:t>
            </a:r>
          </a:p>
          <a:p>
            <a:pPr lvl="1"/>
            <a:r>
              <a:rPr lang="en-US" dirty="0" smtClean="0"/>
              <a:t>less </a:t>
            </a:r>
            <a:r>
              <a:rPr lang="en-US" dirty="0" err="1"/>
              <a:t>splittings</a:t>
            </a:r>
            <a:r>
              <a:rPr lang="en-US" dirty="0"/>
              <a:t> in the PS; i.e. less charge in the </a:t>
            </a:r>
            <a:r>
              <a:rPr lang="en-US" dirty="0" smtClean="0"/>
              <a:t>PSB </a:t>
            </a:r>
          </a:p>
          <a:p>
            <a:pPr lvl="1"/>
            <a:r>
              <a:rPr lang="en-US" dirty="0" smtClean="0"/>
              <a:t>~2 </a:t>
            </a:r>
            <a:r>
              <a:rPr lang="en-US" dirty="0" err="1"/>
              <a:t>vs</a:t>
            </a:r>
            <a:r>
              <a:rPr lang="en-US" dirty="0"/>
              <a:t> ~3.5 </a:t>
            </a:r>
            <a:r>
              <a:rPr lang="en-US" dirty="0" smtClean="0"/>
              <a:t>micron </a:t>
            </a:r>
            <a:r>
              <a:rPr lang="en-US" dirty="0"/>
              <a:t>at LHC injection</a:t>
            </a:r>
          </a:p>
          <a:p>
            <a:r>
              <a:rPr lang="en-US" dirty="0">
                <a:solidFill>
                  <a:srgbClr val="0000FF"/>
                </a:solidFill>
              </a:rPr>
              <a:t>25-ns beam: emittance growth due to e-cloud in the SPS and </a:t>
            </a:r>
            <a:r>
              <a:rPr lang="en-US" dirty="0" smtClean="0">
                <a:solidFill>
                  <a:srgbClr val="0000FF"/>
                </a:solidFill>
              </a:rPr>
              <a:t>LHC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to </a:t>
            </a:r>
            <a:r>
              <a:rPr lang="en-US" dirty="0"/>
              <a:t>be improved by scrubbing in the LHC, and a-C coating in the </a:t>
            </a:r>
            <a:r>
              <a:rPr lang="en-US" dirty="0" smtClean="0"/>
              <a:t>SPS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25-ns has more long-range collisions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Total </a:t>
            </a:r>
            <a:r>
              <a:rPr lang="en-US" dirty="0">
                <a:solidFill>
                  <a:srgbClr val="0000FF"/>
                </a:solidFill>
              </a:rPr>
              <a:t>current limit </a:t>
            </a:r>
            <a:r>
              <a:rPr lang="en-US" dirty="0"/>
              <a:t>(by vacuum; RF) → limit # bunches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Bunch </a:t>
            </a:r>
            <a:r>
              <a:rPr lang="en-US" dirty="0">
                <a:solidFill>
                  <a:srgbClr val="0000FF"/>
                </a:solidFill>
              </a:rPr>
              <a:t>train current limits </a:t>
            </a:r>
            <a:r>
              <a:rPr lang="en-US" dirty="0"/>
              <a:t>in SPS &amp; LHC → limit # bunches</a:t>
            </a:r>
          </a:p>
          <a:p>
            <a:r>
              <a:rPr lang="en-US" dirty="0">
                <a:solidFill>
                  <a:srgbClr val="0000FF"/>
                </a:solidFill>
              </a:rPr>
              <a:t>UFO rate seems to greatly increase for 25-ns spacing</a:t>
            </a:r>
          </a:p>
          <a:p>
            <a:r>
              <a:rPr lang="en-US" dirty="0" smtClean="0"/>
              <a:t>Ultimately </a:t>
            </a:r>
            <a:r>
              <a:rPr lang="en-US" dirty="0"/>
              <a:t>we </a:t>
            </a:r>
            <a:r>
              <a:rPr lang="en-US" dirty="0" smtClean="0"/>
              <a:t>will (</a:t>
            </a:r>
            <a:r>
              <a:rPr lang="en-US" dirty="0"/>
              <a:t>try to) transit to 25-ns spacing because of pile </a:t>
            </a:r>
            <a:r>
              <a:rPr lang="en-US" dirty="0" smtClean="0"/>
              <a:t>up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24-5-2012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A23F-BAF2-40F7-981E-A4E481A32A3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70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91000"/>
            <a:ext cx="7772400" cy="2133600"/>
          </a:xfrm>
        </p:spPr>
        <p:txBody>
          <a:bodyPr>
            <a:normAutofit/>
          </a:bodyPr>
          <a:lstStyle/>
          <a:p>
            <a:r>
              <a:rPr lang="en-US" dirty="0"/>
              <a:t>Towards exploiting the ‘nominal’ and ‘ultimate’ parameter set of the LHC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24-5-2012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A23F-BAF2-40F7-981E-A4E481A32A3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85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858000" y="59436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NB: not yet approved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 year plan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24-5-2012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9144000" cy="4858327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A23F-BAF2-40F7-981E-A4E481A32A38}" type="slidenum">
              <a:rPr lang="en-US" smtClean="0"/>
              <a:t>24</a:t>
            </a:fld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419600" y="2057400"/>
            <a:ext cx="1143000" cy="381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46800" rtlCol="0" anchor="ctr"/>
          <a:lstStyle/>
          <a:p>
            <a:pPr algn="ctr"/>
            <a:r>
              <a:rPr lang="en-US" dirty="0" smtClean="0"/>
              <a:t>LS1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419600" y="3505200"/>
            <a:ext cx="1143000" cy="381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46800" rtlCol="0" anchor="ctr"/>
          <a:lstStyle/>
          <a:p>
            <a:pPr algn="ctr"/>
            <a:r>
              <a:rPr lang="en-US" dirty="0" smtClean="0"/>
              <a:t>LS2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419600" y="4876800"/>
            <a:ext cx="1143000" cy="381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46800" rtlCol="0" anchor="ctr"/>
          <a:lstStyle/>
          <a:p>
            <a:pPr algn="ctr"/>
            <a:r>
              <a:rPr lang="en-US" dirty="0" smtClean="0"/>
              <a:t>LS3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581400" y="2743200"/>
            <a:ext cx="2743200" cy="381000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46800" rtlCol="0" anchor="ctr"/>
          <a:lstStyle/>
          <a:p>
            <a:pPr algn="ctr"/>
            <a:r>
              <a:rPr lang="en-US" dirty="0" smtClean="0"/>
              <a:t>PHYSICS AT 6.5/7 TeV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581400" y="4191000"/>
            <a:ext cx="2743200" cy="381000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46800" rtlCol="0" anchor="ctr"/>
          <a:lstStyle/>
          <a:p>
            <a:pPr algn="ctr"/>
            <a:r>
              <a:rPr lang="en-US" dirty="0" smtClean="0"/>
              <a:t>“ULTIMATE” PHYSICS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581400" y="5562600"/>
            <a:ext cx="2743200" cy="381000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46800" rtlCol="0" anchor="ctr"/>
          <a:lstStyle/>
          <a:p>
            <a:pPr algn="ctr"/>
            <a:r>
              <a:rPr lang="en-US" dirty="0" smtClean="0"/>
              <a:t>HL-LHC</a:t>
            </a:r>
          </a:p>
        </p:txBody>
      </p:sp>
    </p:spTree>
    <p:extLst>
      <p:ext uri="{BB962C8B-B14F-4D97-AF65-F5344CB8AC3E}">
        <p14:creationId xmlns:p14="http://schemas.microsoft.com/office/powerpoint/2010/main" val="1164424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24-5-2012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A23F-BAF2-40F7-981E-A4E481A32A38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1143000"/>
            <a:ext cx="8915672" cy="2975173"/>
          </a:xfrm>
          <a:prstGeom prst="rect">
            <a:avLst/>
          </a:prstGeom>
          <a:solidFill>
            <a:srgbClr val="D2E5FA"/>
          </a:solidFill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marL="180975" lvl="1" indent="-180975">
              <a:spcBef>
                <a:spcPts val="400"/>
              </a:spcBef>
            </a:pPr>
            <a:r>
              <a:rPr lang="en-US" sz="2000" dirty="0" smtClean="0">
                <a:solidFill>
                  <a:srgbClr val="0000FF"/>
                </a:solidFill>
                <a:latin typeface="+mn-lt"/>
              </a:rPr>
              <a:t>2013 – 2014: Long Shutdown 1 (LS1) consolidate for 6.5 / 7TeV</a:t>
            </a:r>
          </a:p>
          <a:p>
            <a:pPr marL="361950" lvl="1" indent="-180975">
              <a:spcBef>
                <a:spcPts val="400"/>
              </a:spcBef>
              <a:buFont typeface="Wingdings" pitchFamily="2" charset="2"/>
              <a:buChar char="§"/>
            </a:pPr>
            <a:r>
              <a:rPr lang="en-US" sz="1800" dirty="0" smtClean="0">
                <a:latin typeface="+mn-lt"/>
              </a:rPr>
              <a:t>Measure all </a:t>
            </a:r>
            <a:r>
              <a:rPr lang="en-US" sz="1800" dirty="0" smtClean="0">
                <a:solidFill>
                  <a:srgbClr val="0000FF"/>
                </a:solidFill>
                <a:latin typeface="+mn-lt"/>
              </a:rPr>
              <a:t>splices</a:t>
            </a:r>
            <a:r>
              <a:rPr lang="en-US" sz="1800" dirty="0" smtClean="0">
                <a:latin typeface="+mn-lt"/>
              </a:rPr>
              <a:t> and repair the defective</a:t>
            </a:r>
          </a:p>
          <a:p>
            <a:pPr marL="361950" lvl="1" indent="-180975">
              <a:spcBef>
                <a:spcPts val="400"/>
              </a:spcBef>
              <a:buFont typeface="Wingdings" pitchFamily="2" charset="2"/>
              <a:buChar char="§"/>
            </a:pPr>
            <a:r>
              <a:rPr lang="en-US" sz="1800" dirty="0" smtClean="0">
                <a:solidFill>
                  <a:srgbClr val="0000FF"/>
                </a:solidFill>
                <a:latin typeface="+mn-lt"/>
              </a:rPr>
              <a:t>Consolidate interconnects </a:t>
            </a:r>
            <a:r>
              <a:rPr lang="en-US" sz="1800" dirty="0" smtClean="0">
                <a:latin typeface="+mn-lt"/>
              </a:rPr>
              <a:t>with new design (clamp, shunt)</a:t>
            </a:r>
          </a:p>
          <a:p>
            <a:pPr marL="361950" lvl="1" indent="-180975">
              <a:spcBef>
                <a:spcPts val="400"/>
              </a:spcBef>
              <a:buFont typeface="Wingdings" pitchFamily="2" charset="2"/>
              <a:buChar char="§"/>
            </a:pPr>
            <a:r>
              <a:rPr lang="en-US" sz="1800" dirty="0" smtClean="0">
                <a:latin typeface="+mn-lt"/>
              </a:rPr>
              <a:t>Finish installation of </a:t>
            </a:r>
            <a:r>
              <a:rPr lang="en-US" sz="1800" dirty="0" smtClean="0">
                <a:solidFill>
                  <a:srgbClr val="0000FF"/>
                </a:solidFill>
                <a:latin typeface="+mn-lt"/>
              </a:rPr>
              <a:t>pressure release valves </a:t>
            </a:r>
            <a:r>
              <a:rPr lang="en-US" sz="1800" dirty="0" smtClean="0">
                <a:latin typeface="+mn-lt"/>
              </a:rPr>
              <a:t>(DN200)</a:t>
            </a:r>
          </a:p>
          <a:p>
            <a:pPr marL="361950" lvl="1" indent="-180975">
              <a:spcBef>
                <a:spcPts val="400"/>
              </a:spcBef>
              <a:buFont typeface="Wingdings" pitchFamily="2" charset="2"/>
              <a:buChar char="§"/>
            </a:pPr>
            <a:r>
              <a:rPr lang="en-US" sz="1800" dirty="0" smtClean="0">
                <a:solidFill>
                  <a:srgbClr val="0000FF"/>
                </a:solidFill>
                <a:latin typeface="+mn-lt"/>
              </a:rPr>
              <a:t>Magnet consolidation</a:t>
            </a:r>
          </a:p>
          <a:p>
            <a:pPr marL="361950" lvl="1" indent="-180975">
              <a:spcBef>
                <a:spcPts val="400"/>
              </a:spcBef>
              <a:buFont typeface="Wingdings" pitchFamily="2" charset="2"/>
              <a:buChar char="§"/>
            </a:pPr>
            <a:r>
              <a:rPr lang="en-US" sz="1800" dirty="0" smtClean="0">
                <a:latin typeface="+mn-lt"/>
              </a:rPr>
              <a:t>Measures to further </a:t>
            </a:r>
            <a:r>
              <a:rPr lang="en-US" sz="1800" dirty="0" smtClean="0">
                <a:solidFill>
                  <a:srgbClr val="0000FF"/>
                </a:solidFill>
                <a:latin typeface="+mn-lt"/>
              </a:rPr>
              <a:t>reduce SEE </a:t>
            </a:r>
            <a:r>
              <a:rPr lang="en-US" sz="1800" dirty="0" smtClean="0">
                <a:latin typeface="+mn-lt"/>
              </a:rPr>
              <a:t>(R2E): relocation, redesign, …</a:t>
            </a:r>
          </a:p>
          <a:p>
            <a:pPr marL="361950" lvl="1" indent="-180975">
              <a:spcBef>
                <a:spcPts val="400"/>
              </a:spcBef>
              <a:buFont typeface="Wingdings" pitchFamily="2" charset="2"/>
              <a:buChar char="§"/>
            </a:pPr>
            <a:r>
              <a:rPr lang="en-US" sz="1800" dirty="0" smtClean="0">
                <a:latin typeface="+mn-lt"/>
              </a:rPr>
              <a:t>Install </a:t>
            </a:r>
            <a:r>
              <a:rPr lang="en-US" sz="1800" dirty="0" smtClean="0">
                <a:solidFill>
                  <a:srgbClr val="0000FF"/>
                </a:solidFill>
                <a:latin typeface="+mn-lt"/>
              </a:rPr>
              <a:t>collimators with integrated button BPMs </a:t>
            </a:r>
            <a:r>
              <a:rPr lang="en-US" sz="1800" dirty="0" smtClean="0">
                <a:latin typeface="+mn-lt"/>
              </a:rPr>
              <a:t>(tertiary collimators and a few secondary collimators)</a:t>
            </a:r>
          </a:p>
          <a:p>
            <a:pPr marL="361950" lvl="1" indent="-180975">
              <a:spcBef>
                <a:spcPts val="400"/>
              </a:spcBef>
              <a:buFont typeface="Wingdings" pitchFamily="2" charset="2"/>
              <a:buChar char="§"/>
            </a:pPr>
            <a:r>
              <a:rPr lang="en-US" sz="1800" dirty="0" smtClean="0">
                <a:latin typeface="+mn-lt"/>
              </a:rPr>
              <a:t>Experiments consolidation/upgrades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4724400"/>
            <a:ext cx="8915400" cy="1477328"/>
          </a:xfrm>
          <a:prstGeom prst="rect">
            <a:avLst/>
          </a:prstGeom>
          <a:solidFill>
            <a:srgbClr val="D2E5FA"/>
          </a:solidFill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marL="180975" lvl="1" indent="-180975">
              <a:spcBef>
                <a:spcPts val="400"/>
              </a:spcBef>
            </a:pPr>
            <a:r>
              <a:rPr lang="en-US" sz="2000" dirty="0" smtClean="0">
                <a:solidFill>
                  <a:srgbClr val="0000FF"/>
                </a:solidFill>
                <a:latin typeface="+mn-lt"/>
              </a:rPr>
              <a:t>2018: LS2 to prepare for ‘ultimate LHC’ parameter set:</a:t>
            </a:r>
          </a:p>
          <a:p>
            <a:pPr marL="361950" lvl="1" indent="-180975">
              <a:spcBef>
                <a:spcPts val="400"/>
              </a:spcBef>
              <a:buFont typeface="Wingdings" pitchFamily="2" charset="2"/>
              <a:buChar char="§"/>
            </a:pPr>
            <a:r>
              <a:rPr lang="en-US" sz="2000" dirty="0" smtClean="0">
                <a:latin typeface="+mn-lt"/>
              </a:rPr>
              <a:t>Phase II collimation upgrade</a:t>
            </a:r>
          </a:p>
          <a:p>
            <a:pPr marL="361950" lvl="1" indent="-180975">
              <a:spcBef>
                <a:spcPts val="400"/>
              </a:spcBef>
              <a:buFont typeface="Wingdings" pitchFamily="2" charset="2"/>
              <a:buChar char="§"/>
            </a:pPr>
            <a:r>
              <a:rPr lang="en-US" sz="2000" dirty="0" smtClean="0">
                <a:latin typeface="+mn-lt"/>
              </a:rPr>
              <a:t>Major injectors upgrade (LINAC4, 2GeV PS Booster, SPS coating, …)</a:t>
            </a:r>
          </a:p>
          <a:p>
            <a:pPr marL="361950" lvl="1" indent="-180975">
              <a:spcBef>
                <a:spcPts val="400"/>
              </a:spcBef>
              <a:buFont typeface="Wingdings" pitchFamily="2" charset="2"/>
              <a:buChar char="§"/>
            </a:pPr>
            <a:r>
              <a:rPr lang="en-US" sz="2000" dirty="0" smtClean="0"/>
              <a:t>Prepare for crab cavities (for HL-LHC)</a:t>
            </a:r>
          </a:p>
        </p:txBody>
      </p:sp>
    </p:spTree>
    <p:extLst>
      <p:ext uri="{BB962C8B-B14F-4D97-AF65-F5344CB8AC3E}">
        <p14:creationId xmlns:p14="http://schemas.microsoft.com/office/powerpoint/2010/main" val="15636954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performance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can the injectors deliver?</a:t>
            </a:r>
          </a:p>
          <a:p>
            <a:r>
              <a:rPr lang="en-US" dirty="0" smtClean="0"/>
              <a:t>What can the LHC take?</a:t>
            </a:r>
          </a:p>
          <a:p>
            <a:pPr lvl="1"/>
            <a:r>
              <a:rPr lang="en-US" dirty="0" smtClean="0"/>
              <a:t>RF, </a:t>
            </a:r>
            <a:r>
              <a:rPr lang="en-US" dirty="0" err="1" smtClean="0"/>
              <a:t>cryo</a:t>
            </a:r>
            <a:r>
              <a:rPr lang="en-US" dirty="0" smtClean="0"/>
              <a:t>, MP, e-cloud…</a:t>
            </a:r>
          </a:p>
          <a:p>
            <a:r>
              <a:rPr lang="en-US" dirty="0" smtClean="0"/>
              <a:t>What can the LHC do with it?</a:t>
            </a:r>
          </a:p>
          <a:p>
            <a:pPr lvl="1"/>
            <a:r>
              <a:rPr lang="en-US" dirty="0" smtClean="0"/>
              <a:t>Squeeze, pile-up…</a:t>
            </a:r>
          </a:p>
          <a:p>
            <a:r>
              <a:rPr lang="en-US" dirty="0" smtClean="0"/>
              <a:t>Scheduled time</a:t>
            </a:r>
          </a:p>
          <a:p>
            <a:r>
              <a:rPr lang="en-US" dirty="0" smtClean="0"/>
              <a:t>Machine availability &amp; operational robustness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24-5-2012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A23F-BAF2-40F7-981E-A4E481A32A3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80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24-5-2012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A23F-BAF2-40F7-981E-A4E481A32A3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285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Requirements from HL-LHC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68313" y="649287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24-5-2012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DC71B10-B60D-4C0A-9035-79A6FB959B5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556792"/>
            <a:ext cx="5903888" cy="4663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4716016" y="2140351"/>
            <a:ext cx="2664296" cy="216024"/>
          </a:xfrm>
          <a:prstGeom prst="rect">
            <a:avLst/>
          </a:prstGeom>
          <a:solidFill>
            <a:srgbClr val="A5D834">
              <a:alpha val="20000"/>
            </a:srgbClr>
          </a:solidFill>
          <a:ln>
            <a:solidFill>
              <a:srgbClr val="A5D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16016" y="3458980"/>
            <a:ext cx="2664296" cy="216024"/>
          </a:xfrm>
          <a:prstGeom prst="rect">
            <a:avLst/>
          </a:prstGeom>
          <a:solidFill>
            <a:srgbClr val="A5D834">
              <a:alpha val="20000"/>
            </a:srgbClr>
          </a:solidFill>
          <a:ln>
            <a:solidFill>
              <a:srgbClr val="A5D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35508" y="1049309"/>
            <a:ext cx="3103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Target: 250-300 fb</a:t>
            </a:r>
            <a:r>
              <a:rPr lang="en-US" baseline="30000" dirty="0" smtClean="0">
                <a:solidFill>
                  <a:srgbClr val="FF0000"/>
                </a:solidFill>
              </a:rPr>
              <a:t>-1</a:t>
            </a:r>
            <a:r>
              <a:rPr lang="en-US" dirty="0" smtClean="0">
                <a:solidFill>
                  <a:srgbClr val="FF0000"/>
                </a:solidFill>
              </a:rPr>
              <a:t> per year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51659" y="2803161"/>
            <a:ext cx="1350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at LHC collision</a:t>
            </a:r>
            <a:endParaRPr 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495082" y="2293495"/>
            <a:ext cx="442210" cy="569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487587" y="3080479"/>
            <a:ext cx="434715" cy="472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0" y="6519446"/>
            <a:ext cx="463056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O.Brüning</a:t>
            </a:r>
            <a:r>
              <a:rPr lang="en-US" sz="1600" dirty="0" smtClean="0"/>
              <a:t>, HI-LUMI event 16-18 November 2011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505200" y="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MOTIVATION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142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2011 to post-LS2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DC71B10-B60D-4C0A-9035-79A6FB959B5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81000" y="5410200"/>
            <a:ext cx="8229600" cy="990600"/>
          </a:xfrm>
        </p:spPr>
        <p:txBody>
          <a:bodyPr>
            <a:noAutofit/>
          </a:bodyPr>
          <a:lstStyle/>
          <a:p>
            <a:pPr marL="342900" lvl="1" indent="-342900">
              <a:buFont typeface="Arial" charset="0"/>
              <a:buChar char="•"/>
            </a:pPr>
            <a:r>
              <a:rPr lang="en-US" sz="1800" dirty="0" smtClean="0"/>
              <a:t>2011 was excellent: 1.5e11 with 2.5 um for 50 ns (at LHC flat-top) </a:t>
            </a:r>
          </a:p>
          <a:p>
            <a:pPr lvl="1"/>
            <a:r>
              <a:rPr lang="en-US" sz="1800" dirty="0" smtClean="0"/>
              <a:t>Around 1.1 e11 with 2.8 um for 25 ns, extracted from SPS</a:t>
            </a:r>
          </a:p>
          <a:p>
            <a:r>
              <a:rPr lang="en-US" sz="1800" dirty="0" smtClean="0">
                <a:solidFill>
                  <a:srgbClr val="FF0000"/>
                </a:solidFill>
              </a:rPr>
              <a:t>Large improvement is required for either 25 or 50 ns beam!</a:t>
            </a:r>
          </a:p>
        </p:txBody>
      </p:sp>
      <p:pic>
        <p:nvPicPr>
          <p:cNvPr id="4198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81100"/>
            <a:ext cx="4581525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62475" y="1381100"/>
            <a:ext cx="4581525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7010400" y="64770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Brennan Goddard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24-5-2012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4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4383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Successfully wrestled with:</a:t>
            </a:r>
          </a:p>
          <a:p>
            <a:pPr lvl="1"/>
            <a:r>
              <a:rPr lang="en-US" dirty="0" smtClean="0"/>
              <a:t>Total intensity</a:t>
            </a:r>
          </a:p>
          <a:p>
            <a:pPr lvl="1"/>
            <a:r>
              <a:rPr lang="en-US" dirty="0" smtClean="0"/>
              <a:t>Bunch spacing</a:t>
            </a:r>
          </a:p>
          <a:p>
            <a:pPr lvl="1"/>
            <a:r>
              <a:rPr lang="en-US" dirty="0" smtClean="0"/>
              <a:t>Bunch intensity</a:t>
            </a:r>
          </a:p>
          <a:p>
            <a:pPr lvl="1"/>
            <a:r>
              <a:rPr lang="en-US" dirty="0" smtClean="0"/>
              <a:t>Emittance</a:t>
            </a:r>
          </a:p>
          <a:p>
            <a:pPr lvl="1"/>
            <a:r>
              <a:rPr lang="en-US" dirty="0" smtClean="0"/>
              <a:t>Beta* &amp; aperture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24-5-2012</a:t>
            </a:r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429000"/>
            <a:ext cx="8458200" cy="3048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Good performance from working on all available parameters </a:t>
            </a:r>
          </a:p>
          <a:p>
            <a:r>
              <a:rPr lang="en-US" dirty="0" smtClean="0"/>
              <a:t>Definitely exploring the effects of high intensity beams:</a:t>
            </a:r>
          </a:p>
          <a:p>
            <a:pPr lvl="1"/>
            <a:r>
              <a:rPr lang="en-US" dirty="0" smtClean="0"/>
              <a:t>SEUs, beam induced heating, vacuum instabilities…</a:t>
            </a:r>
          </a:p>
          <a:p>
            <a:pPr lvl="1"/>
            <a:r>
              <a:rPr lang="en-US" dirty="0" smtClean="0"/>
              <a:t>Operational efficiency suffering as a result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A23F-BAF2-40F7-981E-A4E481A32A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84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Injector timeline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DC71B10-B60D-4C0A-9035-79A6FB959B5D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565513" y="2997200"/>
            <a:ext cx="1296144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24952" y="2997200"/>
            <a:ext cx="4032448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0336" y="2997200"/>
            <a:ext cx="1337328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516840" y="2349128"/>
            <a:ext cx="0" cy="172794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509050" y="2349128"/>
            <a:ext cx="638" cy="172794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524952" y="2349128"/>
            <a:ext cx="0" cy="172794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533064" y="2349128"/>
            <a:ext cx="0" cy="172794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541176" y="2349128"/>
            <a:ext cx="0" cy="172794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573624" y="2349128"/>
            <a:ext cx="125" cy="172794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549288" y="2349128"/>
            <a:ext cx="0" cy="172794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557400" y="2349128"/>
            <a:ext cx="0" cy="172794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565512" y="2349128"/>
            <a:ext cx="0" cy="172794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652744" y="2997200"/>
            <a:ext cx="72000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onstantia" pitchFamily="18" charset="0"/>
              </a:rPr>
              <a:t>2012</a:t>
            </a:r>
            <a:endParaRPr lang="de-DE" b="1" dirty="0">
              <a:solidFill>
                <a:schemeClr val="bg1"/>
              </a:solidFill>
              <a:latin typeface="Constantia" pitchFamily="18" charset="0"/>
            </a:endParaRPr>
          </a:p>
        </p:txBody>
      </p: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2668968" y="2997200"/>
            <a:ext cx="72000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onstantia" pitchFamily="18" charset="0"/>
              </a:rPr>
              <a:t>2014</a:t>
            </a:r>
            <a:endParaRPr lang="de-DE" b="1" dirty="0">
              <a:solidFill>
                <a:schemeClr val="bg1"/>
              </a:solidFill>
              <a:latin typeface="Constantia" pitchFamily="18" charset="0"/>
            </a:endParaRP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3677080" y="2997200"/>
            <a:ext cx="72000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onstantia" pitchFamily="18" charset="0"/>
              </a:rPr>
              <a:t>2015</a:t>
            </a:r>
            <a:endParaRPr lang="de-DE" b="1" dirty="0">
              <a:solidFill>
                <a:schemeClr val="bg1"/>
              </a:solidFill>
              <a:latin typeface="Constantia" pitchFamily="18" charset="0"/>
            </a:endParaRPr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4685192" y="2997200"/>
            <a:ext cx="72000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onstantia" pitchFamily="18" charset="0"/>
              </a:rPr>
              <a:t>2016</a:t>
            </a:r>
            <a:endParaRPr lang="de-DE" b="1" dirty="0">
              <a:solidFill>
                <a:schemeClr val="bg1"/>
              </a:solidFill>
              <a:latin typeface="Constantia" pitchFamily="18" charset="0"/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5693304" y="2997200"/>
            <a:ext cx="72000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onstantia" pitchFamily="18" charset="0"/>
              </a:rPr>
              <a:t>2017</a:t>
            </a:r>
            <a:endParaRPr lang="de-DE" b="1" dirty="0">
              <a:solidFill>
                <a:schemeClr val="bg1"/>
              </a:solidFill>
              <a:latin typeface="Constantia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3063289" y="1408460"/>
            <a:ext cx="1831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  <a:latin typeface="Constantia" pitchFamily="18" charset="0"/>
              </a:rPr>
              <a:t>Linac</a:t>
            </a:r>
            <a:r>
              <a:rPr lang="en-US" b="1" dirty="0" smtClean="0">
                <a:solidFill>
                  <a:srgbClr val="FF0000"/>
                </a:solidFill>
                <a:latin typeface="Constantia" pitchFamily="18" charset="0"/>
              </a:rPr>
              <a:t> 4 ready</a:t>
            </a:r>
            <a:endParaRPr lang="en-US" b="1" dirty="0">
              <a:solidFill>
                <a:srgbClr val="FF0000"/>
              </a:solidFill>
              <a:latin typeface="Constantia" pitchFamily="18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389047" y="2277120"/>
            <a:ext cx="1" cy="71983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541176" y="2277120"/>
            <a:ext cx="1" cy="71983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18900000">
            <a:off x="7396073" y="1141499"/>
            <a:ext cx="194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nstantia" pitchFamily="18" charset="0"/>
              </a:rPr>
              <a:t>PSB-PS transfer 1.4 </a:t>
            </a:r>
            <a:r>
              <a:rPr lang="en-US" b="1" dirty="0" err="1" smtClean="0">
                <a:solidFill>
                  <a:srgbClr val="FF0000"/>
                </a:solidFill>
                <a:latin typeface="Constantia" pitchFamily="18" charset="0"/>
              </a:rPr>
              <a:t>GeV</a:t>
            </a:r>
            <a:r>
              <a:rPr lang="en-US" b="1" dirty="0" smtClean="0">
                <a:solidFill>
                  <a:srgbClr val="FF0000"/>
                </a:solidFill>
                <a:latin typeface="Constantia" pitchFamily="18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nstantia" pitchFamily="18" charset="0"/>
                <a:sym typeface="Symbol"/>
              </a:rPr>
              <a:t> 2 </a:t>
            </a:r>
            <a:r>
              <a:rPr lang="en-US" b="1" dirty="0" err="1" smtClean="0">
                <a:solidFill>
                  <a:srgbClr val="FF0000"/>
                </a:solidFill>
                <a:latin typeface="Constantia" pitchFamily="18" charset="0"/>
                <a:sym typeface="Symbol"/>
              </a:rPr>
              <a:t>GeV</a:t>
            </a:r>
            <a:endParaRPr lang="en-US" b="1" dirty="0">
              <a:solidFill>
                <a:srgbClr val="FF0000"/>
              </a:solidFill>
              <a:latin typeface="Constantia" pitchFamily="18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7812360" y="2277120"/>
            <a:ext cx="1" cy="71983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18900000">
            <a:off x="4228264" y="1267793"/>
            <a:ext cx="2221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tantia" pitchFamily="18" charset="0"/>
              </a:rPr>
              <a:t>PSB H</a:t>
            </a:r>
            <a:r>
              <a:rPr lang="en-US" b="1" baseline="30000" dirty="0" smtClean="0">
                <a:latin typeface="Constantia" pitchFamily="18" charset="0"/>
              </a:rPr>
              <a:t>-</a:t>
            </a:r>
            <a:r>
              <a:rPr lang="en-US" b="1" dirty="0" smtClean="0">
                <a:latin typeface="Constantia" pitchFamily="18" charset="0"/>
              </a:rPr>
              <a:t> injection could be available</a:t>
            </a:r>
            <a:endParaRPr lang="en-US" b="1" dirty="0">
              <a:latin typeface="Constantia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434400" y="2997200"/>
            <a:ext cx="1342800" cy="36004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Box 9"/>
          <p:cNvSpPr txBox="1">
            <a:spLocks noChangeArrowheads="1"/>
          </p:cNvSpPr>
          <p:nvPr/>
        </p:nvSpPr>
        <p:spPr bwMode="auto">
          <a:xfrm>
            <a:off x="1660856" y="2997200"/>
            <a:ext cx="72000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onstantia" pitchFamily="18" charset="0"/>
              </a:rPr>
              <a:t>2013</a:t>
            </a:r>
            <a:endParaRPr lang="de-DE" b="1" dirty="0">
              <a:solidFill>
                <a:schemeClr val="bg1"/>
              </a:solidFill>
              <a:latin typeface="Constantia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474400" y="2998800"/>
            <a:ext cx="1121936" cy="36004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6701416" y="2997200"/>
            <a:ext cx="72000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onstantia" pitchFamily="18" charset="0"/>
              </a:rPr>
              <a:t>2018</a:t>
            </a:r>
            <a:endParaRPr lang="de-DE" b="1" dirty="0">
              <a:solidFill>
                <a:schemeClr val="bg1"/>
              </a:solidFill>
              <a:latin typeface="Constantia" pitchFamily="18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8703512" y="2795661"/>
            <a:ext cx="374846" cy="778246"/>
            <a:chOff x="8587762" y="2795661"/>
            <a:chExt cx="374846" cy="778246"/>
          </a:xfrm>
        </p:grpSpPr>
        <p:sp>
          <p:nvSpPr>
            <p:cNvPr id="38" name="Rectangle 37"/>
            <p:cNvSpPr/>
            <p:nvPr/>
          </p:nvSpPr>
          <p:spPr>
            <a:xfrm rot="2700000">
              <a:off x="8603556" y="2794713"/>
              <a:ext cx="358103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rot="2700000">
              <a:off x="8588710" y="3214856"/>
              <a:ext cx="358103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/>
          <p:cNvSpPr/>
          <p:nvPr/>
        </p:nvSpPr>
        <p:spPr>
          <a:xfrm rot="2700000">
            <a:off x="87687" y="3049143"/>
            <a:ext cx="252000" cy="2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 rot="18900000">
            <a:off x="185882" y="1408460"/>
            <a:ext cx="1831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tantia" pitchFamily="18" charset="0"/>
              </a:rPr>
              <a:t>Chamonix 2012</a:t>
            </a:r>
            <a:endParaRPr lang="en-US" b="1" dirty="0">
              <a:latin typeface="Constantia" pitchFamily="18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000" y="2277120"/>
            <a:ext cx="1" cy="71983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18900000">
            <a:off x="5150617" y="4617414"/>
            <a:ext cx="3018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Constantia" pitchFamily="18" charset="0"/>
              </a:rPr>
              <a:t>SPS </a:t>
            </a:r>
            <a:r>
              <a:rPr lang="en-GB" b="1" dirty="0" err="1" smtClean="0">
                <a:latin typeface="Constantia" pitchFamily="18" charset="0"/>
              </a:rPr>
              <a:t>aC</a:t>
            </a:r>
            <a:r>
              <a:rPr lang="en-GB" b="1" dirty="0" smtClean="0">
                <a:latin typeface="Constantia" pitchFamily="18" charset="0"/>
              </a:rPr>
              <a:t> coating, 200 MHz power upgrade completed</a:t>
            </a:r>
            <a:endParaRPr lang="en-US" b="1" dirty="0">
              <a:latin typeface="Constantia" pitchFamily="18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7814048" y="3356992"/>
            <a:ext cx="8385" cy="720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367915" y="2309391"/>
            <a:ext cx="133187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00" b="1" dirty="0" smtClean="0">
                <a:solidFill>
                  <a:srgbClr val="C0504D"/>
                </a:solidFill>
                <a:latin typeface="Constantia" pitchFamily="18" charset="0"/>
              </a:rPr>
              <a:t>LS1 for injectors</a:t>
            </a:r>
            <a:endParaRPr lang="en-US" sz="1700" b="1" dirty="0">
              <a:solidFill>
                <a:srgbClr val="C0504D"/>
              </a:solidFill>
              <a:latin typeface="Constantia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408475" y="2309391"/>
            <a:ext cx="133187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00" b="1" dirty="0" smtClean="0">
                <a:solidFill>
                  <a:srgbClr val="C0504D"/>
                </a:solidFill>
                <a:latin typeface="Constantia" pitchFamily="18" charset="0"/>
              </a:rPr>
              <a:t>LS2 for injectors</a:t>
            </a:r>
            <a:endParaRPr lang="en-US" sz="1700" b="1" dirty="0">
              <a:solidFill>
                <a:srgbClr val="C0504D"/>
              </a:solidFill>
              <a:latin typeface="Constantia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596336" y="2996952"/>
            <a:ext cx="299192" cy="360040"/>
          </a:xfrm>
          <a:prstGeom prst="rect">
            <a:avLst/>
          </a:prstGeom>
          <a:solidFill>
            <a:schemeClr val="accent2">
              <a:lumMod val="40000"/>
              <a:lumOff val="6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7596336" y="2996952"/>
            <a:ext cx="72000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onstantia" pitchFamily="18" charset="0"/>
              </a:rPr>
              <a:t>2019</a:t>
            </a:r>
            <a:endParaRPr lang="de-DE" b="1" dirty="0">
              <a:solidFill>
                <a:schemeClr val="bg1"/>
              </a:solidFill>
              <a:latin typeface="Constantia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 rot="18900000">
            <a:off x="6033115" y="4851065"/>
            <a:ext cx="288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Constantia" pitchFamily="18" charset="0"/>
              </a:rPr>
              <a:t>Injectors commissioned</a:t>
            </a:r>
            <a:endParaRPr lang="en-US" b="1" dirty="0">
              <a:latin typeface="Constantia" pitchFamily="18" charset="0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8100392" y="3356992"/>
            <a:ext cx="8385" cy="720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491880" y="2996952"/>
            <a:ext cx="144016" cy="36004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499992" y="2996952"/>
            <a:ext cx="144016" cy="36004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508104" y="2996952"/>
            <a:ext cx="144016" cy="36004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532440" y="2996952"/>
            <a:ext cx="144016" cy="36004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67544" y="2996952"/>
            <a:ext cx="144016" cy="36004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ontent Placeholder 2"/>
          <p:cNvSpPr>
            <a:spLocks noGrp="1"/>
          </p:cNvSpPr>
          <p:nvPr>
            <p:ph idx="1"/>
          </p:nvPr>
        </p:nvSpPr>
        <p:spPr>
          <a:xfrm>
            <a:off x="76200" y="5410200"/>
            <a:ext cx="5154488" cy="1133872"/>
          </a:xfrm>
        </p:spPr>
        <p:txBody>
          <a:bodyPr/>
          <a:lstStyle/>
          <a:p>
            <a:r>
              <a:rPr lang="en-US" sz="2400" dirty="0" smtClean="0"/>
              <a:t>Length of LS2: </a:t>
            </a:r>
            <a:r>
              <a:rPr lang="en-US" sz="2400" dirty="0" smtClean="0">
                <a:solidFill>
                  <a:srgbClr val="3333FF"/>
                </a:solidFill>
              </a:rPr>
              <a:t>minimum 12months </a:t>
            </a:r>
          </a:p>
          <a:p>
            <a:r>
              <a:rPr lang="en-US" sz="2400" dirty="0" smtClean="0"/>
              <a:t>2019 commissioning: </a:t>
            </a:r>
            <a:r>
              <a:rPr lang="en-US" sz="2400" dirty="0" smtClean="0">
                <a:solidFill>
                  <a:srgbClr val="3333FF"/>
                </a:solidFill>
              </a:rPr>
              <a:t>several months</a:t>
            </a:r>
            <a:r>
              <a:rPr lang="en-US" sz="1600" dirty="0" smtClean="0"/>
              <a:t> 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H="1" flipV="1">
            <a:off x="5551055" y="3278910"/>
            <a:ext cx="262948" cy="870170"/>
          </a:xfrm>
          <a:prstGeom prst="straightConnector1">
            <a:avLst/>
          </a:prstGeom>
          <a:ln w="38100">
            <a:solidFill>
              <a:srgbClr val="385D8A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436096" y="4077072"/>
            <a:ext cx="133187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00" b="1" dirty="0" smtClean="0">
                <a:solidFill>
                  <a:srgbClr val="385D8A"/>
                </a:solidFill>
                <a:latin typeface="Constantia" pitchFamily="18" charset="0"/>
              </a:rPr>
              <a:t>LS1.5?</a:t>
            </a:r>
            <a:endParaRPr lang="en-US" sz="1700" b="1" dirty="0">
              <a:solidFill>
                <a:srgbClr val="385D8A"/>
              </a:solidFill>
              <a:latin typeface="Constantia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24-5-2012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74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Injector plans -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5410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Situation </a:t>
            </a:r>
            <a:r>
              <a:rPr lang="en-US" dirty="0"/>
              <a:t>at the end of ‘injector LS1’ (03/2014)</a:t>
            </a:r>
          </a:p>
          <a:p>
            <a:pPr lvl="1"/>
            <a:r>
              <a:rPr lang="en-US" dirty="0"/>
              <a:t>Linac4 being commissioned, proton operation possible from </a:t>
            </a:r>
            <a:r>
              <a:rPr lang="en-US" dirty="0" smtClean="0"/>
              <a:t>2014</a:t>
            </a:r>
            <a:endParaRPr lang="en-US" dirty="0"/>
          </a:p>
          <a:p>
            <a:pPr lvl="1"/>
            <a:r>
              <a:rPr lang="en-US" dirty="0"/>
              <a:t>PSB injection for H- not yet available (baseline: Q4/2015)</a:t>
            </a:r>
          </a:p>
          <a:p>
            <a:pPr lvl="1"/>
            <a:r>
              <a:rPr lang="en-US" dirty="0"/>
              <a:t>PSB  PS transfer energy: 1.4 GeV</a:t>
            </a:r>
          </a:p>
          <a:p>
            <a:r>
              <a:rPr lang="en-US" dirty="0">
                <a:solidFill>
                  <a:srgbClr val="FF0000"/>
                </a:solidFill>
              </a:rPr>
              <a:t>Some potential improvements after </a:t>
            </a:r>
            <a:r>
              <a:rPr lang="en-US" dirty="0" smtClean="0">
                <a:solidFill>
                  <a:srgbClr val="FF0000"/>
                </a:solidFill>
              </a:rPr>
              <a:t>LS1</a:t>
            </a:r>
          </a:p>
          <a:p>
            <a:pPr lvl="1"/>
            <a:r>
              <a:rPr lang="en-US" dirty="0" smtClean="0"/>
              <a:t>Low emittance beams – to be tested Q3/2012</a:t>
            </a:r>
          </a:p>
          <a:p>
            <a:pPr lvl="1"/>
            <a:r>
              <a:rPr lang="en-US" dirty="0" smtClean="0"/>
              <a:t>SPS improvements (optics, RF, impedance)</a:t>
            </a:r>
          </a:p>
          <a:p>
            <a:r>
              <a:rPr lang="en-US" dirty="0" smtClean="0"/>
              <a:t>LINAC4 connection baseline is now LS2</a:t>
            </a:r>
          </a:p>
          <a:p>
            <a:pPr lvl="1"/>
            <a:r>
              <a:rPr lang="en-US" dirty="0" smtClean="0"/>
              <a:t>(with a weakening option for LS1.5)</a:t>
            </a:r>
          </a:p>
          <a:p>
            <a:pPr lvl="1"/>
            <a:r>
              <a:rPr lang="en-US" dirty="0" smtClean="0"/>
              <a:t>Injectors unable to exploit LINAC4 before LS2 anyway</a:t>
            </a:r>
          </a:p>
          <a:p>
            <a:r>
              <a:rPr lang="en-US" dirty="0">
                <a:solidFill>
                  <a:srgbClr val="FF0000"/>
                </a:solidFill>
              </a:rPr>
              <a:t>Major upgrades within LIU project, including increase of PSB-PS transfer energy only during </a:t>
            </a:r>
            <a:r>
              <a:rPr lang="en-US" dirty="0" smtClean="0">
                <a:solidFill>
                  <a:srgbClr val="FF0000"/>
                </a:solidFill>
              </a:rPr>
              <a:t>LS2</a:t>
            </a:r>
          </a:p>
          <a:p>
            <a:r>
              <a:rPr lang="en-US" dirty="0" smtClean="0"/>
              <a:t>After LS2 towards HL-LHC  beam available from injectors</a:t>
            </a:r>
          </a:p>
          <a:p>
            <a:pPr lvl="1"/>
            <a:r>
              <a:rPr lang="en-US" dirty="0" smtClean="0"/>
              <a:t>LHC will only be able partially exploit this beam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24-5-2012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A23F-BAF2-40F7-981E-A4E481A32A3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5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LS1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24-5-2012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A23F-BAF2-40F7-981E-A4E481A32A3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660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831623"/>
              </p:ext>
            </p:extLst>
          </p:nvPr>
        </p:nvGraphicFramePr>
        <p:xfrm>
          <a:off x="378352" y="1159931"/>
          <a:ext cx="8420989" cy="4795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936"/>
                <a:gridCol w="2612386"/>
                <a:gridCol w="1856935"/>
                <a:gridCol w="1814732"/>
              </a:tblGrid>
              <a:tr h="597598">
                <a:tc gridSpan="2">
                  <a:txBody>
                    <a:bodyPr/>
                    <a:lstStyle/>
                    <a:p>
                      <a:r>
                        <a:rPr lang="en-US" sz="1600" dirty="0" smtClean="0">
                          <a:latin typeface="Constantia" pitchFamily="18" charset="0"/>
                        </a:rPr>
                        <a:t>Operational</a:t>
                      </a:r>
                      <a:r>
                        <a:rPr lang="en-US" sz="1600" baseline="0" dirty="0" smtClean="0">
                          <a:latin typeface="Constantia" pitchFamily="18" charset="0"/>
                        </a:rPr>
                        <a:t> production scheme</a:t>
                      </a:r>
                      <a:endParaRPr lang="en-US" sz="1600" dirty="0">
                        <a:latin typeface="Constantia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tantia" pitchFamily="18" charset="0"/>
                        </a:rPr>
                        <a:t>25 ns ~</a:t>
                      </a:r>
                      <a:r>
                        <a:rPr lang="en-US" sz="1600" baseline="0" dirty="0" smtClean="0">
                          <a:latin typeface="Constantia" pitchFamily="18" charset="0"/>
                        </a:rPr>
                        <a:t>nominal</a:t>
                      </a:r>
                      <a:endParaRPr lang="en-US" sz="1600" dirty="0" smtClean="0">
                        <a:latin typeface="Constant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tantia" pitchFamily="18" charset="0"/>
                        </a:rPr>
                        <a:t>50 ns  (CBI-limit)</a:t>
                      </a:r>
                    </a:p>
                  </a:txBody>
                  <a:tcPr/>
                </a:tc>
              </a:tr>
              <a:tr h="345978">
                <a:tc rowSpan="3"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tantia" pitchFamily="18" charset="0"/>
                        </a:rPr>
                        <a:t>PS injection</a:t>
                      </a:r>
                      <a:endParaRPr lang="en-US" sz="1600" i="1" dirty="0">
                        <a:latin typeface="Constant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tantia" pitchFamily="18" charset="0"/>
                        </a:rPr>
                        <a:t>Bunch</a:t>
                      </a:r>
                      <a:r>
                        <a:rPr lang="en-US" sz="1600" baseline="0" dirty="0" smtClean="0">
                          <a:latin typeface="Constantia" pitchFamily="18" charset="0"/>
                        </a:rPr>
                        <a:t> intensity</a:t>
                      </a:r>
                      <a:r>
                        <a:rPr lang="en-US" sz="1600" dirty="0" smtClean="0">
                          <a:latin typeface="Constantia" pitchFamily="18" charset="0"/>
                        </a:rPr>
                        <a:t>, </a:t>
                      </a:r>
                      <a:r>
                        <a:rPr lang="fr-CH" sz="1800" kern="1200" dirty="0" smtClean="0">
                          <a:solidFill>
                            <a:schemeClr val="dk1"/>
                          </a:solidFill>
                          <a:latin typeface="Symbol" pitchFamily="18" charset="2"/>
                          <a:ea typeface="+mn-ea"/>
                          <a:cs typeface="+mn-cs"/>
                        </a:rPr>
                        <a:t>´</a:t>
                      </a:r>
                      <a:r>
                        <a:rPr lang="en-US" sz="1600" dirty="0" smtClean="0">
                          <a:latin typeface="Constantia" pitchFamily="18" charset="0"/>
                        </a:rPr>
                        <a:t>10</a:t>
                      </a:r>
                      <a:r>
                        <a:rPr lang="en-US" sz="1600" baseline="30000" dirty="0" smtClean="0">
                          <a:latin typeface="Constantia" pitchFamily="18" charset="0"/>
                        </a:rPr>
                        <a:t>11 </a:t>
                      </a:r>
                      <a:r>
                        <a:rPr lang="en-US" sz="1600" baseline="0" dirty="0" smtClean="0">
                          <a:latin typeface="Constantia" pitchFamily="18" charset="0"/>
                        </a:rPr>
                        <a:t>p/b</a:t>
                      </a:r>
                      <a:endParaRPr lang="en-US" sz="1600" i="1" dirty="0">
                        <a:latin typeface="Constant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tantia" pitchFamily="18" charset="0"/>
                          <a:sym typeface="Symbol"/>
                        </a:rPr>
                        <a:t>16</a:t>
                      </a:r>
                      <a:endParaRPr lang="en-US" sz="1600" dirty="0" smtClean="0">
                        <a:latin typeface="Constant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tantia" pitchFamily="18" charset="0"/>
                          <a:sym typeface="Symbol"/>
                        </a:rPr>
                        <a:t>12</a:t>
                      </a:r>
                      <a:endParaRPr lang="en-US" sz="1600" dirty="0" smtClean="0">
                        <a:latin typeface="Constantia" pitchFamily="18" charset="0"/>
                      </a:endParaRPr>
                    </a:p>
                  </a:txBody>
                  <a:tcPr/>
                </a:tc>
              </a:tr>
              <a:tr h="345978">
                <a:tc vMerge="1">
                  <a:txBody>
                    <a:bodyPr/>
                    <a:lstStyle/>
                    <a:p>
                      <a:endParaRPr lang="en-US" sz="1600" dirty="0">
                        <a:latin typeface="Constant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tantia" pitchFamily="18" charset="0"/>
                        </a:rPr>
                        <a:t>Emittance</a:t>
                      </a:r>
                      <a:r>
                        <a:rPr lang="en-US" sz="1600" dirty="0" smtClean="0">
                          <a:latin typeface="Constantia" pitchFamily="18" charset="0"/>
                        </a:rPr>
                        <a:t>, </a:t>
                      </a:r>
                      <a:r>
                        <a:rPr lang="en-US" sz="1600" i="1" dirty="0" err="1" smtClean="0">
                          <a:latin typeface="Symbol" pitchFamily="18" charset="2"/>
                        </a:rPr>
                        <a:t>bge</a:t>
                      </a:r>
                      <a:endParaRPr lang="en-US" sz="1600" i="1" dirty="0">
                        <a:latin typeface="Symbol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latin typeface="Constantia" pitchFamily="18" charset="0"/>
                        </a:rPr>
                        <a:t>2.4 </a:t>
                      </a:r>
                      <a:r>
                        <a:rPr lang="en-US" sz="1600" baseline="0" dirty="0" smtClean="0">
                          <a:latin typeface="Symbol" pitchFamily="18" charset="2"/>
                        </a:rPr>
                        <a:t>m</a:t>
                      </a:r>
                      <a:r>
                        <a:rPr lang="en-US" sz="1600" baseline="0" dirty="0" smtClean="0">
                          <a:latin typeface="Constantia" pitchFamily="18" charset="0"/>
                        </a:rPr>
                        <a:t>m</a:t>
                      </a:r>
                      <a:endParaRPr lang="en-US" sz="1600" dirty="0" smtClean="0">
                        <a:latin typeface="Constant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latin typeface="Constantia" pitchFamily="18" charset="0"/>
                        </a:rPr>
                        <a:t>1.8 </a:t>
                      </a:r>
                      <a:r>
                        <a:rPr lang="en-US" sz="1600" baseline="0" dirty="0" smtClean="0">
                          <a:latin typeface="Symbol" pitchFamily="18" charset="2"/>
                        </a:rPr>
                        <a:t>m</a:t>
                      </a:r>
                      <a:r>
                        <a:rPr lang="en-US" sz="1600" baseline="0" dirty="0" smtClean="0">
                          <a:latin typeface="Constantia" pitchFamily="18" charset="0"/>
                        </a:rPr>
                        <a:t>m</a:t>
                      </a:r>
                      <a:endParaRPr lang="en-US" sz="1600" dirty="0" smtClean="0">
                        <a:latin typeface="Constantia" pitchFamily="18" charset="0"/>
                      </a:endParaRPr>
                    </a:p>
                  </a:txBody>
                  <a:tcPr/>
                </a:tc>
              </a:tr>
              <a:tr h="345978">
                <a:tc vMerge="1">
                  <a:txBody>
                    <a:bodyPr/>
                    <a:lstStyle/>
                    <a:p>
                      <a:endParaRPr lang="en-US" sz="1600" baseline="-25000" dirty="0">
                        <a:latin typeface="Constant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tantia" pitchFamily="18" charset="0"/>
                        </a:rPr>
                        <a:t>Vert.</a:t>
                      </a:r>
                      <a:r>
                        <a:rPr lang="en-US" sz="1600" baseline="0" dirty="0" smtClean="0">
                          <a:latin typeface="Constantia" pitchFamily="18" charset="0"/>
                        </a:rPr>
                        <a:t> t</a:t>
                      </a:r>
                      <a:r>
                        <a:rPr lang="en-US" sz="1600" dirty="0" smtClean="0">
                          <a:latin typeface="Constantia" pitchFamily="18" charset="0"/>
                        </a:rPr>
                        <a:t>une spread, </a:t>
                      </a:r>
                      <a:r>
                        <a:rPr lang="en-US" sz="1600" dirty="0" err="1" smtClean="0">
                          <a:latin typeface="Symbol" pitchFamily="18" charset="2"/>
                        </a:rPr>
                        <a:t>D</a:t>
                      </a:r>
                      <a:r>
                        <a:rPr lang="en-US" sz="1600" i="1" dirty="0" err="1" smtClean="0">
                          <a:latin typeface="Constantia" pitchFamily="18" charset="0"/>
                        </a:rPr>
                        <a:t>Q</a:t>
                      </a:r>
                      <a:r>
                        <a:rPr lang="en-US" sz="1600" baseline="-25000" dirty="0" err="1" smtClean="0">
                          <a:latin typeface="Constantia" pitchFamily="18" charset="0"/>
                        </a:rPr>
                        <a:t>y</a:t>
                      </a:r>
                      <a:endParaRPr lang="en-US" sz="1600" baseline="-25000" dirty="0">
                        <a:latin typeface="Constant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tantia" pitchFamily="18" charset="0"/>
                        </a:rPr>
                        <a:t>-0.26</a:t>
                      </a:r>
                      <a:endParaRPr lang="en-US" sz="1600" dirty="0">
                        <a:latin typeface="Constant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tantia" pitchFamily="18" charset="0"/>
                        </a:rPr>
                        <a:t>-0.25</a:t>
                      </a:r>
                      <a:endParaRPr lang="en-US" sz="1600" dirty="0">
                        <a:latin typeface="Constantia" pitchFamily="18" charset="0"/>
                      </a:endParaRPr>
                    </a:p>
                  </a:txBody>
                  <a:tcPr/>
                </a:tc>
              </a:tr>
              <a:tr h="345978">
                <a:tc rowSpan="3"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tantia" pitchFamily="18" charset="0"/>
                        </a:rPr>
                        <a:t>PS</a:t>
                      </a:r>
                      <a:r>
                        <a:rPr lang="en-US" sz="1600" baseline="0" dirty="0" smtClean="0">
                          <a:latin typeface="Constantia" pitchFamily="18" charset="0"/>
                        </a:rPr>
                        <a:t> ejection</a:t>
                      </a:r>
                      <a:endParaRPr lang="en-US" sz="1600" dirty="0">
                        <a:latin typeface="Constant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tantia" pitchFamily="18" charset="0"/>
                        </a:rPr>
                        <a:t>Bunch intensity, </a:t>
                      </a:r>
                      <a:r>
                        <a:rPr lang="fr-CH" sz="1800" kern="1200" dirty="0" smtClean="0">
                          <a:solidFill>
                            <a:schemeClr val="dk1"/>
                          </a:solidFill>
                          <a:latin typeface="Symbol" pitchFamily="18" charset="2"/>
                          <a:ea typeface="+mn-ea"/>
                          <a:cs typeface="+mn-cs"/>
                        </a:rPr>
                        <a:t>´</a:t>
                      </a:r>
                      <a:r>
                        <a:rPr lang="en-US" sz="1600" dirty="0" smtClean="0">
                          <a:latin typeface="Constantia" pitchFamily="18" charset="0"/>
                        </a:rPr>
                        <a:t>10</a:t>
                      </a:r>
                      <a:r>
                        <a:rPr lang="en-US" sz="1600" baseline="30000" dirty="0" smtClean="0">
                          <a:latin typeface="Constantia" pitchFamily="18" charset="0"/>
                        </a:rPr>
                        <a:t>11 </a:t>
                      </a:r>
                      <a:r>
                        <a:rPr lang="en-US" sz="1600" baseline="0" dirty="0" smtClean="0">
                          <a:latin typeface="Constantia" pitchFamily="18" charset="0"/>
                        </a:rPr>
                        <a:t>p/b</a:t>
                      </a:r>
                      <a:endParaRPr lang="en-US" sz="1600" baseline="0" dirty="0">
                        <a:latin typeface="Constant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tantia" pitchFamily="18" charset="0"/>
                          <a:sym typeface="Symbol"/>
                        </a:rPr>
                        <a:t>1.27</a:t>
                      </a:r>
                      <a:endParaRPr lang="en-US" sz="1600" dirty="0" smtClean="0">
                        <a:latin typeface="Constant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tantia" pitchFamily="18" charset="0"/>
                          <a:sym typeface="Symbol"/>
                        </a:rPr>
                        <a:t>1.90</a:t>
                      </a:r>
                      <a:endParaRPr lang="en-US" sz="1600" dirty="0" smtClean="0">
                        <a:latin typeface="Constantia" pitchFamily="18" charset="0"/>
                      </a:endParaRPr>
                    </a:p>
                  </a:txBody>
                  <a:tcPr/>
                </a:tc>
              </a:tr>
              <a:tr h="345978">
                <a:tc vMerge="1">
                  <a:txBody>
                    <a:bodyPr/>
                    <a:lstStyle/>
                    <a:p>
                      <a:endParaRPr lang="en-US" sz="1600" dirty="0">
                        <a:latin typeface="Constant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tantia" pitchFamily="18" charset="0"/>
                        </a:rPr>
                        <a:t>Emittance</a:t>
                      </a:r>
                      <a:r>
                        <a:rPr lang="en-US" sz="1600" dirty="0" smtClean="0">
                          <a:latin typeface="Constantia" pitchFamily="18" charset="0"/>
                        </a:rPr>
                        <a:t>, </a:t>
                      </a:r>
                      <a:r>
                        <a:rPr lang="en-US" sz="1600" i="1" dirty="0" err="1" smtClean="0">
                          <a:latin typeface="Symbol" pitchFamily="18" charset="2"/>
                        </a:rPr>
                        <a:t>bge</a:t>
                      </a:r>
                      <a:endParaRPr lang="en-US" sz="1600" dirty="0">
                        <a:latin typeface="Constant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tantia" pitchFamily="18" charset="0"/>
                        </a:rPr>
                        <a:t>2.5</a:t>
                      </a:r>
                      <a:r>
                        <a:rPr lang="en-US" sz="1600" baseline="0" dirty="0" smtClean="0">
                          <a:latin typeface="Constantia" pitchFamily="18" charset="0"/>
                        </a:rPr>
                        <a:t> </a:t>
                      </a:r>
                      <a:r>
                        <a:rPr lang="en-US" sz="1600" baseline="0" dirty="0" smtClean="0">
                          <a:latin typeface="Symbol" pitchFamily="18" charset="2"/>
                        </a:rPr>
                        <a:t>m</a:t>
                      </a:r>
                      <a:r>
                        <a:rPr lang="en-US" sz="1600" baseline="0" dirty="0" smtClean="0">
                          <a:latin typeface="Constantia" pitchFamily="18" charset="0"/>
                        </a:rPr>
                        <a:t>m</a:t>
                      </a:r>
                      <a:endParaRPr lang="en-US" sz="1600" dirty="0">
                        <a:latin typeface="Constant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tantia" pitchFamily="18" charset="0"/>
                        </a:rPr>
                        <a:t>1.9</a:t>
                      </a:r>
                      <a:r>
                        <a:rPr lang="en-US" sz="1600" baseline="0" dirty="0" smtClean="0">
                          <a:latin typeface="Constantia" pitchFamily="18" charset="0"/>
                        </a:rPr>
                        <a:t> </a:t>
                      </a:r>
                      <a:r>
                        <a:rPr lang="en-US" sz="1600" baseline="0" dirty="0" smtClean="0">
                          <a:latin typeface="Symbol" pitchFamily="18" charset="2"/>
                        </a:rPr>
                        <a:t>m</a:t>
                      </a:r>
                      <a:r>
                        <a:rPr lang="en-US" sz="1600" baseline="0" dirty="0" smtClean="0">
                          <a:latin typeface="Constantia" pitchFamily="18" charset="0"/>
                        </a:rPr>
                        <a:t>m</a:t>
                      </a:r>
                      <a:endParaRPr lang="en-US" sz="1600" dirty="0">
                        <a:latin typeface="Constantia" pitchFamily="18" charset="0"/>
                      </a:endParaRPr>
                    </a:p>
                  </a:txBody>
                  <a:tcPr/>
                </a:tc>
              </a:tr>
              <a:tr h="345978">
                <a:tc vMerge="1">
                  <a:txBody>
                    <a:bodyPr/>
                    <a:lstStyle/>
                    <a:p>
                      <a:endParaRPr lang="en-US" sz="1600" dirty="0">
                        <a:latin typeface="Constant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tantia" pitchFamily="18" charset="0"/>
                        </a:rPr>
                        <a:t>Bunches per batch</a:t>
                      </a:r>
                      <a:endParaRPr lang="en-US" sz="1600" dirty="0">
                        <a:latin typeface="Constant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tantia" pitchFamily="18" charset="0"/>
                        </a:rPr>
                        <a:t>72</a:t>
                      </a:r>
                      <a:endParaRPr lang="en-US" sz="1600" dirty="0">
                        <a:latin typeface="Constant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tantia" pitchFamily="18" charset="0"/>
                        </a:rPr>
                        <a:t>36</a:t>
                      </a:r>
                      <a:endParaRPr lang="en-US" sz="1600" dirty="0">
                        <a:latin typeface="Constantia" pitchFamily="18" charset="0"/>
                      </a:endParaRPr>
                    </a:p>
                  </a:txBody>
                  <a:tcPr/>
                </a:tc>
              </a:tr>
              <a:tr h="314525">
                <a:tc gridSpan="2"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C0504D"/>
                          </a:solidFill>
                          <a:latin typeface="Constantia" pitchFamily="18" charset="0"/>
                        </a:rPr>
                        <a:t>Brightness limit PSB</a:t>
                      </a:r>
                      <a:endParaRPr lang="en-US" sz="1400" dirty="0">
                        <a:solidFill>
                          <a:srgbClr val="C0504D"/>
                        </a:solidFill>
                        <a:latin typeface="Constantia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504D"/>
                          </a:solidFill>
                          <a:latin typeface="Constantia" pitchFamily="18" charset="0"/>
                        </a:rPr>
                        <a:t>X</a:t>
                      </a:r>
                      <a:endParaRPr lang="en-US" sz="1400" b="1" dirty="0">
                        <a:solidFill>
                          <a:srgbClr val="C0504D"/>
                        </a:solidFill>
                        <a:latin typeface="Constant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504D"/>
                          </a:solidFill>
                          <a:latin typeface="Constantia" pitchFamily="18" charset="0"/>
                        </a:rPr>
                        <a:t>X</a:t>
                      </a:r>
                      <a:endParaRPr lang="en-US" sz="1400" b="1" dirty="0">
                        <a:solidFill>
                          <a:srgbClr val="C0504D"/>
                        </a:solidFill>
                        <a:latin typeface="Constantia" pitchFamily="18" charset="0"/>
                      </a:endParaRPr>
                    </a:p>
                  </a:txBody>
                  <a:tcPr/>
                </a:tc>
              </a:tr>
              <a:tr h="314525">
                <a:tc gridSpan="2"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C0504D"/>
                          </a:solidFill>
                          <a:latin typeface="Constantia" pitchFamily="18" charset="0"/>
                        </a:rPr>
                        <a:t>Space charge limit PS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504D"/>
                          </a:solidFill>
                          <a:latin typeface="Constantia" pitchFamily="18" charset="0"/>
                        </a:rPr>
                        <a:t>X</a:t>
                      </a:r>
                      <a:endParaRPr lang="en-US" sz="1400" b="1" dirty="0">
                        <a:solidFill>
                          <a:srgbClr val="C0504D"/>
                        </a:solidFill>
                        <a:latin typeface="Constant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504D"/>
                          </a:solidFill>
                          <a:latin typeface="Constantia" pitchFamily="18" charset="0"/>
                        </a:rPr>
                        <a:t>X</a:t>
                      </a:r>
                      <a:endParaRPr lang="en-US" sz="1400" b="1" dirty="0">
                        <a:solidFill>
                          <a:srgbClr val="C0504D"/>
                        </a:solidFill>
                        <a:latin typeface="Constantia" pitchFamily="18" charset="0"/>
                      </a:endParaRPr>
                    </a:p>
                  </a:txBody>
                  <a:tcPr/>
                </a:tc>
              </a:tr>
              <a:tr h="314525">
                <a:tc gridSpan="2"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C0504D"/>
                          </a:solidFill>
                          <a:latin typeface="Constantia" pitchFamily="18" charset="0"/>
                        </a:rPr>
                        <a:t>Coupled-bunch limit PS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C0504D"/>
                        </a:solidFill>
                        <a:latin typeface="Constant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504D"/>
                          </a:solidFill>
                          <a:latin typeface="Constantia" pitchFamily="18" charset="0"/>
                        </a:rPr>
                        <a:t>X</a:t>
                      </a:r>
                      <a:endParaRPr lang="en-US" sz="1400" b="1" dirty="0">
                        <a:solidFill>
                          <a:srgbClr val="C0504D"/>
                        </a:solidFill>
                        <a:latin typeface="Constantia" pitchFamily="18" charset="0"/>
                      </a:endParaRPr>
                    </a:p>
                  </a:txBody>
                  <a:tcPr/>
                </a:tc>
              </a:tr>
              <a:tr h="345978">
                <a:tc rowSpan="2"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tantia" pitchFamily="18" charset="0"/>
                        </a:rPr>
                        <a:t>SPS ejection: </a:t>
                      </a:r>
                    </a:p>
                    <a:p>
                      <a:pPr algn="l"/>
                      <a:r>
                        <a:rPr lang="en-US" sz="1600" dirty="0" smtClean="0">
                          <a:latin typeface="Constantia" pitchFamily="18" charset="0"/>
                        </a:rPr>
                        <a:t>expected (achieved)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tantia" pitchFamily="18" charset="0"/>
                        </a:rPr>
                        <a:t>Bunch intensity, </a:t>
                      </a:r>
                      <a:r>
                        <a:rPr lang="fr-CH" sz="1800" kern="1200" dirty="0" smtClean="0">
                          <a:solidFill>
                            <a:schemeClr val="dk1"/>
                          </a:solidFill>
                          <a:latin typeface="Symbol" pitchFamily="18" charset="2"/>
                          <a:ea typeface="+mn-ea"/>
                          <a:cs typeface="+mn-cs"/>
                        </a:rPr>
                        <a:t>´</a:t>
                      </a:r>
                      <a:r>
                        <a:rPr lang="en-US" sz="1600" dirty="0" smtClean="0">
                          <a:latin typeface="Constantia" pitchFamily="18" charset="0"/>
                        </a:rPr>
                        <a:t>10</a:t>
                      </a:r>
                      <a:r>
                        <a:rPr lang="en-US" sz="1600" baseline="30000" dirty="0" smtClean="0">
                          <a:latin typeface="Constantia" pitchFamily="18" charset="0"/>
                        </a:rPr>
                        <a:t>11 </a:t>
                      </a:r>
                      <a:r>
                        <a:rPr lang="en-US" sz="1600" baseline="0" dirty="0" smtClean="0">
                          <a:latin typeface="Constantia" pitchFamily="18" charset="0"/>
                        </a:rPr>
                        <a:t>p/b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Constantia" pitchFamily="18" charset="0"/>
                          <a:sym typeface="Symbol"/>
                        </a:rPr>
                        <a:t>1.15 </a:t>
                      </a:r>
                      <a:endParaRPr lang="en-US" sz="2000" b="1" dirty="0" smtClean="0">
                        <a:solidFill>
                          <a:srgbClr val="FF0000"/>
                        </a:solidFill>
                        <a:latin typeface="Constant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Constantia" pitchFamily="18" charset="0"/>
                          <a:sym typeface="Symbol"/>
                        </a:rPr>
                        <a:t>1.7</a:t>
                      </a:r>
                      <a:r>
                        <a:rPr lang="en-US" sz="2000" b="1" baseline="0" dirty="0" smtClean="0">
                          <a:solidFill>
                            <a:srgbClr val="FF0000"/>
                          </a:solidFill>
                          <a:latin typeface="Constantia" pitchFamily="18" charset="0"/>
                          <a:sym typeface="Symbol"/>
                        </a:rPr>
                        <a:t> </a:t>
                      </a:r>
                      <a:endParaRPr lang="en-US" sz="2000" b="1" dirty="0" smtClean="0">
                        <a:solidFill>
                          <a:srgbClr val="FF0000"/>
                        </a:solidFill>
                        <a:latin typeface="Constantia" pitchFamily="18" charset="0"/>
                      </a:endParaRPr>
                    </a:p>
                  </a:txBody>
                  <a:tcPr/>
                </a:tc>
              </a:tr>
              <a:tr h="345978">
                <a:tc vMerge="1">
                  <a:txBody>
                    <a:bodyPr/>
                    <a:lstStyle/>
                    <a:p>
                      <a:pPr algn="r"/>
                      <a:endParaRPr lang="en-US" sz="1600" dirty="0" smtClean="0">
                        <a:latin typeface="Constant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>
                          <a:latin typeface="Constantia" pitchFamily="18" charset="0"/>
                        </a:rPr>
                        <a:t>Emittance</a:t>
                      </a:r>
                      <a:r>
                        <a:rPr lang="en-US" sz="1600" dirty="0" smtClean="0">
                          <a:latin typeface="Constantia" pitchFamily="18" charset="0"/>
                        </a:rPr>
                        <a:t>, </a:t>
                      </a:r>
                      <a:r>
                        <a:rPr lang="en-US" sz="1600" i="1" dirty="0" err="1" smtClean="0">
                          <a:latin typeface="Symbol" pitchFamily="18" charset="2"/>
                        </a:rPr>
                        <a:t>bge</a:t>
                      </a:r>
                      <a:endParaRPr lang="en-US" sz="1600" dirty="0" smtClean="0">
                        <a:latin typeface="Constant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 smtClean="0">
                          <a:solidFill>
                            <a:srgbClr val="FF0000"/>
                          </a:solidFill>
                          <a:latin typeface="Constantia" pitchFamily="18" charset="0"/>
                        </a:rPr>
                        <a:t>2.8  </a:t>
                      </a:r>
                      <a:r>
                        <a:rPr lang="en-US" sz="2000" b="1" baseline="0" dirty="0" smtClean="0">
                          <a:solidFill>
                            <a:srgbClr val="FF0000"/>
                          </a:solidFill>
                          <a:latin typeface="Symbol" pitchFamily="18" charset="2"/>
                        </a:rPr>
                        <a:t>m</a:t>
                      </a:r>
                      <a:r>
                        <a:rPr lang="en-US" sz="2000" b="1" baseline="0" dirty="0" smtClean="0">
                          <a:solidFill>
                            <a:srgbClr val="FF0000"/>
                          </a:solidFill>
                          <a:latin typeface="Constantia" pitchFamily="18" charset="0"/>
                        </a:rPr>
                        <a:t>m</a:t>
                      </a:r>
                      <a:endParaRPr lang="en-US" sz="2000" b="1" dirty="0" smtClean="0">
                        <a:solidFill>
                          <a:srgbClr val="FF0000"/>
                        </a:solidFill>
                        <a:latin typeface="Constant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 smtClean="0">
                          <a:solidFill>
                            <a:srgbClr val="FF0000"/>
                          </a:solidFill>
                          <a:latin typeface="Constantia" pitchFamily="18" charset="0"/>
                        </a:rPr>
                        <a:t>2.1 </a:t>
                      </a:r>
                      <a:r>
                        <a:rPr lang="en-US" sz="2000" b="1" baseline="0" dirty="0" smtClean="0">
                          <a:solidFill>
                            <a:srgbClr val="FF0000"/>
                          </a:solidFill>
                          <a:latin typeface="Symbol" pitchFamily="18" charset="2"/>
                        </a:rPr>
                        <a:t>m</a:t>
                      </a:r>
                      <a:r>
                        <a:rPr lang="en-US" sz="2000" b="1" baseline="0" dirty="0" smtClean="0">
                          <a:solidFill>
                            <a:srgbClr val="FF0000"/>
                          </a:solidFill>
                          <a:latin typeface="Constantia" pitchFamily="18" charset="0"/>
                        </a:rPr>
                        <a:t>m</a:t>
                      </a:r>
                      <a:endParaRPr lang="en-US" sz="2000" b="1" dirty="0" smtClean="0">
                        <a:solidFill>
                          <a:srgbClr val="FF0000"/>
                        </a:solidFill>
                        <a:latin typeface="Constantia" pitchFamily="18" charset="0"/>
                      </a:endParaRPr>
                    </a:p>
                  </a:txBody>
                  <a:tcPr/>
                </a:tc>
              </a:tr>
              <a:tr h="34597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tantia" pitchFamily="18" charset="0"/>
                        </a:rPr>
                        <a:t>Relative beam quality factor, </a:t>
                      </a:r>
                      <a:r>
                        <a:rPr lang="en-US" sz="1600" i="1" dirty="0" err="1" smtClean="0">
                          <a:latin typeface="Constantia" pitchFamily="18" charset="0"/>
                        </a:rPr>
                        <a:t>q</a:t>
                      </a:r>
                      <a:r>
                        <a:rPr lang="en-US" sz="1600" i="1" baseline="-25000" dirty="0" err="1" smtClean="0">
                          <a:latin typeface="Constantia" pitchFamily="18" charset="0"/>
                        </a:rPr>
                        <a:t>ib</a:t>
                      </a:r>
                      <a:endParaRPr lang="en-US" sz="1600" i="1" baseline="-25000" dirty="0" smtClean="0">
                        <a:latin typeface="Constantia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tantia" pitchFamily="18" charset="0"/>
                        </a:rPr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tantia" pitchFamily="18" charset="0"/>
                        </a:rPr>
                        <a:t>1.7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Beam from injectors 1/2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6096000"/>
            <a:ext cx="2965620" cy="369332"/>
          </a:xfrm>
          <a:prstGeom prst="rect">
            <a:avLst/>
          </a:prstGeom>
          <a:solidFill>
            <a:srgbClr val="FFFFC8"/>
          </a:solidFill>
        </p:spPr>
        <p:txBody>
          <a:bodyPr wrap="none" rtlCol="0">
            <a:spAutoFit/>
          </a:bodyPr>
          <a:lstStyle/>
          <a:p>
            <a:r>
              <a:rPr lang="fr-CH" b="1" dirty="0" smtClean="0"/>
              <a:t>H. Damerau – Chamonix2012</a:t>
            </a:r>
            <a:endParaRPr lang="en-GB" b="1" dirty="0"/>
          </a:p>
        </p:txBody>
      </p:sp>
      <p:sp>
        <p:nvSpPr>
          <p:cNvPr id="6" name="Down Arrow 5"/>
          <p:cNvSpPr/>
          <p:nvPr/>
        </p:nvSpPr>
        <p:spPr>
          <a:xfrm>
            <a:off x="5807688" y="5889034"/>
            <a:ext cx="504180" cy="21602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383278" y="6105058"/>
            <a:ext cx="5317587" cy="419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lvl="1" algn="ctr">
              <a:spcBef>
                <a:spcPct val="20000"/>
              </a:spcBef>
            </a:pPr>
            <a:r>
              <a:rPr lang="en-GB" sz="1600" b="1" dirty="0" smtClean="0">
                <a:solidFill>
                  <a:schemeClr val="accent1"/>
                </a:solidFill>
                <a:latin typeface="Constantia" pitchFamily="18" charset="0"/>
              </a:rPr>
              <a:t>Potential for nominal luminosity in LHC…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5105400" y="4800600"/>
            <a:ext cx="3505200" cy="838200"/>
          </a:xfrm>
          <a:prstGeom prst="roundRect">
            <a:avLst/>
          </a:prstGeom>
          <a:noFill/>
          <a:ln w="38100" cap="sq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24-5-2012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A23F-BAF2-40F7-981E-A4E481A32A3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5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881407"/>
              </p:ext>
            </p:extLst>
          </p:nvPr>
        </p:nvGraphicFramePr>
        <p:xfrm>
          <a:off x="395288" y="1141872"/>
          <a:ext cx="8353425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985"/>
                <a:gridCol w="3055910"/>
                <a:gridCol w="1731765"/>
                <a:gridCol w="1731765"/>
              </a:tblGrid>
              <a:tr h="216024">
                <a:tc gridSpan="2">
                  <a:txBody>
                    <a:bodyPr/>
                    <a:lstStyle/>
                    <a:p>
                      <a:r>
                        <a:rPr lang="en-US" sz="1600" dirty="0" smtClean="0">
                          <a:latin typeface="Constantia" pitchFamily="18" charset="0"/>
                        </a:rPr>
                        <a:t>First PS</a:t>
                      </a:r>
                      <a:r>
                        <a:rPr lang="en-US" sz="1600" baseline="0" dirty="0" smtClean="0">
                          <a:latin typeface="Constantia" pitchFamily="18" charset="0"/>
                        </a:rPr>
                        <a:t> studies in 2012</a:t>
                      </a:r>
                      <a:endParaRPr lang="en-US" sz="1600" dirty="0">
                        <a:latin typeface="Constantia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tantia" pitchFamily="18" charset="0"/>
                        </a:rPr>
                        <a:t>25 ns </a:t>
                      </a:r>
                      <a:r>
                        <a:rPr lang="en-US" sz="1600" baseline="0" dirty="0" smtClean="0">
                          <a:latin typeface="Constantia" pitchFamily="18" charset="0"/>
                        </a:rPr>
                        <a:t>         low </a:t>
                      </a:r>
                      <a:r>
                        <a:rPr lang="en-US" sz="1600" baseline="0" dirty="0" smtClean="0">
                          <a:latin typeface="Symbol" pitchFamily="18" charset="2"/>
                        </a:rPr>
                        <a:t>e</a:t>
                      </a:r>
                      <a:r>
                        <a:rPr lang="en-US" sz="1600" baseline="-25000" dirty="0" smtClean="0">
                          <a:latin typeface="Constantia" pitchFamily="18" charset="0"/>
                        </a:rPr>
                        <a:t>x</a:t>
                      </a:r>
                      <a:r>
                        <a:rPr lang="en-US" sz="1600" baseline="0" dirty="0" smtClean="0">
                          <a:latin typeface="Constantia" pitchFamily="18" charset="0"/>
                        </a:rPr>
                        <a:t>/</a:t>
                      </a:r>
                      <a:r>
                        <a:rPr lang="en-US" sz="1600" baseline="0" dirty="0" err="1" smtClean="0">
                          <a:latin typeface="Symbol" pitchFamily="18" charset="2"/>
                        </a:rPr>
                        <a:t>e</a:t>
                      </a:r>
                      <a:r>
                        <a:rPr lang="en-US" sz="1600" baseline="-25000" dirty="0" err="1" smtClean="0">
                          <a:latin typeface="Constantia" pitchFamily="18" charset="0"/>
                        </a:rPr>
                        <a:t>y</a:t>
                      </a:r>
                      <a:endParaRPr lang="en-US" sz="1600" baseline="-25000" dirty="0" smtClean="0">
                        <a:latin typeface="Constant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tantia" pitchFamily="18" charset="0"/>
                        </a:rPr>
                        <a:t>25 ns </a:t>
                      </a:r>
                      <a:r>
                        <a:rPr lang="en-US" sz="1600" baseline="0" dirty="0" smtClean="0">
                          <a:latin typeface="Constantia" pitchFamily="18" charset="0"/>
                        </a:rPr>
                        <a:t>         </a:t>
                      </a:r>
                      <a:r>
                        <a:rPr lang="en-US" sz="1400" baseline="0" dirty="0" smtClean="0">
                          <a:latin typeface="Constantia" pitchFamily="18" charset="0"/>
                        </a:rPr>
                        <a:t>ultra-bright</a:t>
                      </a:r>
                      <a:endParaRPr lang="en-US" sz="1400" baseline="-25000" dirty="0" smtClean="0">
                        <a:latin typeface="Constantia" pitchFamily="18" charset="0"/>
                      </a:endParaRPr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tantia" pitchFamily="18" charset="0"/>
                        </a:rPr>
                        <a:t>PS injection</a:t>
                      </a:r>
                      <a:endParaRPr lang="en-US" sz="1600" i="1" dirty="0">
                        <a:latin typeface="Constant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tantia" pitchFamily="18" charset="0"/>
                        </a:rPr>
                        <a:t>Bunch</a:t>
                      </a:r>
                      <a:r>
                        <a:rPr lang="en-US" sz="1600" baseline="0" dirty="0" smtClean="0">
                          <a:latin typeface="Constantia" pitchFamily="18" charset="0"/>
                        </a:rPr>
                        <a:t> intensity</a:t>
                      </a:r>
                      <a:endParaRPr lang="en-US" sz="1600" i="1" dirty="0">
                        <a:latin typeface="Constant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Constantia" pitchFamily="18" charset="0"/>
                          <a:sym typeface="Symbol"/>
                        </a:rPr>
                        <a:t>0.810</a:t>
                      </a:r>
                      <a:r>
                        <a:rPr lang="en-US" sz="1500" baseline="30000" dirty="0" smtClean="0">
                          <a:latin typeface="Constantia" pitchFamily="18" charset="0"/>
                          <a:sym typeface="Symbol"/>
                        </a:rPr>
                        <a:t>12</a:t>
                      </a:r>
                      <a:r>
                        <a:rPr lang="en-US" sz="1500" dirty="0" smtClean="0">
                          <a:latin typeface="Constantia" pitchFamily="18" charset="0"/>
                          <a:sym typeface="Symbol"/>
                        </a:rPr>
                        <a:t> ppb</a:t>
                      </a:r>
                      <a:endParaRPr lang="en-US" sz="1500" dirty="0" smtClean="0">
                        <a:latin typeface="Constant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Constantia" pitchFamily="18" charset="0"/>
                        </a:rPr>
                        <a:t>0.65</a:t>
                      </a:r>
                      <a:r>
                        <a:rPr lang="en-US" sz="1500" dirty="0" smtClean="0">
                          <a:latin typeface="Constantia" pitchFamily="18" charset="0"/>
                          <a:sym typeface="Symbol"/>
                        </a:rPr>
                        <a:t>10</a:t>
                      </a:r>
                      <a:r>
                        <a:rPr lang="en-US" sz="1500" baseline="30000" dirty="0" smtClean="0">
                          <a:latin typeface="Constantia" pitchFamily="18" charset="0"/>
                          <a:sym typeface="Symbol"/>
                        </a:rPr>
                        <a:t>12</a:t>
                      </a:r>
                      <a:r>
                        <a:rPr lang="en-US" sz="1500" dirty="0" smtClean="0">
                          <a:latin typeface="Constantia" pitchFamily="18" charset="0"/>
                          <a:sym typeface="Symbol"/>
                        </a:rPr>
                        <a:t> ppb</a:t>
                      </a:r>
                      <a:endParaRPr lang="en-US" sz="1500" dirty="0" smtClean="0">
                        <a:latin typeface="Constantia" pitchFamily="18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1600" dirty="0">
                        <a:latin typeface="Constant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tantia" pitchFamily="18" charset="0"/>
                        </a:rPr>
                        <a:t>Emittance</a:t>
                      </a:r>
                      <a:r>
                        <a:rPr lang="en-US" sz="1600" dirty="0" smtClean="0">
                          <a:latin typeface="Constantia" pitchFamily="18" charset="0"/>
                        </a:rPr>
                        <a:t>, </a:t>
                      </a:r>
                      <a:r>
                        <a:rPr lang="en-US" sz="1600" i="1" dirty="0" err="1" smtClean="0">
                          <a:latin typeface="Symbol" pitchFamily="18" charset="2"/>
                        </a:rPr>
                        <a:t>bge</a:t>
                      </a:r>
                      <a:endParaRPr lang="en-US" sz="1600" i="1" dirty="0">
                        <a:latin typeface="Symbol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latin typeface="Constantia" pitchFamily="18" charset="0"/>
                        </a:rPr>
                        <a:t>1.2 </a:t>
                      </a:r>
                      <a:r>
                        <a:rPr lang="en-US" sz="1600" baseline="0" dirty="0" smtClean="0">
                          <a:latin typeface="Symbol" pitchFamily="18" charset="2"/>
                        </a:rPr>
                        <a:t>m</a:t>
                      </a:r>
                      <a:r>
                        <a:rPr lang="en-US" sz="1600" baseline="0" dirty="0" smtClean="0">
                          <a:latin typeface="Constantia" pitchFamily="18" charset="0"/>
                        </a:rPr>
                        <a:t>m</a:t>
                      </a:r>
                      <a:endParaRPr lang="en-US" sz="1600" dirty="0" smtClean="0">
                        <a:latin typeface="Constant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latin typeface="Constantia" pitchFamily="18" charset="0"/>
                        </a:rPr>
                        <a:t>1.0 </a:t>
                      </a:r>
                      <a:r>
                        <a:rPr lang="en-US" sz="1600" baseline="0" dirty="0" smtClean="0">
                          <a:latin typeface="Symbol" pitchFamily="18" charset="2"/>
                        </a:rPr>
                        <a:t>m</a:t>
                      </a:r>
                      <a:r>
                        <a:rPr lang="en-US" sz="1600" baseline="0" dirty="0" smtClean="0">
                          <a:latin typeface="Constantia" pitchFamily="18" charset="0"/>
                        </a:rPr>
                        <a:t>m</a:t>
                      </a:r>
                      <a:endParaRPr lang="en-US" sz="1600" dirty="0" smtClean="0">
                        <a:latin typeface="Constantia" pitchFamily="18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1600" baseline="-25000" dirty="0">
                        <a:latin typeface="Constant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tantia" pitchFamily="18" charset="0"/>
                        </a:rPr>
                        <a:t>Vert.</a:t>
                      </a:r>
                      <a:r>
                        <a:rPr lang="en-US" sz="1600" baseline="0" dirty="0" smtClean="0">
                          <a:latin typeface="Constantia" pitchFamily="18" charset="0"/>
                        </a:rPr>
                        <a:t> t</a:t>
                      </a:r>
                      <a:r>
                        <a:rPr lang="en-US" sz="1600" dirty="0" smtClean="0">
                          <a:latin typeface="Constantia" pitchFamily="18" charset="0"/>
                        </a:rPr>
                        <a:t>une spread, </a:t>
                      </a:r>
                      <a:r>
                        <a:rPr lang="en-US" sz="1600" dirty="0" err="1" smtClean="0">
                          <a:latin typeface="Symbol" pitchFamily="18" charset="2"/>
                        </a:rPr>
                        <a:t>D</a:t>
                      </a:r>
                      <a:r>
                        <a:rPr lang="en-US" sz="1600" i="1" dirty="0" err="1" smtClean="0">
                          <a:latin typeface="Constantia" pitchFamily="18" charset="0"/>
                        </a:rPr>
                        <a:t>Q</a:t>
                      </a:r>
                      <a:r>
                        <a:rPr lang="en-US" sz="1600" baseline="-25000" dirty="0" err="1" smtClean="0">
                          <a:latin typeface="Constantia" pitchFamily="18" charset="0"/>
                        </a:rPr>
                        <a:t>y</a:t>
                      </a:r>
                      <a:endParaRPr lang="en-US" sz="1600" baseline="-25000" dirty="0">
                        <a:latin typeface="Constant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tantia" pitchFamily="18" charset="0"/>
                        </a:rPr>
                        <a:t>-0.24/-0.26</a:t>
                      </a:r>
                      <a:endParaRPr lang="en-US" sz="1600" dirty="0">
                        <a:latin typeface="Constant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tantia" pitchFamily="18" charset="0"/>
                        </a:rPr>
                        <a:t>-0.26</a:t>
                      </a:r>
                      <a:endParaRPr lang="en-US" sz="1600" dirty="0">
                        <a:latin typeface="Constantia" pitchFamily="18" charset="0"/>
                      </a:endParaRPr>
                    </a:p>
                  </a:txBody>
                  <a:tcPr/>
                </a:tc>
              </a:tr>
              <a:tr h="252576">
                <a:tc rowSpan="3"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tantia" pitchFamily="18" charset="0"/>
                        </a:rPr>
                        <a:t>PS</a:t>
                      </a:r>
                      <a:r>
                        <a:rPr lang="en-US" sz="1600" baseline="0" dirty="0" smtClean="0">
                          <a:latin typeface="Constantia" pitchFamily="18" charset="0"/>
                        </a:rPr>
                        <a:t> ejection</a:t>
                      </a:r>
                      <a:endParaRPr lang="en-US" sz="1600" dirty="0">
                        <a:latin typeface="Constant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tantia" pitchFamily="18" charset="0"/>
                        </a:rPr>
                        <a:t>Bunch intensity</a:t>
                      </a:r>
                      <a:endParaRPr lang="en-US" sz="1600" dirty="0">
                        <a:latin typeface="Constant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tantia" pitchFamily="18" charset="0"/>
                          <a:sym typeface="Symbol"/>
                        </a:rPr>
                        <a:t>1.2710</a:t>
                      </a:r>
                      <a:r>
                        <a:rPr lang="en-US" sz="1600" baseline="30000" dirty="0" smtClean="0">
                          <a:latin typeface="Constantia" pitchFamily="18" charset="0"/>
                          <a:sym typeface="Symbol"/>
                        </a:rPr>
                        <a:t>11</a:t>
                      </a:r>
                      <a:r>
                        <a:rPr lang="en-US" sz="1600" dirty="0" smtClean="0">
                          <a:latin typeface="Constantia" pitchFamily="18" charset="0"/>
                          <a:sym typeface="Symbol"/>
                        </a:rPr>
                        <a:t> ppb</a:t>
                      </a:r>
                      <a:endParaRPr lang="en-US" sz="1600" dirty="0" smtClean="0">
                        <a:latin typeface="Constant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tantia" pitchFamily="18" charset="0"/>
                          <a:sym typeface="Symbol"/>
                        </a:rPr>
                        <a:t>1.5410</a:t>
                      </a:r>
                      <a:r>
                        <a:rPr lang="en-US" sz="1600" baseline="30000" dirty="0" smtClean="0">
                          <a:latin typeface="Constantia" pitchFamily="18" charset="0"/>
                          <a:sym typeface="Symbol"/>
                        </a:rPr>
                        <a:t>11</a:t>
                      </a:r>
                      <a:r>
                        <a:rPr lang="en-US" sz="1600" dirty="0" smtClean="0">
                          <a:latin typeface="Constantia" pitchFamily="18" charset="0"/>
                          <a:sym typeface="Symbol"/>
                        </a:rPr>
                        <a:t> ppb</a:t>
                      </a:r>
                      <a:endParaRPr lang="en-US" sz="1600" dirty="0" smtClean="0">
                        <a:latin typeface="Constantia" pitchFamily="18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1600" dirty="0">
                        <a:latin typeface="Constant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tantia" pitchFamily="18" charset="0"/>
                        </a:rPr>
                        <a:t>Emittance</a:t>
                      </a:r>
                      <a:r>
                        <a:rPr lang="en-US" sz="1600" dirty="0" smtClean="0">
                          <a:latin typeface="Constantia" pitchFamily="18" charset="0"/>
                        </a:rPr>
                        <a:t>, </a:t>
                      </a:r>
                      <a:r>
                        <a:rPr lang="en-US" sz="1600" i="1" dirty="0" err="1" smtClean="0">
                          <a:latin typeface="Symbol" pitchFamily="18" charset="2"/>
                        </a:rPr>
                        <a:t>bge</a:t>
                      </a:r>
                      <a:endParaRPr lang="en-US" sz="1600" dirty="0">
                        <a:latin typeface="Constant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tantia" pitchFamily="18" charset="0"/>
                        </a:rPr>
                        <a:t>1.3</a:t>
                      </a:r>
                      <a:r>
                        <a:rPr lang="en-US" sz="1600" baseline="0" dirty="0" smtClean="0">
                          <a:latin typeface="Constantia" pitchFamily="18" charset="0"/>
                        </a:rPr>
                        <a:t> </a:t>
                      </a:r>
                      <a:r>
                        <a:rPr lang="en-US" sz="1600" baseline="0" dirty="0" smtClean="0">
                          <a:latin typeface="Symbol" pitchFamily="18" charset="2"/>
                        </a:rPr>
                        <a:t>m</a:t>
                      </a:r>
                      <a:r>
                        <a:rPr lang="en-US" sz="1600" baseline="0" dirty="0" smtClean="0">
                          <a:latin typeface="Constantia" pitchFamily="18" charset="0"/>
                        </a:rPr>
                        <a:t>m</a:t>
                      </a:r>
                      <a:endParaRPr lang="en-US" sz="1600" dirty="0">
                        <a:latin typeface="Constant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tantia" pitchFamily="18" charset="0"/>
                        </a:rPr>
                        <a:t>1.1</a:t>
                      </a:r>
                      <a:r>
                        <a:rPr lang="en-US" sz="1600" baseline="0" dirty="0" smtClean="0">
                          <a:latin typeface="Constantia" pitchFamily="18" charset="0"/>
                        </a:rPr>
                        <a:t> </a:t>
                      </a:r>
                      <a:r>
                        <a:rPr lang="en-US" sz="1600" baseline="0" dirty="0" smtClean="0">
                          <a:latin typeface="Symbol" pitchFamily="18" charset="2"/>
                        </a:rPr>
                        <a:t>m</a:t>
                      </a:r>
                      <a:r>
                        <a:rPr lang="en-US" sz="1600" baseline="0" dirty="0" smtClean="0">
                          <a:latin typeface="Constantia" pitchFamily="18" charset="0"/>
                        </a:rPr>
                        <a:t>m</a:t>
                      </a:r>
                      <a:endParaRPr lang="en-US" sz="1600" dirty="0" smtClean="0">
                        <a:latin typeface="Constantia" pitchFamily="18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1600" dirty="0">
                        <a:latin typeface="Constant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tantia" pitchFamily="18" charset="0"/>
                        </a:rPr>
                        <a:t>Bunch</a:t>
                      </a:r>
                      <a:r>
                        <a:rPr lang="en-US" sz="1600" baseline="0" dirty="0" smtClean="0">
                          <a:latin typeface="Constantia" pitchFamily="18" charset="0"/>
                        </a:rPr>
                        <a:t>es per batch</a:t>
                      </a:r>
                      <a:endParaRPr lang="en-US" sz="1600" dirty="0">
                        <a:latin typeface="Constant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tantia" pitchFamily="18" charset="0"/>
                        </a:rPr>
                        <a:t>36</a:t>
                      </a:r>
                      <a:r>
                        <a:rPr lang="en-US" sz="1600" baseline="0" dirty="0" smtClean="0">
                          <a:latin typeface="Constantia" pitchFamily="18" charset="0"/>
                        </a:rPr>
                        <a:t>/</a:t>
                      </a:r>
                      <a:r>
                        <a:rPr lang="en-US" sz="1600" b="1" dirty="0" smtClean="0">
                          <a:latin typeface="Constantia" pitchFamily="18" charset="0"/>
                        </a:rPr>
                        <a:t>48</a:t>
                      </a:r>
                      <a:endParaRPr lang="en-US" sz="1600" b="1" dirty="0">
                        <a:latin typeface="Constant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tantia" pitchFamily="18" charset="0"/>
                        </a:rPr>
                        <a:t>32</a:t>
                      </a:r>
                      <a:endParaRPr lang="en-US" sz="1600" dirty="0">
                        <a:latin typeface="Constantia" pitchFamily="18" charset="0"/>
                      </a:endParaRPr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C0504D"/>
                          </a:solidFill>
                          <a:latin typeface="Constantia" pitchFamily="18" charset="0"/>
                        </a:rPr>
                        <a:t>Brightness limit PSB</a:t>
                      </a:r>
                      <a:endParaRPr lang="en-US" sz="1400" dirty="0">
                        <a:solidFill>
                          <a:srgbClr val="C0504D"/>
                        </a:solidFill>
                        <a:latin typeface="Constantia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504D"/>
                          </a:solidFill>
                          <a:latin typeface="Constantia" pitchFamily="18" charset="0"/>
                        </a:rPr>
                        <a:t>X/-</a:t>
                      </a:r>
                      <a:endParaRPr lang="en-US" sz="1400" b="1" dirty="0">
                        <a:solidFill>
                          <a:srgbClr val="C0504D"/>
                        </a:solidFill>
                        <a:latin typeface="Constant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C0504D"/>
                          </a:solidFill>
                          <a:latin typeface="Constantia" pitchFamily="18" charset="0"/>
                        </a:rPr>
                        <a:t>X</a:t>
                      </a:r>
                    </a:p>
                  </a:txBody>
                  <a:tcPr/>
                </a:tc>
              </a:tr>
              <a:tr h="166960">
                <a:tc gridSpan="2"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C0504D"/>
                          </a:solidFill>
                          <a:latin typeface="Constantia" pitchFamily="18" charset="0"/>
                        </a:rPr>
                        <a:t>Space charge limit PS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C0504D"/>
                          </a:solidFill>
                          <a:latin typeface="Constantia" pitchFamily="18" charset="0"/>
                        </a:rPr>
                        <a:t>-/X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C0504D"/>
                          </a:solidFill>
                          <a:latin typeface="Constantia" pitchFamily="18" charset="0"/>
                        </a:rPr>
                        <a:t>X</a:t>
                      </a:r>
                    </a:p>
                  </a:txBody>
                  <a:tcPr/>
                </a:tc>
              </a:tr>
              <a:tr h="150192">
                <a:tc gridSpan="2"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C0504D"/>
                          </a:solidFill>
                          <a:latin typeface="Constantia" pitchFamily="18" charset="0"/>
                        </a:rPr>
                        <a:t>Coupled-bunch limit PS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>
                        <a:solidFill>
                          <a:srgbClr val="C0504D"/>
                        </a:solidFill>
                        <a:latin typeface="Constant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C0504D"/>
                        </a:solidFill>
                        <a:latin typeface="Constantia" pitchFamily="18" charset="0"/>
                      </a:endParaRPr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tantia" pitchFamily="18" charset="0"/>
                        </a:rPr>
                        <a:t>SPS ejection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tantia" pitchFamily="18" charset="0"/>
                        </a:rPr>
                        <a:t>Bunch intensity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Constantia" pitchFamily="18" charset="0"/>
                          <a:sym typeface="Symbol"/>
                        </a:rPr>
                        <a:t>1.1510</a:t>
                      </a:r>
                      <a:r>
                        <a:rPr lang="en-US" sz="2000" b="1" baseline="30000" dirty="0" smtClean="0">
                          <a:solidFill>
                            <a:srgbClr val="FF0000"/>
                          </a:solidFill>
                          <a:latin typeface="Constantia" pitchFamily="18" charset="0"/>
                          <a:sym typeface="Symbol"/>
                        </a:rPr>
                        <a:t>11 </a:t>
                      </a:r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Constantia" pitchFamily="18" charset="0"/>
                          <a:sym typeface="Symbol"/>
                        </a:rPr>
                        <a:t>ppb</a:t>
                      </a:r>
                      <a:endParaRPr lang="en-US" sz="2000" b="1" dirty="0" smtClean="0">
                        <a:solidFill>
                          <a:srgbClr val="FF0000"/>
                        </a:solidFill>
                        <a:latin typeface="Constantia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C0504D"/>
                          </a:solidFill>
                          <a:latin typeface="Constantia" pitchFamily="18" charset="0"/>
                        </a:rPr>
                        <a:t>Beyon</a:t>
                      </a:r>
                      <a:r>
                        <a:rPr lang="en-US" sz="1600" b="1" baseline="0" dirty="0" smtClean="0">
                          <a:solidFill>
                            <a:srgbClr val="C0504D"/>
                          </a:solidFill>
                          <a:latin typeface="Constantia" pitchFamily="18" charset="0"/>
                        </a:rPr>
                        <a:t>d  SPS reach</a:t>
                      </a:r>
                      <a:endParaRPr lang="en-US" sz="1600" b="1" dirty="0" smtClean="0">
                        <a:solidFill>
                          <a:srgbClr val="C0504D"/>
                        </a:solidFill>
                        <a:latin typeface="Constantia" pitchFamily="18" charset="0"/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r"/>
                      <a:endParaRPr lang="en-US" sz="1600" dirty="0" smtClean="0">
                        <a:latin typeface="Constant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>
                          <a:latin typeface="Constantia" pitchFamily="18" charset="0"/>
                        </a:rPr>
                        <a:t>Emittance</a:t>
                      </a:r>
                      <a:r>
                        <a:rPr lang="en-US" sz="1600" dirty="0" smtClean="0">
                          <a:latin typeface="Constantia" pitchFamily="18" charset="0"/>
                        </a:rPr>
                        <a:t>, </a:t>
                      </a:r>
                      <a:r>
                        <a:rPr lang="en-US" sz="1600" i="1" dirty="0" err="1" smtClean="0">
                          <a:latin typeface="Symbol" pitchFamily="18" charset="2"/>
                        </a:rPr>
                        <a:t>bge</a:t>
                      </a:r>
                      <a:endParaRPr lang="en-US" sz="1600" dirty="0" smtClean="0">
                        <a:latin typeface="Constant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 smtClean="0">
                          <a:solidFill>
                            <a:srgbClr val="FF0000"/>
                          </a:solidFill>
                          <a:latin typeface="Constantia" pitchFamily="18" charset="0"/>
                        </a:rPr>
                        <a:t>1.4 </a:t>
                      </a:r>
                      <a:r>
                        <a:rPr lang="en-US" sz="2000" b="1" baseline="0" dirty="0" smtClean="0">
                          <a:solidFill>
                            <a:srgbClr val="FF0000"/>
                          </a:solidFill>
                          <a:latin typeface="Symbol" pitchFamily="18" charset="2"/>
                        </a:rPr>
                        <a:t>m</a:t>
                      </a:r>
                      <a:r>
                        <a:rPr lang="en-US" sz="2000" b="1" baseline="0" dirty="0" smtClean="0">
                          <a:solidFill>
                            <a:srgbClr val="FF0000"/>
                          </a:solidFill>
                          <a:latin typeface="Constantia" pitchFamily="18" charset="0"/>
                        </a:rPr>
                        <a:t>m</a:t>
                      </a:r>
                      <a:endParaRPr lang="en-US" sz="2000" b="1" dirty="0" smtClean="0">
                        <a:solidFill>
                          <a:srgbClr val="FF0000"/>
                        </a:solidFill>
                        <a:latin typeface="Constantia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>
                        <a:latin typeface="Constantia" pitchFamily="18" charset="0"/>
                      </a:endParaRPr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tantia" pitchFamily="18" charset="0"/>
                        </a:rPr>
                        <a:t>Relative beam quality factor, </a:t>
                      </a:r>
                      <a:r>
                        <a:rPr lang="en-US" sz="1600" i="1" dirty="0" err="1" smtClean="0">
                          <a:latin typeface="Constantia" pitchFamily="18" charset="0"/>
                        </a:rPr>
                        <a:t>q</a:t>
                      </a:r>
                      <a:r>
                        <a:rPr lang="en-US" sz="1600" i="1" baseline="-25000" dirty="0" err="1" smtClean="0">
                          <a:latin typeface="Constantia" pitchFamily="18" charset="0"/>
                        </a:rPr>
                        <a:t>ib</a:t>
                      </a:r>
                      <a:endParaRPr lang="en-US" sz="1600" i="1" baseline="-25000" dirty="0" smtClean="0">
                        <a:latin typeface="Constantia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sz="1600" dirty="0" smtClean="0">
                        <a:latin typeface="Constant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Constantia" pitchFamily="18" charset="0"/>
                        </a:rPr>
                        <a:t>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>
                        <a:latin typeface="Constant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7040880" y="1141872"/>
            <a:ext cx="1707832" cy="478894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5913198" y="5966408"/>
            <a:ext cx="504180" cy="21602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488788" y="6182432"/>
            <a:ext cx="5317587" cy="419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lvl="1" algn="ctr">
              <a:spcBef>
                <a:spcPct val="20000"/>
              </a:spcBef>
            </a:pPr>
            <a:r>
              <a:rPr lang="en-GB" sz="1600" b="1" dirty="0" smtClean="0">
                <a:solidFill>
                  <a:schemeClr val="accent1"/>
                </a:solidFill>
                <a:latin typeface="Constantia" pitchFamily="18" charset="0"/>
              </a:rPr>
              <a:t>Potential for ~twice the nominal luminosity in LHC…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Beam from injectors 2/2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5334000" y="4800600"/>
            <a:ext cx="1600200" cy="838200"/>
          </a:xfrm>
          <a:prstGeom prst="roundRect">
            <a:avLst/>
          </a:prstGeom>
          <a:noFill/>
          <a:ln w="38100" cap="sq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24-5-2012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A23F-BAF2-40F7-981E-A4E481A32A38}" type="slidenum">
              <a:rPr lang="en-US" smtClean="0"/>
              <a:t>34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-13855" y="6488668"/>
            <a:ext cx="2973252" cy="369332"/>
          </a:xfrm>
          <a:prstGeom prst="rect">
            <a:avLst/>
          </a:prstGeom>
          <a:solidFill>
            <a:srgbClr val="FFFFC8"/>
          </a:solidFill>
        </p:spPr>
        <p:txBody>
          <a:bodyPr wrap="none" rtlCol="0">
            <a:spAutoFit/>
          </a:bodyPr>
          <a:lstStyle/>
          <a:p>
            <a:r>
              <a:rPr lang="fr-CH" b="1" dirty="0" smtClean="0"/>
              <a:t>H. Damerau – Chamonix2012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3727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LHC after LS1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Energy </a:t>
            </a:r>
            <a:r>
              <a:rPr lang="en-US" dirty="0"/>
              <a:t>6.5 TeV (in 2015)</a:t>
            </a:r>
          </a:p>
          <a:p>
            <a:r>
              <a:rPr lang="en-US" dirty="0"/>
              <a:t>Aperture not worse than now</a:t>
            </a:r>
          </a:p>
          <a:p>
            <a:r>
              <a:rPr lang="en-US" dirty="0"/>
              <a:t>Bunch spacing 25 ns or 50 ns</a:t>
            </a:r>
          </a:p>
          <a:p>
            <a:r>
              <a:rPr lang="en-US" dirty="0"/>
              <a:t>Understand (and control) emittance increase </a:t>
            </a:r>
            <a:endParaRPr lang="en-US" dirty="0" smtClean="0"/>
          </a:p>
          <a:p>
            <a:r>
              <a:rPr lang="en-US" dirty="0" smtClean="0"/>
              <a:t>Pile-up – assume acceptable mean mu of ~40</a:t>
            </a:r>
          </a:p>
          <a:p>
            <a:pPr lvl="1"/>
            <a:r>
              <a:rPr lang="en-US" dirty="0" smtClean="0"/>
              <a:t>This will constrain the utility of 50 ns</a:t>
            </a:r>
          </a:p>
          <a:p>
            <a:r>
              <a:rPr lang="en-US" dirty="0" smtClean="0"/>
              <a:t>Beta* ~0.5 m </a:t>
            </a:r>
          </a:p>
          <a:p>
            <a:pPr lvl="1"/>
            <a:r>
              <a:rPr lang="en-US" dirty="0" smtClean="0"/>
              <a:t>of limited utility to squeeze further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24-5-2012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A23F-BAF2-40F7-981E-A4E481A32A3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55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438400"/>
            <a:ext cx="8229600" cy="3276600"/>
          </a:xfrm>
        </p:spPr>
        <p:txBody>
          <a:bodyPr/>
          <a:lstStyle/>
          <a:p>
            <a:r>
              <a:rPr lang="en-US" dirty="0" smtClean="0"/>
              <a:t>Radiation </a:t>
            </a:r>
            <a:r>
              <a:rPr lang="en-US" dirty="0"/>
              <a:t>to electronics – SEU’s</a:t>
            </a:r>
          </a:p>
          <a:p>
            <a:r>
              <a:rPr lang="en-US" dirty="0" smtClean="0"/>
              <a:t>UFOs </a:t>
            </a:r>
            <a:r>
              <a:rPr lang="en-US" dirty="0"/>
              <a:t>at higher energy &amp; with 25 ns</a:t>
            </a:r>
          </a:p>
          <a:p>
            <a:r>
              <a:rPr lang="en-US" dirty="0" smtClean="0"/>
              <a:t>Electron </a:t>
            </a:r>
            <a:r>
              <a:rPr lang="en-US" dirty="0"/>
              <a:t>cloud &amp; high energy &amp; at 25 ns</a:t>
            </a:r>
          </a:p>
          <a:p>
            <a:r>
              <a:rPr lang="en-US" dirty="0" smtClean="0"/>
              <a:t>Emittance </a:t>
            </a:r>
            <a:r>
              <a:rPr lang="en-US" dirty="0"/>
              <a:t>growth in physics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Total beam intensity limits </a:t>
            </a:r>
            <a:r>
              <a:rPr lang="en-US" dirty="0" smtClean="0"/>
              <a:t>in the LHC…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24-5-2012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1447800"/>
            <a:ext cx="609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Performance could be impacted by: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A23F-BAF2-40F7-981E-A4E481A32A3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840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performance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24-5-2012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885489"/>
              </p:ext>
            </p:extLst>
          </p:nvPr>
        </p:nvGraphicFramePr>
        <p:xfrm>
          <a:off x="152400" y="1447800"/>
          <a:ext cx="8839199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2683"/>
                <a:gridCol w="860453"/>
                <a:gridCol w="1408014"/>
                <a:gridCol w="1251568"/>
                <a:gridCol w="1564460"/>
                <a:gridCol w="816622"/>
                <a:gridCol w="129539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Beta*</a:t>
                      </a:r>
                    </a:p>
                    <a:p>
                      <a:pPr algn="ctr"/>
                      <a:r>
                        <a:rPr lang="en-US" sz="2000" dirty="0" smtClean="0"/>
                        <a:t>[cm]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Ib</a:t>
                      </a:r>
                      <a:endParaRPr lang="en-US" sz="2000" dirty="0" smtClean="0"/>
                    </a:p>
                    <a:p>
                      <a:pPr algn="ctr"/>
                      <a:r>
                        <a:rPr lang="en-US" sz="2000" dirty="0" smtClean="0"/>
                        <a:t>SPS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Emit</a:t>
                      </a:r>
                    </a:p>
                    <a:p>
                      <a:pPr algn="ctr"/>
                      <a:r>
                        <a:rPr lang="en-US" sz="2000" dirty="0" smtClean="0"/>
                        <a:t>SPS</a:t>
                      </a:r>
                    </a:p>
                    <a:p>
                      <a:pPr algn="ctr"/>
                      <a:r>
                        <a:rPr lang="en-US" sz="2000" dirty="0" smtClean="0"/>
                        <a:t>[um]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Peak </a:t>
                      </a:r>
                      <a:r>
                        <a:rPr lang="en-US" sz="2000" dirty="0" err="1" smtClean="0"/>
                        <a:t>Lumi</a:t>
                      </a:r>
                      <a:endParaRPr lang="en-US" sz="2000" dirty="0" smtClean="0"/>
                    </a:p>
                    <a:p>
                      <a:pPr algn="ctr"/>
                      <a:r>
                        <a:rPr lang="en-US" sz="2000" dirty="0" smtClean="0"/>
                        <a:t>[cm-</a:t>
                      </a:r>
                      <a:r>
                        <a:rPr lang="en-US" sz="2000" baseline="30000" dirty="0" smtClean="0"/>
                        <a:t>2</a:t>
                      </a:r>
                      <a:r>
                        <a:rPr lang="en-US" sz="2000" dirty="0" smtClean="0"/>
                        <a:t>s</a:t>
                      </a:r>
                      <a:r>
                        <a:rPr lang="en-US" sz="2000" baseline="30000" dirty="0" smtClean="0"/>
                        <a:t>-1</a:t>
                      </a:r>
                      <a:r>
                        <a:rPr lang="en-US" sz="2000" dirty="0" smtClean="0"/>
                        <a:t>]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~Pile-up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Int. </a:t>
                      </a:r>
                      <a:r>
                        <a:rPr lang="en-US" sz="2000" dirty="0" err="1" smtClean="0"/>
                        <a:t>Lumi</a:t>
                      </a:r>
                      <a:endParaRPr lang="en-US" sz="2000" dirty="0" smtClean="0"/>
                    </a:p>
                    <a:p>
                      <a:pPr algn="ctr"/>
                      <a:r>
                        <a:rPr lang="en-US" sz="2000" dirty="0" smtClean="0"/>
                        <a:t>[fb</a:t>
                      </a:r>
                      <a:r>
                        <a:rPr lang="en-US" sz="2000" baseline="30000" dirty="0" smtClean="0"/>
                        <a:t>-1</a:t>
                      </a:r>
                      <a:r>
                        <a:rPr lang="en-US" sz="2000" dirty="0" smtClean="0"/>
                        <a:t>]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25 ns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1.2e11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2.8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1.2e34 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 28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32 </a:t>
                      </a:r>
                      <a:endParaRPr 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25 ns</a:t>
                      </a:r>
                      <a:br>
                        <a:rPr lang="en-US" sz="2400" dirty="0" smtClean="0"/>
                      </a:br>
                      <a:r>
                        <a:rPr lang="en-US" sz="2400" dirty="0" smtClean="0"/>
                        <a:t>low emit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1.2e11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1.4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2.2e34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 46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57 </a:t>
                      </a:r>
                      <a:endParaRPr 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50 ns </a:t>
                      </a:r>
                      <a:br>
                        <a:rPr lang="en-US" sz="2400" dirty="0" smtClean="0"/>
                      </a:br>
                      <a:r>
                        <a:rPr lang="en-US" sz="2400" dirty="0" smtClean="0"/>
                        <a:t>level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1.7e11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2.1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1.7e34</a:t>
                      </a:r>
                    </a:p>
                    <a:p>
                      <a:pPr algn="ctr"/>
                      <a:r>
                        <a:rPr lang="en-US" sz="2400" dirty="0" smtClean="0"/>
                        <a:t>level</a:t>
                      </a:r>
                      <a:br>
                        <a:rPr lang="en-US" sz="2400" dirty="0" smtClean="0"/>
                      </a:br>
                      <a:r>
                        <a:rPr lang="en-US" sz="2400" dirty="0" smtClean="0"/>
                        <a:t>0.9e34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76</a:t>
                      </a:r>
                      <a:br>
                        <a:rPr lang="en-US" sz="2400" dirty="0" smtClean="0"/>
                      </a:br>
                      <a:r>
                        <a:rPr lang="en-US" sz="2400" dirty="0" smtClean="0"/>
                        <a:t>level</a:t>
                      </a:r>
                    </a:p>
                    <a:p>
                      <a:pPr algn="ctr"/>
                      <a:r>
                        <a:rPr lang="en-US" sz="2400" dirty="0" smtClean="0"/>
                        <a:t>40 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40</a:t>
                      </a:r>
                      <a:r>
                        <a:rPr lang="en-US" sz="2400" baseline="0" dirty="0" smtClean="0"/>
                        <a:t> – </a:t>
                      </a:r>
                      <a:r>
                        <a:rPr lang="en-US" sz="2400" dirty="0" smtClean="0"/>
                        <a:t>50*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400" y="5105400"/>
            <a:ext cx="5105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150 days proton physics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5% beam loss, 10% emittance blow-up in LHC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10 sigma separation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70 </a:t>
            </a:r>
            <a:r>
              <a:rPr lang="en-US" dirty="0" err="1" smtClean="0"/>
              <a:t>mb</a:t>
            </a:r>
            <a:r>
              <a:rPr lang="en-US" dirty="0" smtClean="0"/>
              <a:t> visible cross-section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* different operational model - </a:t>
            </a:r>
            <a:r>
              <a:rPr lang="en-US" dirty="0" smtClean="0">
                <a:solidFill>
                  <a:srgbClr val="FF0000"/>
                </a:solidFill>
              </a:rPr>
              <a:t>caveat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53200" y="5105400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All numbers approximate!</a:t>
            </a:r>
            <a:endParaRPr lang="en-US" sz="1400" i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A23F-BAF2-40F7-981E-A4E481A32A3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604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LS2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HL-LHC like beams available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24-5-2012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A23F-BAF2-40F7-981E-A4E481A32A3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625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600200"/>
            <a:ext cx="4581525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25 ns after LIU upgrade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DC71B10-B60D-4C0A-9035-79A6FB959B5D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5638800"/>
            <a:ext cx="8229600" cy="752947"/>
          </a:xfrm>
        </p:spPr>
        <p:txBody>
          <a:bodyPr/>
          <a:lstStyle/>
          <a:p>
            <a:r>
              <a:rPr lang="en-US" sz="2400" dirty="0" smtClean="0"/>
              <a:t>Fundamental limit: space charge in PS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95536" y="980728"/>
            <a:ext cx="8748464" cy="752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dirty="0" smtClean="0">
                <a:latin typeface="+mn-lt"/>
              </a:rPr>
              <a:t>Limit is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2.3e11 p+/b in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3.6 um at SPS extraction (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1.6e11 in 2.3 um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004048" y="1844824"/>
            <a:ext cx="288032" cy="14401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843808" y="2996952"/>
            <a:ext cx="3816424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139952" y="2780928"/>
            <a:ext cx="288032" cy="14401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24-5-2012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86600" y="6324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Brennan Goddard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906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Operational robustness</a:t>
            </a:r>
          </a:p>
          <a:p>
            <a:pPr lvl="1"/>
            <a:r>
              <a:rPr lang="en-US" dirty="0" smtClean="0"/>
              <a:t>Precycle, </a:t>
            </a:r>
            <a:r>
              <a:rPr lang="en-US" dirty="0"/>
              <a:t>i</a:t>
            </a:r>
            <a:r>
              <a:rPr lang="en-US" dirty="0" smtClean="0"/>
              <a:t>njection, 450 GeV, ramp </a:t>
            </a:r>
            <a:r>
              <a:rPr lang="en-US" dirty="0"/>
              <a:t>&amp; squeeze </a:t>
            </a:r>
            <a:r>
              <a:rPr lang="en-US" dirty="0" smtClean="0"/>
              <a:t>&amp; collisions routine</a:t>
            </a:r>
          </a:p>
          <a:p>
            <a:r>
              <a:rPr lang="en-US" dirty="0" smtClean="0"/>
              <a:t>Machine protection</a:t>
            </a:r>
          </a:p>
          <a:p>
            <a:pPr lvl="1"/>
            <a:r>
              <a:rPr lang="en-US" dirty="0"/>
              <a:t>Unpinned by superb performance of machine protection and associated systems</a:t>
            </a:r>
          </a:p>
          <a:p>
            <a:pPr lvl="1"/>
            <a:r>
              <a:rPr lang="en-US" dirty="0" smtClean="0"/>
              <a:t>Rigorous </a:t>
            </a:r>
            <a:r>
              <a:rPr lang="en-US" dirty="0"/>
              <a:t>machine protection follow-up, qualification and monitoring </a:t>
            </a:r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Routine </a:t>
            </a:r>
            <a:r>
              <a:rPr lang="en-US" b="1" dirty="0">
                <a:solidFill>
                  <a:srgbClr val="FF0000"/>
                </a:solidFill>
              </a:rPr>
              <a:t>collimation of 110 MJ LHC beams </a:t>
            </a:r>
            <a:r>
              <a:rPr lang="en-US" dirty="0"/>
              <a:t>without a single quench from stored beams.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24-5-2012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A23F-BAF2-40F7-981E-A4E481A32A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53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676400"/>
            <a:ext cx="4581525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50 ns after LIU upgrade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DC71B10-B60D-4C0A-9035-79A6FB959B5D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5638800"/>
            <a:ext cx="8229600" cy="752947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Limited by longitudinal instabilities in PS and SPS, and by brightness in SPS</a:t>
            </a:r>
            <a:endParaRPr lang="en-US" sz="2000" dirty="0" smtClean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395536" y="980728"/>
            <a:ext cx="8568952" cy="752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400" dirty="0" smtClean="0">
                <a:latin typeface="+mn-lt"/>
              </a:rPr>
              <a:t>Limit is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2.7e11 p+/b in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2.7 um </a:t>
            </a:r>
            <a:r>
              <a:rPr lang="en-US" sz="2000" dirty="0" smtClean="0"/>
              <a:t>at SPS extraction (closer to HL-LHC requirement)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572000" y="2492896"/>
            <a:ext cx="288032" cy="14401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771800" y="2636912"/>
            <a:ext cx="3816424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24-5-2012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086600" y="6324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Brennan Goddard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797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LHC limits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Encyclopedic run through by Ralph </a:t>
            </a:r>
            <a:r>
              <a:rPr lang="en-US" dirty="0" err="1" smtClean="0"/>
              <a:t>Assmann</a:t>
            </a:r>
            <a:r>
              <a:rPr lang="en-US" dirty="0" smtClean="0"/>
              <a:t> at Chamonix </a:t>
            </a:r>
          </a:p>
          <a:p>
            <a:r>
              <a:rPr lang="en-US" dirty="0" smtClean="0"/>
              <a:t>Potential limits from</a:t>
            </a:r>
          </a:p>
          <a:p>
            <a:pPr lvl="1"/>
            <a:r>
              <a:rPr lang="en-US" dirty="0" smtClean="0"/>
              <a:t>RF, Vacuum, e</a:t>
            </a:r>
            <a:r>
              <a:rPr lang="en-US" dirty="0"/>
              <a:t>-</a:t>
            </a:r>
            <a:r>
              <a:rPr lang="en-US" dirty="0" smtClean="0"/>
              <a:t>cloud, </a:t>
            </a:r>
            <a:r>
              <a:rPr lang="en-US" dirty="0" err="1" smtClean="0"/>
              <a:t>Cryo</a:t>
            </a:r>
            <a:r>
              <a:rPr lang="en-US" dirty="0" smtClean="0"/>
              <a:t>, Magnets, Injection </a:t>
            </a:r>
            <a:r>
              <a:rPr lang="en-US" dirty="0"/>
              <a:t>and </a:t>
            </a:r>
            <a:r>
              <a:rPr lang="en-US" dirty="0" smtClean="0"/>
              <a:t>Protection, Collimation, SEUs, Radiation Protection</a:t>
            </a:r>
          </a:p>
          <a:p>
            <a:r>
              <a:rPr lang="en-US" dirty="0" smtClean="0"/>
              <a:t>Ultimate intensity seems a reasonable assumption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1.7e11 x 2808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24-5-2012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A23F-BAF2-40F7-981E-A4E481A32A3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883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LHC limits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24-5-2012</a:t>
            </a:r>
            <a:endParaRPr lang="en-US"/>
          </a:p>
        </p:txBody>
      </p:sp>
      <p:pic>
        <p:nvPicPr>
          <p:cNvPr id="4" name="Picture 3" descr="lhc-int-limits-20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43000"/>
            <a:ext cx="8704984" cy="541217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A23F-BAF2-40F7-981E-A4E481A32A3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729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erformance estimate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1143000"/>
            <a:ext cx="7467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7</a:t>
            </a:r>
            <a:r>
              <a:rPr lang="en-US" sz="2800" dirty="0" smtClean="0"/>
              <a:t> TeV </a:t>
            </a: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150 days of proton physics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Hübner Factor = 0.2 for 25 ns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Different OP model for 50 ns </a:t>
            </a:r>
            <a:r>
              <a:rPr lang="en-US" sz="2800" dirty="0" err="1" smtClean="0"/>
              <a:t>levelled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328345"/>
              </p:ext>
            </p:extLst>
          </p:nvPr>
        </p:nvGraphicFramePr>
        <p:xfrm>
          <a:off x="228600" y="3048000"/>
          <a:ext cx="84582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352"/>
                <a:gridCol w="990352"/>
                <a:gridCol w="1148920"/>
                <a:gridCol w="930429"/>
                <a:gridCol w="1860857"/>
                <a:gridCol w="1405460"/>
                <a:gridCol w="113183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Beta*</a:t>
                      </a:r>
                    </a:p>
                    <a:p>
                      <a:pPr algn="ctr"/>
                      <a:r>
                        <a:rPr lang="en-US" sz="2400" dirty="0" smtClean="0"/>
                        <a:t>[cm]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Ib</a:t>
                      </a:r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(SPS)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Emit</a:t>
                      </a:r>
                    </a:p>
                    <a:p>
                      <a:pPr algn="ctr"/>
                      <a:r>
                        <a:rPr lang="en-US" sz="2400" dirty="0" smtClean="0"/>
                        <a:t>(</a:t>
                      </a:r>
                      <a:r>
                        <a:rPr lang="en-US" sz="2400" baseline="0" dirty="0" smtClean="0"/>
                        <a:t>SPS)</a:t>
                      </a:r>
                      <a:br>
                        <a:rPr lang="en-US" sz="2400" baseline="0" dirty="0" smtClean="0"/>
                      </a:br>
                      <a:r>
                        <a:rPr lang="en-US" sz="2400" baseline="0" dirty="0" smtClean="0"/>
                        <a:t>um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Peak </a:t>
                      </a:r>
                      <a:r>
                        <a:rPr lang="en-US" sz="2400" dirty="0" err="1" smtClean="0"/>
                        <a:t>Lumi</a:t>
                      </a:r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[cm</a:t>
                      </a:r>
                      <a:r>
                        <a:rPr lang="en-US" sz="2400" baseline="30000" dirty="0" smtClean="0"/>
                        <a:t>-2</a:t>
                      </a:r>
                      <a:r>
                        <a:rPr lang="en-US" sz="2400" dirty="0" smtClean="0"/>
                        <a:t>s</a:t>
                      </a:r>
                      <a:r>
                        <a:rPr lang="en-US" sz="2400" baseline="30000" dirty="0" smtClean="0"/>
                        <a:t>-1</a:t>
                      </a:r>
                      <a:r>
                        <a:rPr lang="en-US" sz="2400" dirty="0" smtClean="0"/>
                        <a:t>]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Pile-up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Int. </a:t>
                      </a:r>
                      <a:r>
                        <a:rPr lang="en-US" sz="2400" dirty="0" err="1" smtClean="0"/>
                        <a:t>Lumi</a:t>
                      </a:r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[fb</a:t>
                      </a:r>
                      <a:r>
                        <a:rPr lang="en-US" sz="2400" baseline="30000" dirty="0" smtClean="0"/>
                        <a:t>-1</a:t>
                      </a:r>
                      <a:r>
                        <a:rPr lang="en-US" sz="2400" dirty="0" smtClean="0"/>
                        <a:t>]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25 ns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1.6e11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2.3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2.5e34 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56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~65</a:t>
                      </a:r>
                      <a:endParaRPr 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50 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2.7e11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2.7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2.8e34</a:t>
                      </a:r>
                    </a:p>
                    <a:p>
                      <a:pPr algn="ctr"/>
                      <a:r>
                        <a:rPr lang="en-US" sz="2400" dirty="0" smtClean="0"/>
                        <a:t>level</a:t>
                      </a:r>
                    </a:p>
                    <a:p>
                      <a:pPr algn="ctr"/>
                      <a:r>
                        <a:rPr lang="en-US" sz="2400" dirty="0" smtClean="0"/>
                        <a:t>0.9e34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125</a:t>
                      </a:r>
                      <a:br>
                        <a:rPr lang="en-US" sz="2400" dirty="0" smtClean="0"/>
                      </a:br>
                      <a:r>
                        <a:rPr lang="en-US" sz="2400" dirty="0" smtClean="0"/>
                        <a:t>level </a:t>
                      </a:r>
                    </a:p>
                    <a:p>
                      <a:pPr algn="ctr"/>
                      <a:r>
                        <a:rPr lang="en-US" sz="2400" dirty="0" smtClean="0"/>
                        <a:t>40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~50</a:t>
                      </a:r>
                      <a:r>
                        <a:rPr lang="en-US" sz="2400" baseline="0" dirty="0" smtClean="0"/>
                        <a:t> 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24-5-2012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096000" y="59436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Neglecting low emittance option</a:t>
            </a:r>
          </a:p>
          <a:p>
            <a:r>
              <a:rPr lang="en-US" sz="1400" i="1" dirty="0" smtClean="0"/>
              <a:t>All numbers approximate!</a:t>
            </a:r>
            <a:endParaRPr lang="en-US" sz="1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A23F-BAF2-40F7-981E-A4E481A32A3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28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24-5-2012</a:t>
            </a:r>
            <a:endParaRPr lang="en-US"/>
          </a:p>
        </p:txBody>
      </p:sp>
      <p:pic>
        <p:nvPicPr>
          <p:cNvPr id="5" name="Picture 4" descr="Screen shot 2012-05-21 at 11.38.4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990600"/>
            <a:ext cx="6936763" cy="466979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A23F-BAF2-40F7-981E-A4E481A32A38}" type="slidenum">
              <a:rPr lang="en-US" smtClean="0"/>
              <a:t>44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00" y="5791200"/>
            <a:ext cx="495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25 ns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Low emittance option viable between LS1 &amp; LS2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Usual warnings apply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920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2012 performance, after some more experience, is looking encouraging, goals for year credible</a:t>
            </a:r>
          </a:p>
          <a:p>
            <a:r>
              <a:rPr lang="en-US" dirty="0" smtClean="0"/>
              <a:t>Injector planning stabilizing</a:t>
            </a:r>
          </a:p>
          <a:p>
            <a:pPr lvl="1"/>
            <a:r>
              <a:rPr lang="en-US" dirty="0" smtClean="0"/>
              <a:t>LINAC4 connection, LIU upgrades not until LS2</a:t>
            </a:r>
          </a:p>
          <a:p>
            <a:pPr lvl="1"/>
            <a:r>
              <a:rPr lang="en-US" dirty="0" smtClean="0"/>
              <a:t>Interesting improvement possible before</a:t>
            </a:r>
          </a:p>
          <a:p>
            <a:pPr lvl="1"/>
            <a:r>
              <a:rPr lang="en-US" dirty="0" smtClean="0"/>
              <a:t>Towards HL-LHC beams after </a:t>
            </a:r>
          </a:p>
          <a:p>
            <a:r>
              <a:rPr lang="en-US" dirty="0" smtClean="0"/>
              <a:t>25 ns is baseline with potential to reach ultimate luminosity certainly after, possibly before, LS1</a:t>
            </a:r>
          </a:p>
          <a:p>
            <a:r>
              <a:rPr lang="en-US" dirty="0" smtClean="0"/>
              <a:t>Levelled 50 ns is an interesting option, particularly if there are total intensity limitations</a:t>
            </a:r>
          </a:p>
          <a:p>
            <a:pPr lvl="1"/>
            <a:r>
              <a:rPr lang="en-US" dirty="0" smtClean="0"/>
              <a:t>Certainly not yet given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24-5-2012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A23F-BAF2-40F7-981E-A4E481A32A3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78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24-5-2012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A23F-BAF2-40F7-981E-A4E481A32A3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393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2012 LHC schedule Q1/Q2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9144000" cy="5432907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7162800" y="3048000"/>
            <a:ext cx="18288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46800" rtlCol="0" anchor="ctr"/>
          <a:lstStyle/>
          <a:p>
            <a:pPr algn="ctr"/>
            <a:r>
              <a:rPr lang="en-US" sz="1400" dirty="0" smtClean="0"/>
              <a:t>Commissioning</a:t>
            </a:r>
          </a:p>
        </p:txBody>
      </p:sp>
      <p:sp>
        <p:nvSpPr>
          <p:cNvPr id="9" name="Oval 8"/>
          <p:cNvSpPr/>
          <p:nvPr/>
        </p:nvSpPr>
        <p:spPr>
          <a:xfrm>
            <a:off x="2286000" y="5715000"/>
            <a:ext cx="12192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46800" rtlCol="0" anchor="ctr"/>
          <a:lstStyle/>
          <a:p>
            <a:pPr algn="ctr"/>
            <a:r>
              <a:rPr lang="en-US" sz="1400" dirty="0" smtClean="0"/>
              <a:t>MD &amp; TS</a:t>
            </a:r>
          </a:p>
        </p:txBody>
      </p:sp>
      <p:sp>
        <p:nvSpPr>
          <p:cNvPr id="10" name="Oval 9"/>
          <p:cNvSpPr/>
          <p:nvPr/>
        </p:nvSpPr>
        <p:spPr>
          <a:xfrm>
            <a:off x="1371600" y="5410200"/>
            <a:ext cx="12954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46800" rtlCol="0" anchor="ctr"/>
          <a:lstStyle/>
          <a:p>
            <a:pPr algn="ctr"/>
            <a:r>
              <a:rPr lang="en-US" sz="1400" dirty="0" smtClean="0"/>
              <a:t>Ramp-up</a:t>
            </a:r>
          </a:p>
        </p:txBody>
      </p:sp>
      <p:sp>
        <p:nvSpPr>
          <p:cNvPr id="11" name="Oval 10"/>
          <p:cNvSpPr/>
          <p:nvPr/>
        </p:nvSpPr>
        <p:spPr>
          <a:xfrm>
            <a:off x="152400" y="5105400"/>
            <a:ext cx="16002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46800" rtlCol="0" anchor="ctr"/>
          <a:lstStyle/>
          <a:p>
            <a:pPr algn="ctr"/>
            <a:r>
              <a:rPr lang="en-US" sz="1400" dirty="0" smtClean="0"/>
              <a:t>Scrubbing</a:t>
            </a:r>
          </a:p>
          <a:p>
            <a:pPr algn="ctr"/>
            <a:r>
              <a:rPr lang="en-US" sz="1400" dirty="0" smtClean="0"/>
              <a:t>(postponed)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980" y="5869087"/>
            <a:ext cx="2211020" cy="988913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8001000" y="5181600"/>
            <a:ext cx="0" cy="687756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24-5-2012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A23F-BAF2-40F7-981E-A4E481A32A38}" type="slidenum">
              <a:rPr lang="en-US" smtClean="0"/>
              <a:t>47</a:t>
            </a:fld>
            <a:endParaRPr lang="en-US"/>
          </a:p>
        </p:txBody>
      </p:sp>
      <p:sp>
        <p:nvSpPr>
          <p:cNvPr id="3" name="5-Point Star 2"/>
          <p:cNvSpPr/>
          <p:nvPr/>
        </p:nvSpPr>
        <p:spPr>
          <a:xfrm>
            <a:off x="5410200" y="5486400"/>
            <a:ext cx="304800" cy="304800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46800" rtlCol="0" anchor="ctr"/>
          <a:lstStyle/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7743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2012 LHC schedule Q3</a:t>
            </a:r>
            <a:r>
              <a:rPr lang="en-US" dirty="0" smtClean="0"/>
              <a:t>/Q4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19200"/>
            <a:ext cx="7119011" cy="5379966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5715000" y="5410200"/>
            <a:ext cx="19812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46800" rtlCol="0" anchor="ctr"/>
          <a:lstStyle/>
          <a:p>
            <a:pPr algn="ctr"/>
            <a:r>
              <a:rPr lang="en-US" dirty="0" smtClean="0"/>
              <a:t>Special runs</a:t>
            </a:r>
          </a:p>
        </p:txBody>
      </p:sp>
      <p:sp>
        <p:nvSpPr>
          <p:cNvPr id="5" name="Oval 4"/>
          <p:cNvSpPr/>
          <p:nvPr/>
        </p:nvSpPr>
        <p:spPr>
          <a:xfrm>
            <a:off x="3505200" y="4876800"/>
            <a:ext cx="1981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46800" rtlCol="0" anchor="ctr"/>
          <a:lstStyle/>
          <a:p>
            <a:pPr algn="ctr"/>
            <a:r>
              <a:rPr lang="en-US" dirty="0" smtClean="0"/>
              <a:t>Proton-lead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24-5-2012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0" y="6019800"/>
            <a:ext cx="36576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High beta* runs for ALFA and TOTEM</a:t>
            </a:r>
          </a:p>
          <a:p>
            <a:r>
              <a:rPr lang="en-US" dirty="0" smtClean="0"/>
              <a:t>Van der Meer scans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A23F-BAF2-40F7-981E-A4E481A32A3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95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Beam from injectors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282" y="1371600"/>
            <a:ext cx="3480718" cy="3581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1600"/>
            <a:ext cx="5389418" cy="3583339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24-5-2012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447800" y="914400"/>
            <a:ext cx="655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Excellent performance – years in the preparation 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52400" y="5105400"/>
            <a:ext cx="4953000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Best in 2011 with 50 ns: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 ~1.45 x 10</a:t>
            </a:r>
            <a:r>
              <a:rPr lang="en-US" sz="2800" baseline="30000" dirty="0" smtClean="0"/>
              <a:t>11 </a:t>
            </a:r>
            <a:r>
              <a:rPr lang="en-US" sz="2800" dirty="0" smtClean="0"/>
              <a:t>ppb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~2.3 microns into collision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170055" y="5257800"/>
            <a:ext cx="3962400" cy="92333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Design with 25 ns:</a:t>
            </a:r>
          </a:p>
          <a:p>
            <a:pPr marL="285750" indent="-285750">
              <a:buFont typeface="Arial"/>
              <a:buChar char="•"/>
            </a:pPr>
            <a:r>
              <a:rPr lang="en-US" b="1" dirty="0" smtClean="0">
                <a:solidFill>
                  <a:srgbClr val="008000"/>
                </a:solidFill>
              </a:rPr>
              <a:t>1.15 x 10</a:t>
            </a:r>
            <a:r>
              <a:rPr lang="en-US" b="1" baseline="30000" dirty="0" smtClean="0">
                <a:solidFill>
                  <a:srgbClr val="008000"/>
                </a:solidFill>
              </a:rPr>
              <a:t>11</a:t>
            </a:r>
            <a:r>
              <a:rPr lang="en-US" b="1" dirty="0" smtClean="0">
                <a:solidFill>
                  <a:srgbClr val="008000"/>
                </a:solidFill>
              </a:rPr>
              <a:t> ppb</a:t>
            </a:r>
          </a:p>
          <a:p>
            <a:pPr marL="285750" indent="-285750">
              <a:buFont typeface="Arial"/>
              <a:buChar char="•"/>
            </a:pPr>
            <a:r>
              <a:rPr lang="en-US" b="1" dirty="0" smtClean="0">
                <a:solidFill>
                  <a:srgbClr val="008000"/>
                </a:solidFill>
              </a:rPr>
              <a:t>Normalized emittance 3.75 microns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A23F-BAF2-40F7-981E-A4E481A32A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1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IR1 and IR5 aperture at 3.5 TeV</a:t>
            </a:r>
          </a:p>
        </p:txBody>
      </p:sp>
      <p:pic>
        <p:nvPicPr>
          <p:cNvPr id="460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1" y="1752600"/>
            <a:ext cx="3961432" cy="1223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" t="11580" r="1201" b="3215"/>
          <a:stretch>
            <a:fillRect/>
          </a:stretch>
        </p:blipFill>
        <p:spPr bwMode="auto">
          <a:xfrm>
            <a:off x="4259461" y="1295400"/>
            <a:ext cx="4884539" cy="3171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5" name="Rectangle 4"/>
          <p:cNvSpPr>
            <a:spLocks/>
          </p:cNvSpPr>
          <p:nvPr/>
        </p:nvSpPr>
        <p:spPr bwMode="auto">
          <a:xfrm>
            <a:off x="152400" y="1295400"/>
            <a:ext cx="3733800" cy="348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2800" dirty="0" smtClean="0">
                <a:solidFill>
                  <a:srgbClr val="0000FF"/>
                </a:solidFill>
                <a:ea typeface="ＭＳ Ｐゴシック" charset="0"/>
                <a:sym typeface="Helvetica" charset="0"/>
              </a:rPr>
              <a:t>2011’</a:t>
            </a:r>
            <a:r>
              <a:rPr lang="en-US" altLang="ja-JP" sz="2800" dirty="0" smtClean="0">
                <a:solidFill>
                  <a:srgbClr val="0000FF"/>
                </a:solidFill>
                <a:ea typeface="Helvetica" charset="0"/>
                <a:cs typeface="Helvetica" charset="0"/>
                <a:sym typeface="Helvetica" charset="0"/>
              </a:rPr>
              <a:t>s </a:t>
            </a:r>
            <a:r>
              <a:rPr lang="ja-JP" altLang="en-US" sz="2800" dirty="0" smtClean="0">
                <a:solidFill>
                  <a:srgbClr val="0000FF"/>
                </a:solidFill>
                <a:ea typeface="ＭＳ Ｐゴシック" charset="0"/>
                <a:sym typeface="Helvetica" charset="0"/>
              </a:rPr>
              <a:t>“</a:t>
            </a:r>
            <a:r>
              <a:rPr lang="en-US" altLang="ja-JP" sz="2800" dirty="0">
                <a:solidFill>
                  <a:srgbClr val="0000FF"/>
                </a:solidFill>
                <a:ea typeface="Helvetica" charset="0"/>
                <a:cs typeface="Helvetica" charset="0"/>
                <a:sym typeface="Helvetica" charset="0"/>
              </a:rPr>
              <a:t>p</a:t>
            </a:r>
            <a:r>
              <a:rPr lang="en-US" altLang="ja-JP" sz="2800" dirty="0" smtClean="0">
                <a:solidFill>
                  <a:srgbClr val="0000FF"/>
                </a:solidFill>
                <a:ea typeface="Helvetica" charset="0"/>
                <a:cs typeface="Helvetica" charset="0"/>
                <a:sym typeface="Helvetica" charset="0"/>
              </a:rPr>
              <a:t>latinum </a:t>
            </a:r>
            <a:r>
              <a:rPr lang="en-US" altLang="ja-JP" sz="2800" dirty="0">
                <a:solidFill>
                  <a:srgbClr val="0000FF"/>
                </a:solidFill>
                <a:ea typeface="Helvetica" charset="0"/>
                <a:cs typeface="Helvetica" charset="0"/>
                <a:sym typeface="Helvetica" charset="0"/>
              </a:rPr>
              <a:t>mine</a:t>
            </a:r>
            <a:r>
              <a:rPr lang="ja-JP" altLang="en-US" sz="2800" dirty="0">
                <a:solidFill>
                  <a:srgbClr val="0000FF"/>
                </a:solidFill>
                <a:ea typeface="ＭＳ Ｐゴシック" charset="0"/>
                <a:sym typeface="Helvetica" charset="0"/>
              </a:rPr>
              <a:t>”</a:t>
            </a:r>
            <a:endParaRPr lang="en-US" sz="2800" dirty="0">
              <a:solidFill>
                <a:srgbClr val="0000FF"/>
              </a:solidFill>
              <a:ea typeface="ＭＳ Ｐゴシック" charset="0"/>
              <a:sym typeface="Helvetica" charset="0"/>
            </a:endParaRPr>
          </a:p>
        </p:txBody>
      </p:sp>
      <p:sp>
        <p:nvSpPr>
          <p:cNvPr id="46086" name="Rectangle 5"/>
          <p:cNvSpPr>
            <a:spLocks/>
          </p:cNvSpPr>
          <p:nvPr/>
        </p:nvSpPr>
        <p:spPr bwMode="auto">
          <a:xfrm>
            <a:off x="76200" y="3124200"/>
            <a:ext cx="372368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>
              <a:spcBef>
                <a:spcPts val="844"/>
              </a:spcBef>
            </a:pPr>
            <a:r>
              <a:rPr lang="en-US" i="1" dirty="0">
                <a:latin typeface="Helvetica" charset="0"/>
                <a:ea typeface="ＭＳ Ｐゴシック" charset="0"/>
                <a:sym typeface="Helvetica" charset="0"/>
              </a:rPr>
              <a:t>We got </a:t>
            </a:r>
            <a:r>
              <a:rPr lang="en-US" b="1" i="1" dirty="0">
                <a:latin typeface="Helvetica" charset="0"/>
                <a:ea typeface="ＭＳ Ｐゴシック" charset="0"/>
                <a:sym typeface="Helvetica" charset="0"/>
              </a:rPr>
              <a:t>4-6 </a:t>
            </a:r>
            <a:r>
              <a:rPr lang="en-US" b="1" i="1" dirty="0" err="1">
                <a:latin typeface="Helvetica" charset="0"/>
                <a:ea typeface="ＭＳ Ｐゴシック" charset="0"/>
                <a:sym typeface="Helvetica" charset="0"/>
              </a:rPr>
              <a:t>sigmas</a:t>
            </a:r>
            <a:r>
              <a:rPr lang="en-US" i="1" dirty="0">
                <a:latin typeface="Helvetica" charset="0"/>
                <a:ea typeface="ＭＳ Ｐゴシック" charset="0"/>
                <a:sym typeface="Helvetica" charset="0"/>
              </a:rPr>
              <a:t> more than the expected 14 </a:t>
            </a:r>
            <a:r>
              <a:rPr lang="en-US" i="1" dirty="0" smtClean="0">
                <a:latin typeface="Helvetica" charset="0"/>
                <a:ea typeface="ＭＳ Ｐゴシック" charset="0"/>
                <a:sym typeface="Helvetica" charset="0"/>
              </a:rPr>
              <a:t>sigma </a:t>
            </a:r>
            <a:br>
              <a:rPr lang="en-US" i="1" dirty="0" smtClean="0">
                <a:latin typeface="Helvetica" charset="0"/>
                <a:ea typeface="ＭＳ Ｐゴシック" charset="0"/>
                <a:sym typeface="Helvetica" charset="0"/>
              </a:rPr>
            </a:br>
            <a:r>
              <a:rPr lang="en-US" sz="1600" b="1" i="1" dirty="0" smtClean="0">
                <a:solidFill>
                  <a:srgbClr val="008000"/>
                </a:solidFill>
                <a:latin typeface="Helvetica" charset="0"/>
                <a:ea typeface="ＭＳ Ｐゴシック" charset="0"/>
                <a:sym typeface="Helvetica" charset="0"/>
              </a:rPr>
              <a:t>Triplet </a:t>
            </a:r>
            <a:r>
              <a:rPr lang="en-US" sz="1600" b="1" i="1" dirty="0">
                <a:solidFill>
                  <a:srgbClr val="008000"/>
                </a:solidFill>
                <a:latin typeface="Helvetica" charset="0"/>
                <a:ea typeface="ＭＳ Ｐゴシック" charset="0"/>
                <a:sym typeface="Helvetica" charset="0"/>
              </a:rPr>
              <a:t>aperture compatible with a well-aligned machine, a well </a:t>
            </a:r>
            <a:r>
              <a:rPr lang="en-US" sz="1600" b="1" i="1" dirty="0" err="1">
                <a:solidFill>
                  <a:srgbClr val="008000"/>
                </a:solidFill>
                <a:latin typeface="Helvetica" charset="0"/>
                <a:ea typeface="ＭＳ Ｐゴシック" charset="0"/>
                <a:sym typeface="Helvetica" charset="0"/>
              </a:rPr>
              <a:t>centred</a:t>
            </a:r>
            <a:r>
              <a:rPr lang="en-US" sz="1600" b="1" i="1" dirty="0">
                <a:solidFill>
                  <a:srgbClr val="008000"/>
                </a:solidFill>
                <a:latin typeface="Helvetica" charset="0"/>
                <a:ea typeface="ＭＳ Ｐゴシック" charset="0"/>
                <a:sym typeface="Helvetica" charset="0"/>
              </a:rPr>
              <a:t> orbit and a ~ design mechanical </a:t>
            </a:r>
            <a:r>
              <a:rPr lang="en-US" sz="1600" b="1" i="1" dirty="0" smtClean="0">
                <a:solidFill>
                  <a:srgbClr val="008000"/>
                </a:solidFill>
                <a:latin typeface="Helvetica" charset="0"/>
                <a:ea typeface="ＭＳ Ｐゴシック" charset="0"/>
                <a:sym typeface="Helvetica" charset="0"/>
              </a:rPr>
              <a:t>aperture</a:t>
            </a:r>
            <a:endParaRPr lang="en-US" sz="1600" b="1" i="1" dirty="0">
              <a:solidFill>
                <a:srgbClr val="008000"/>
              </a:solidFill>
              <a:latin typeface="Helvetica" charset="0"/>
              <a:ea typeface="ＭＳ Ｐゴシック" charset="0"/>
              <a:sym typeface="Helvetica" charset="0"/>
            </a:endParaRPr>
          </a:p>
        </p:txBody>
      </p:sp>
      <p:sp>
        <p:nvSpPr>
          <p:cNvPr id="46087" name="Rectangle 6"/>
          <p:cNvSpPr>
            <a:spLocks/>
          </p:cNvSpPr>
          <p:nvPr/>
        </p:nvSpPr>
        <p:spPr bwMode="auto">
          <a:xfrm>
            <a:off x="3048000" y="1752600"/>
            <a:ext cx="892969" cy="1187648"/>
          </a:xfrm>
          <a:prstGeom prst="rect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315200" y="44196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Stefano Redaelli</a:t>
            </a:r>
            <a:endParaRPr lang="en-US" sz="1600" i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24-5-2012</a:t>
            </a:r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267200" y="4876800"/>
            <a:ext cx="4724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48400" y="4876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~600 m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620000" y="2743200"/>
            <a:ext cx="0" cy="1371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620000" y="3200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~3 cm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53200" y="914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CMS</a:t>
            </a:r>
            <a:endParaRPr lang="en-US" dirty="0"/>
          </a:p>
        </p:txBody>
      </p:sp>
      <p:sp>
        <p:nvSpPr>
          <p:cNvPr id="17" name="Content Placeholder 4"/>
          <p:cNvSpPr>
            <a:spLocks noGrp="1"/>
          </p:cNvSpPr>
          <p:nvPr>
            <p:ph idx="1"/>
          </p:nvPr>
        </p:nvSpPr>
        <p:spPr>
          <a:xfrm>
            <a:off x="228600" y="5562600"/>
            <a:ext cx="8686800" cy="914400"/>
          </a:xfrm>
          <a:ln>
            <a:solidFill>
              <a:srgbClr val="FF0000"/>
            </a:solidFill>
          </a:ln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Additional margin allowed squeeze to beta* = 60  cm in 2012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 big success – </a:t>
            </a:r>
            <a:r>
              <a:rPr lang="en-US" dirty="0">
                <a:solidFill>
                  <a:srgbClr val="FF0000"/>
                </a:solidFill>
              </a:rPr>
              <a:t>6</a:t>
            </a:r>
            <a:r>
              <a:rPr lang="en-US" dirty="0" smtClean="0">
                <a:solidFill>
                  <a:srgbClr val="FF0000"/>
                </a:solidFill>
              </a:rPr>
              <a:t>e33 cm</a:t>
            </a:r>
            <a:r>
              <a:rPr lang="en-US" baseline="30000" dirty="0" smtClean="0">
                <a:solidFill>
                  <a:srgbClr val="FF0000"/>
                </a:solidFill>
              </a:rPr>
              <a:t>-2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baseline="30000" dirty="0" smtClean="0">
                <a:solidFill>
                  <a:srgbClr val="FF0000"/>
                </a:solidFill>
              </a:rPr>
              <a:t>-</a:t>
            </a:r>
            <a:r>
              <a:rPr lang="en-US" baseline="30000" dirty="0">
                <a:solidFill>
                  <a:srgbClr val="FF0000"/>
                </a:solidFill>
              </a:rPr>
              <a:t>1</a:t>
            </a:r>
            <a:endParaRPr lang="en-US" baseline="30000" dirty="0" smtClean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A23F-BAF2-40F7-981E-A4E481A32A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8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2011 to 2012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</a:t>
            </a:r>
            <a:r>
              <a:rPr lang="en-US" dirty="0" smtClean="0"/>
              <a:t>ell </a:t>
            </a:r>
            <a:r>
              <a:rPr lang="en-US" dirty="0"/>
              <a:t>organized, </a:t>
            </a:r>
            <a:r>
              <a:rPr lang="en-US" dirty="0" smtClean="0"/>
              <a:t>productive </a:t>
            </a:r>
            <a:r>
              <a:rPr lang="en-US" dirty="0">
                <a:solidFill>
                  <a:srgbClr val="FF0000"/>
                </a:solidFill>
              </a:rPr>
              <a:t>Xmas </a:t>
            </a:r>
            <a:r>
              <a:rPr lang="en-US" dirty="0" smtClean="0">
                <a:solidFill>
                  <a:srgbClr val="FF0000"/>
                </a:solidFill>
              </a:rPr>
              <a:t>technical stop</a:t>
            </a:r>
          </a:p>
          <a:p>
            <a:pPr lvl="1"/>
            <a:r>
              <a:rPr lang="en-US" dirty="0" smtClean="0"/>
              <a:t>Lot of R2E related work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lus </a:t>
            </a:r>
            <a:r>
              <a:rPr lang="en-US" dirty="0"/>
              <a:t>consolidation and </a:t>
            </a:r>
            <a:r>
              <a:rPr lang="en-US" dirty="0" smtClean="0"/>
              <a:t>improvements of many systems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Vacuum</a:t>
            </a:r>
            <a:r>
              <a:rPr lang="en-US" dirty="0" smtClean="0"/>
              <a:t> </a:t>
            </a:r>
            <a:r>
              <a:rPr lang="en-US" dirty="0"/>
              <a:t>consolidation to address successfully diagnosed causes of instabilities in </a:t>
            </a:r>
            <a:r>
              <a:rPr lang="en-US" dirty="0" smtClean="0"/>
              <a:t>2011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Injection collimators </a:t>
            </a:r>
            <a:r>
              <a:rPr lang="en-US" dirty="0"/>
              <a:t>issues diagnosed and understood - spare in preparation - fingers crossed in the </a:t>
            </a:r>
            <a:r>
              <a:rPr lang="en-US" dirty="0" smtClean="0"/>
              <a:t>meantime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Cool-down</a:t>
            </a:r>
            <a:r>
              <a:rPr lang="en-US" dirty="0"/>
              <a:t> of machine exactly on schedule </a:t>
            </a:r>
          </a:p>
          <a:p>
            <a:r>
              <a:rPr lang="en-US" dirty="0"/>
              <a:t>Very smooth </a:t>
            </a:r>
            <a:r>
              <a:rPr lang="en-US" dirty="0" smtClean="0">
                <a:solidFill>
                  <a:srgbClr val="FF0000"/>
                </a:solidFill>
              </a:rPr>
              <a:t>hardware </a:t>
            </a:r>
            <a:r>
              <a:rPr lang="en-US" dirty="0">
                <a:solidFill>
                  <a:srgbClr val="FF0000"/>
                </a:solidFill>
              </a:rPr>
              <a:t>commissioning </a:t>
            </a:r>
            <a:r>
              <a:rPr lang="en-US" dirty="0"/>
              <a:t>including careful quench-less commissioning of main circuits to 4 </a:t>
            </a:r>
            <a:r>
              <a:rPr lang="en-US" dirty="0" smtClean="0"/>
              <a:t>TeV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Well oiled Machine </a:t>
            </a:r>
            <a:r>
              <a:rPr lang="en-US" dirty="0">
                <a:solidFill>
                  <a:srgbClr val="FF0000"/>
                </a:solidFill>
              </a:rPr>
              <a:t>checkout</a:t>
            </a:r>
            <a:r>
              <a:rPr lang="en-US" dirty="0"/>
              <a:t> </a:t>
            </a:r>
            <a:r>
              <a:rPr lang="en-US" dirty="0" smtClean="0"/>
              <a:t>final tests and preparation for beam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24-5-2012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A23F-BAF2-40F7-981E-A4E481A32A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05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2012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24-5-2012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A23F-BAF2-40F7-981E-A4E481A32A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053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2012 run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Energy – 4 TeV</a:t>
            </a:r>
          </a:p>
          <a:p>
            <a:pPr lvl="1"/>
            <a:r>
              <a:rPr lang="en-US" dirty="0" smtClean="0"/>
              <a:t>Low number of quenches (as in 2011) assumed</a:t>
            </a:r>
          </a:p>
          <a:p>
            <a:r>
              <a:rPr lang="en-US" dirty="0" smtClean="0"/>
              <a:t>Bunch spacing - 50 ns</a:t>
            </a:r>
          </a:p>
          <a:p>
            <a:r>
              <a:rPr lang="en-US" dirty="0" smtClean="0"/>
              <a:t>Tight collimator settings</a:t>
            </a:r>
          </a:p>
          <a:p>
            <a:pPr lvl="1"/>
            <a:r>
              <a:rPr lang="en-US" dirty="0" smtClean="0"/>
              <a:t>Now proven operationally</a:t>
            </a:r>
          </a:p>
          <a:p>
            <a:r>
              <a:rPr lang="en-US" dirty="0" smtClean="0"/>
              <a:t>Atlas and CMS beta*  - 60 cm</a:t>
            </a:r>
          </a:p>
          <a:p>
            <a:r>
              <a:rPr lang="en-US" dirty="0" smtClean="0"/>
              <a:t>Alice and LHCb beta* - 3 m</a:t>
            </a:r>
          </a:p>
          <a:p>
            <a:pPr lvl="1"/>
            <a:r>
              <a:rPr lang="en-US" dirty="0" smtClean="0"/>
              <a:t>Natural satellites versus main bunches in Alice</a:t>
            </a:r>
          </a:p>
          <a:p>
            <a:pPr lvl="1"/>
            <a:r>
              <a:rPr lang="en-US" dirty="0" smtClean="0"/>
              <a:t>Tilted crossing in LHCb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24-5-2012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A23F-BAF2-40F7-981E-A4E481A32A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17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eflective ball">
      <a:majorFont>
        <a:latin typeface="Franklin Gothic Heavy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tIns="0" bIns="46800"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82930</TotalTime>
  <Words>2649</Words>
  <Application>Microsoft Macintosh PowerPoint</Application>
  <PresentationFormat>On-screen Show (4:3)</PresentationFormat>
  <Paragraphs>620</Paragraphs>
  <Slides>48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LHC Accelerator Prospects</vt:lpstr>
      <vt:lpstr>2011 – a quick look back</vt:lpstr>
      <vt:lpstr>2011</vt:lpstr>
      <vt:lpstr>Of note</vt:lpstr>
      <vt:lpstr>Beam from injectors</vt:lpstr>
      <vt:lpstr>IR1 and IR5 aperture at 3.5 TeV</vt:lpstr>
      <vt:lpstr>2011 to 2012</vt:lpstr>
      <vt:lpstr>2012</vt:lpstr>
      <vt:lpstr>2012 run configuration</vt:lpstr>
      <vt:lpstr>Bunch spacing</vt:lpstr>
      <vt:lpstr>Collimator settings 2012</vt:lpstr>
      <vt:lpstr>How tight?</vt:lpstr>
      <vt:lpstr>PowerPoint Presentation</vt:lpstr>
      <vt:lpstr>2012 – canonical (long) year</vt:lpstr>
      <vt:lpstr>50 ns performance estimate</vt:lpstr>
      <vt:lpstr>2012 so far</vt:lpstr>
      <vt:lpstr>2012 so far</vt:lpstr>
      <vt:lpstr>Production running</vt:lpstr>
      <vt:lpstr>Recent operational efficiency</vt:lpstr>
      <vt:lpstr>This year</vt:lpstr>
      <vt:lpstr>Lessons for the future</vt:lpstr>
      <vt:lpstr>50 versus 25 ns</vt:lpstr>
      <vt:lpstr>Towards exploiting the ‘nominal’ and ‘ultimate’ parameter set of the LHC </vt:lpstr>
      <vt:lpstr>10 year plan</vt:lpstr>
      <vt:lpstr>LSs</vt:lpstr>
      <vt:lpstr>Future performance</vt:lpstr>
      <vt:lpstr>Injectors</vt:lpstr>
      <vt:lpstr>Requirements from HL-LHC</vt:lpstr>
      <vt:lpstr>2011 to post-LS2</vt:lpstr>
      <vt:lpstr>Injector timeline</vt:lpstr>
      <vt:lpstr>Injector plans - summary</vt:lpstr>
      <vt:lpstr>After LS1</vt:lpstr>
      <vt:lpstr>Beam from injectors 1/2</vt:lpstr>
      <vt:lpstr>Beam from injectors 2/2</vt:lpstr>
      <vt:lpstr>LHC after LS1 </vt:lpstr>
      <vt:lpstr>Potential limitations</vt:lpstr>
      <vt:lpstr>Potential performance</vt:lpstr>
      <vt:lpstr>After LS2</vt:lpstr>
      <vt:lpstr>25 ns after LIU upgrade</vt:lpstr>
      <vt:lpstr>50 ns after LIU upgrade</vt:lpstr>
      <vt:lpstr>LHC limits</vt:lpstr>
      <vt:lpstr>LHC limits</vt:lpstr>
      <vt:lpstr>Performance estimate</vt:lpstr>
      <vt:lpstr>Projection</vt:lpstr>
      <vt:lpstr>Conclusions</vt:lpstr>
      <vt:lpstr>SPARE</vt:lpstr>
      <vt:lpstr>2012 LHC schedule Q1/Q2</vt:lpstr>
      <vt:lpstr>2012 LHC schedule Q3/Q4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PresenterMedia.com</dc:creator>
  <cp:lastModifiedBy>Mike Lamont</cp:lastModifiedBy>
  <cp:revision>1276</cp:revision>
  <dcterms:created xsi:type="dcterms:W3CDTF">2011-01-18T19:25:28Z</dcterms:created>
  <dcterms:modified xsi:type="dcterms:W3CDTF">2012-05-23T21:04:11Z</dcterms:modified>
</cp:coreProperties>
</file>