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71" r:id="rId2"/>
    <p:sldId id="391" r:id="rId3"/>
    <p:sldId id="426" r:id="rId4"/>
    <p:sldId id="275" r:id="rId5"/>
    <p:sldId id="392" r:id="rId6"/>
    <p:sldId id="273" r:id="rId7"/>
    <p:sldId id="274" r:id="rId8"/>
    <p:sldId id="425" r:id="rId9"/>
    <p:sldId id="427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15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1491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Formalities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this course will provide you with…</a:t>
            </a:r>
          </a:p>
          <a:p>
            <a:pPr lvl="1"/>
            <a:r>
              <a:rPr lang="en-US" dirty="0" smtClean="0"/>
              <a:t>a rigorous foundation of the underlying physics of particle accelerators, </a:t>
            </a:r>
          </a:p>
          <a:p>
            <a:pPr lvl="2"/>
            <a:r>
              <a:rPr lang="en-US" dirty="0" smtClean="0"/>
              <a:t>Fairly sophisticated understanding of </a:t>
            </a:r>
            <a:r>
              <a:rPr lang="en-US" smtClean="0"/>
              <a:t>their operations. </a:t>
            </a:r>
            <a:endParaRPr lang="en-US" dirty="0" smtClean="0"/>
          </a:p>
          <a:p>
            <a:pPr lvl="2"/>
            <a:r>
              <a:rPr lang="en-US" dirty="0" smtClean="0"/>
              <a:t>The background to pursue more advanced studies on your own (or in further classes).</a:t>
            </a:r>
          </a:p>
          <a:p>
            <a:pPr lvl="1"/>
            <a:r>
              <a:rPr lang="en-US" dirty="0" smtClean="0"/>
              <a:t>a quantitative overview of the state of the art, as well as current and future challenges.</a:t>
            </a:r>
          </a:p>
          <a:p>
            <a:pPr lvl="1"/>
            <a:r>
              <a:rPr lang="en-US" dirty="0" smtClean="0"/>
              <a:t>familiarity with enabling and related technologies:</a:t>
            </a:r>
          </a:p>
          <a:p>
            <a:pPr lvl="2"/>
            <a:r>
              <a:rPr lang="en-US" dirty="0" smtClean="0"/>
              <a:t>Magnets </a:t>
            </a:r>
          </a:p>
          <a:p>
            <a:pPr lvl="2"/>
            <a:r>
              <a:rPr lang="en-US" dirty="0" smtClean="0"/>
              <a:t>RF</a:t>
            </a:r>
          </a:p>
          <a:p>
            <a:pPr lvl="2"/>
            <a:r>
              <a:rPr lang="en-US" dirty="0" smtClean="0"/>
              <a:t>Instrumentation</a:t>
            </a:r>
          </a:p>
          <a:p>
            <a:pPr lvl="2"/>
            <a:r>
              <a:rPr lang="en-US" dirty="0" smtClean="0"/>
              <a:t>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prebys@fnal.gov</a:t>
            </a:r>
          </a:p>
          <a:p>
            <a:pPr lvl="1"/>
            <a:r>
              <a:rPr lang="en-US" dirty="0" smtClean="0"/>
              <a:t>630-336-1893</a:t>
            </a:r>
          </a:p>
          <a:p>
            <a:r>
              <a:rPr lang="en-US" dirty="0" err="1" smtClean="0"/>
              <a:t>TA,Computer</a:t>
            </a:r>
            <a:r>
              <a:rPr lang="en-US" dirty="0" smtClean="0"/>
              <a:t> labs: </a:t>
            </a:r>
            <a:r>
              <a:rPr lang="en-US" dirty="0" err="1" smtClean="0"/>
              <a:t>Timofey</a:t>
            </a:r>
            <a:r>
              <a:rPr lang="en-US" dirty="0" smtClean="0"/>
              <a:t> </a:t>
            </a:r>
            <a:r>
              <a:rPr lang="en-US" dirty="0" err="1" smtClean="0"/>
              <a:t>Zolkin</a:t>
            </a:r>
            <a:r>
              <a:rPr lang="en-US" dirty="0" smtClean="0"/>
              <a:t>, University of Chicago</a:t>
            </a:r>
          </a:p>
          <a:p>
            <a:pPr lvl="1"/>
            <a:r>
              <a:rPr lang="en-US" dirty="0" err="1" smtClean="0"/>
              <a:t>zolkin@fnal.gov</a:t>
            </a:r>
            <a:endParaRPr lang="en-US" dirty="0" smtClean="0"/>
          </a:p>
          <a:p>
            <a:r>
              <a:rPr lang="en-US" dirty="0" smtClean="0"/>
              <a:t>Grader: Patrick </a:t>
            </a:r>
            <a:r>
              <a:rPr lang="en-US" dirty="0" err="1" smtClean="0"/>
              <a:t>McChesney</a:t>
            </a:r>
            <a:r>
              <a:rPr lang="en-US" dirty="0" smtClean="0"/>
              <a:t>, Indiana University</a:t>
            </a:r>
          </a:p>
          <a:p>
            <a:pPr lvl="1"/>
            <a:r>
              <a:rPr lang="en-US" dirty="0" err="1"/>
              <a:t>pmcchesn@indiana.edu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warnings right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USPAS “Accelerator Physics” is intended to cover in two very intense weeks the material that would be in a </a:t>
            </a:r>
            <a:r>
              <a:rPr lang="en-US" i="1" dirty="0" smtClean="0"/>
              <a:t>full semester</a:t>
            </a:r>
            <a:r>
              <a:rPr lang="en-US" dirty="0" smtClean="0"/>
              <a:t> graduate course at a top tier university</a:t>
            </a:r>
          </a:p>
          <a:p>
            <a:pPr lvl="1"/>
            <a:r>
              <a:rPr lang="en-US" dirty="0" smtClean="0"/>
              <a:t>That’s the mandate; there’s nothing I can do about it</a:t>
            </a:r>
          </a:p>
          <a:p>
            <a:r>
              <a:rPr lang="en-US" dirty="0" smtClean="0"/>
              <a:t>Students have a pretty broad range of backgrounds, so some will struggle more than others.</a:t>
            </a:r>
          </a:p>
          <a:p>
            <a:r>
              <a:rPr lang="en-US" dirty="0" smtClean="0"/>
              <a:t>If you get behind, you will never catch up!</a:t>
            </a:r>
          </a:p>
          <a:p>
            <a:pPr lvl="1"/>
            <a:r>
              <a:rPr lang="en-US" dirty="0" smtClean="0"/>
              <a:t>Ask questions</a:t>
            </a:r>
          </a:p>
          <a:p>
            <a:pPr lvl="1"/>
            <a:r>
              <a:rPr lang="en-US" dirty="0" smtClean="0"/>
              <a:t>Attend help sessions</a:t>
            </a:r>
          </a:p>
          <a:p>
            <a:pPr lvl="1"/>
            <a:r>
              <a:rPr lang="en-US" dirty="0" smtClean="0"/>
              <a:t>Work together</a:t>
            </a:r>
          </a:p>
          <a:p>
            <a:r>
              <a:rPr lang="en-US" dirty="0" smtClean="0"/>
              <a:t>This is my first time teaching this course, and if I go off track, we all will never catch up</a:t>
            </a:r>
          </a:p>
          <a:p>
            <a:pPr lvl="1"/>
            <a:r>
              <a:rPr lang="en-US" dirty="0" smtClean="0"/>
              <a:t>I appreciate feedback and </a:t>
            </a:r>
            <a:r>
              <a:rPr lang="en-US" smtClean="0"/>
              <a:t>constructive criticism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going to spend today on the basics, as well as a fairly </a:t>
            </a:r>
            <a:r>
              <a:rPr lang="en-US" dirty="0" err="1" smtClean="0"/>
              <a:t>quantitive</a:t>
            </a:r>
            <a:r>
              <a:rPr lang="en-US" dirty="0" smtClean="0"/>
              <a:t> overview of everything we’re </a:t>
            </a:r>
            <a:r>
              <a:rPr lang="en-US" i="1" dirty="0" smtClean="0"/>
              <a:t>going</a:t>
            </a:r>
            <a:r>
              <a:rPr lang="en-US" dirty="0" smtClean="0"/>
              <a:t> to learn</a:t>
            </a:r>
          </a:p>
          <a:p>
            <a:pPr lvl="1"/>
            <a:r>
              <a:rPr lang="en-US" dirty="0" smtClean="0"/>
              <a:t>This will hopefully level the playing field in terms of previous experience and exposure to the concepts</a:t>
            </a:r>
          </a:p>
          <a:p>
            <a:r>
              <a:rPr lang="en-US" dirty="0" smtClean="0"/>
              <a:t>From tomorrow through about the middle of next week, we will cover the “classic” accelerator physics material.</a:t>
            </a:r>
          </a:p>
          <a:p>
            <a:r>
              <a:rPr lang="en-US" dirty="0" smtClean="0"/>
              <a:t>I’ll spend the last couple of days focusing in detail on topics of current interest</a:t>
            </a:r>
          </a:p>
          <a:p>
            <a:pPr lvl="1"/>
            <a:r>
              <a:rPr lang="en-US" dirty="0" smtClean="0"/>
              <a:t>Might have to sacrifice a little rigor to leave time for this.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texts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chose Edwards and </a:t>
            </a:r>
            <a:r>
              <a:rPr lang="en-US" dirty="0" err="1" smtClean="0"/>
              <a:t>Syphers</a:t>
            </a:r>
            <a:r>
              <a:rPr lang="en-US" dirty="0" smtClean="0"/>
              <a:t> “An Introduction to the Physics or High Energy Accelerators” as the primary course text because</a:t>
            </a:r>
          </a:p>
          <a:p>
            <a:pPr lvl="1"/>
            <a:r>
              <a:rPr lang="en-US" dirty="0" smtClean="0"/>
              <a:t>It’s the book I learned from</a:t>
            </a:r>
          </a:p>
          <a:p>
            <a:pPr lvl="1"/>
            <a:r>
              <a:rPr lang="en-US" dirty="0" smtClean="0"/>
              <a:t>The scope is appropriate to the course (we’ll pretty much cover the whole book).</a:t>
            </a:r>
          </a:p>
          <a:p>
            <a:pPr lvl="1"/>
            <a:r>
              <a:rPr lang="en-US" dirty="0" smtClean="0"/>
              <a:t>I find the mathematical level appropriate to a broad range of students.</a:t>
            </a:r>
          </a:p>
          <a:p>
            <a:pPr lvl="1"/>
            <a:r>
              <a:rPr lang="en-US" dirty="0" smtClean="0"/>
              <a:t>It was written by Fermilab people, so it uses conventions that I’m familiar with.</a:t>
            </a:r>
          </a:p>
          <a:p>
            <a:pPr lvl="1"/>
            <a:r>
              <a:rPr lang="en-US" dirty="0" smtClean="0"/>
              <a:t>Like most people who use it, I’ll switch the order of Chapter 2 (longitudinal motion) and 3 (transverse motion)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Welmut</a:t>
            </a:r>
            <a:r>
              <a:rPr lang="en-US" sz="1800" dirty="0" smtClean="0"/>
              <a:t> </a:t>
            </a:r>
            <a:r>
              <a:rPr lang="en-US" sz="1800" dirty="0" err="1" smtClean="0"/>
              <a:t>Wiedemann</a:t>
            </a:r>
            <a:r>
              <a:rPr lang="en-US" sz="1800" dirty="0" smtClean="0"/>
              <a:t>, “Particle Accelerator Physics”</a:t>
            </a:r>
          </a:p>
          <a:p>
            <a:pPr lvl="1"/>
            <a:r>
              <a:rPr lang="en-US" sz="1600" dirty="0" smtClean="0"/>
              <a:t>Probably the most complete and thorough book around (originally two volumes)</a:t>
            </a:r>
          </a:p>
          <a:p>
            <a:pPr lvl="1"/>
            <a:r>
              <a:rPr lang="en-US" sz="1600" dirty="0" smtClean="0"/>
              <a:t>Well written</a:t>
            </a:r>
          </a:p>
          <a:p>
            <a:pPr lvl="1"/>
            <a:r>
              <a:rPr lang="en-US" sz="1600" dirty="0" smtClean="0"/>
              <a:t>Scope and mathematical level perhaps a bit much for this class</a:t>
            </a:r>
          </a:p>
          <a:p>
            <a:r>
              <a:rPr lang="en-US" sz="1800" dirty="0" smtClean="0"/>
              <a:t>Edmund Wilson, “Particle Accelerators”</a:t>
            </a:r>
          </a:p>
          <a:p>
            <a:pPr lvl="1"/>
            <a:r>
              <a:rPr lang="en-US" sz="1600" dirty="0" smtClean="0"/>
              <a:t>Concise reference on a number of major topics</a:t>
            </a:r>
          </a:p>
          <a:p>
            <a:pPr lvl="1"/>
            <a:r>
              <a:rPr lang="en-US" sz="1600" dirty="0" smtClean="0"/>
              <a:t>Available in paperback (important if  you are paying)</a:t>
            </a:r>
          </a:p>
          <a:p>
            <a:pPr lvl="1"/>
            <a:r>
              <a:rPr lang="en-US" sz="1600" dirty="0" smtClean="0"/>
              <a:t>A bit light for this course</a:t>
            </a:r>
          </a:p>
          <a:p>
            <a:r>
              <a:rPr lang="en-US" sz="1800" dirty="0" smtClean="0"/>
              <a:t>Klaus </a:t>
            </a:r>
            <a:r>
              <a:rPr lang="en-US" sz="1800" dirty="0" err="1" smtClean="0"/>
              <a:t>Wille</a:t>
            </a:r>
            <a:r>
              <a:rPr lang="en-US" sz="1800" dirty="0" smtClean="0"/>
              <a:t> “The Physics of Particle Accelerators”</a:t>
            </a:r>
          </a:p>
          <a:p>
            <a:pPr lvl="1"/>
            <a:r>
              <a:rPr lang="en-US" sz="1600" dirty="0" smtClean="0"/>
              <a:t>Same comments</a:t>
            </a:r>
          </a:p>
          <a:p>
            <a:r>
              <a:rPr lang="en-US" sz="1800" dirty="0" smtClean="0"/>
              <a:t>S.Y. Lee, “Accelerator Physics”</a:t>
            </a:r>
          </a:p>
          <a:p>
            <a:pPr lvl="1"/>
            <a:r>
              <a:rPr lang="en-US" sz="1600" dirty="0" smtClean="0"/>
              <a:t>More or less equivalent to Edwards and </a:t>
            </a:r>
            <a:r>
              <a:rPr lang="en-US" sz="1600" dirty="0" err="1" smtClean="0"/>
              <a:t>Syphers</a:t>
            </a:r>
            <a:endParaRPr lang="en-US" sz="1600" dirty="0" smtClean="0"/>
          </a:p>
          <a:p>
            <a:pPr lvl="1"/>
            <a:r>
              <a:rPr lang="en-US" sz="1600" dirty="0" smtClean="0"/>
              <a:t>I prefer the organization of E&amp;S</a:t>
            </a:r>
          </a:p>
          <a:p>
            <a:r>
              <a:rPr lang="en-US" sz="2000" dirty="0" smtClean="0"/>
              <a:t>Fermilab “Accelerator Concepts” (“Rookie Book”)</a:t>
            </a:r>
          </a:p>
          <a:p>
            <a:pPr lvl="1"/>
            <a:r>
              <a:rPr lang="en-US" sz="1600" dirty="0" smtClean="0"/>
              <a:t>http://www-bdnew.fnal.gov/operations/rookie_books/Concepts_v3.6.pdf  </a:t>
            </a:r>
          </a:p>
          <a:p>
            <a:pPr lvl="1"/>
            <a:r>
              <a:rPr lang="en-US" sz="1600" dirty="0" smtClean="0"/>
              <a:t>Particularly chapters II-IV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541342"/>
          </a:xfrm>
        </p:spPr>
        <p:txBody>
          <a:bodyPr/>
          <a:lstStyle/>
          <a:p>
            <a:r>
              <a:rPr lang="en-US" dirty="0" smtClean="0"/>
              <a:t>Most days, we’ll lecture until 4-5.</a:t>
            </a:r>
          </a:p>
          <a:p>
            <a:r>
              <a:rPr lang="en-US" dirty="0" smtClean="0"/>
              <a:t>We will have computer labs (at least)</a:t>
            </a:r>
          </a:p>
          <a:p>
            <a:pPr lvl="1"/>
            <a:r>
              <a:rPr lang="en-US" dirty="0" smtClean="0"/>
              <a:t>This week: Wednesday and Friday mornings 9-12</a:t>
            </a:r>
          </a:p>
          <a:p>
            <a:pPr lvl="1"/>
            <a:r>
              <a:rPr lang="en-US" dirty="0" smtClean="0"/>
              <a:t>Next week: Monday through Wednesday, 1-2PM</a:t>
            </a:r>
          </a:p>
          <a:p>
            <a:pPr lvl="1"/>
            <a:r>
              <a:rPr lang="en-US" dirty="0" smtClean="0"/>
              <a:t>Perhaps some small assignments in addition</a:t>
            </a:r>
          </a:p>
          <a:p>
            <a:r>
              <a:rPr lang="en-US" dirty="0" smtClean="0"/>
              <a:t>Homework every day except Friday and next Thursday, to be turned in the next day.</a:t>
            </a:r>
          </a:p>
          <a:p>
            <a:pPr lvl="1"/>
            <a:r>
              <a:rPr lang="en-US" dirty="0" smtClean="0"/>
              <a:t>Students are encouraged to work together on homework</a:t>
            </a:r>
          </a:p>
          <a:p>
            <a:r>
              <a:rPr lang="en-US" dirty="0" smtClean="0"/>
              <a:t>Take home exam next Thursday</a:t>
            </a:r>
          </a:p>
          <a:p>
            <a:pPr lvl="1"/>
            <a:r>
              <a:rPr lang="en-US" dirty="0" smtClean="0"/>
              <a:t>Students are to work alone on exam.</a:t>
            </a:r>
          </a:p>
          <a:p>
            <a:r>
              <a:rPr lang="en-US" dirty="0" smtClean="0"/>
              <a:t>As lectures, homework, and other material are ready, they will be put at:</a:t>
            </a:r>
          </a:p>
          <a:p>
            <a:pPr lvl="1"/>
            <a:r>
              <a:rPr lang="en-US" dirty="0" smtClean="0"/>
              <a:t>http://home.fnal.gov/~prebys/misc/</a:t>
            </a:r>
            <a:r>
              <a:rPr lang="en-US" dirty="0" smtClean="0"/>
              <a:t>uspas_2014/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" y="71648"/>
            <a:ext cx="8262937" cy="441325"/>
          </a:xfrm>
        </p:spPr>
        <p:txBody>
          <a:bodyPr/>
          <a:lstStyle/>
          <a:p>
            <a:r>
              <a:rPr lang="en-US" dirty="0" smtClean="0"/>
              <a:t>Course Schedule (very </a:t>
            </a:r>
            <a:r>
              <a:rPr lang="en-US" i="1" dirty="0" smtClean="0"/>
              <a:t>approximate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0 - Formalities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67419"/>
              </p:ext>
            </p:extLst>
          </p:nvPr>
        </p:nvGraphicFramePr>
        <p:xfrm>
          <a:off x="769881" y="572459"/>
          <a:ext cx="7731728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376"/>
                <a:gridCol w="1418334"/>
                <a:gridCol w="1454223"/>
                <a:gridCol w="1283138"/>
                <a:gridCol w="1276557"/>
                <a:gridCol w="1362100"/>
              </a:tblGrid>
              <a:tr h="2713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13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Mon. (1/20)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Tues. (1/21)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Wed. (1/22)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Thu. (1/23)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Fri. (1/24)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Formalities,</a:t>
                      </a:r>
                      <a:r>
                        <a:rPr lang="en-US" sz="1000" baseline="0" dirty="0" smtClean="0"/>
                        <a:t> Introduction and Overview, Basic E&amp;M and Relativity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Imperfections, Off-momentum Particles, Matching and Insertions</a:t>
                      </a:r>
                    </a:p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err="1" smtClean="0"/>
                        <a:t>Floquet</a:t>
                      </a:r>
                      <a:r>
                        <a:rPr lang="en-US" sz="1000" dirty="0" smtClean="0"/>
                        <a:t> Transformations, Coupled Oscillations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Synchrotron Radiation,</a:t>
                      </a:r>
                      <a:r>
                        <a:rPr lang="en-US" sz="1000" baseline="0" dirty="0" smtClean="0"/>
                        <a:t> Beam Loss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Guest</a:t>
                      </a:r>
                      <a:r>
                        <a:rPr lang="en-US" sz="1000" baseline="0" dirty="0" smtClean="0"/>
                        <a:t> lecture: </a:t>
                      </a:r>
                      <a:r>
                        <a:rPr lang="en-US" sz="1000" dirty="0" smtClean="0"/>
                        <a:t>“Non-linear</a:t>
                      </a:r>
                      <a:r>
                        <a:rPr lang="en-US" sz="1000" baseline="0" dirty="0" smtClean="0"/>
                        <a:t> dynamics, Analytical </a:t>
                      </a:r>
                      <a:r>
                        <a:rPr lang="en-US" sz="1000" baseline="0" dirty="0" err="1" smtClean="0"/>
                        <a:t>Methods”,T</a:t>
                      </a:r>
                      <a:r>
                        <a:rPr lang="en-US" sz="1000" baseline="0" dirty="0" smtClean="0"/>
                        <a:t>. </a:t>
                      </a:r>
                      <a:r>
                        <a:rPr lang="en-US" sz="1000" baseline="0" dirty="0" err="1" smtClean="0"/>
                        <a:t>Zolkin</a:t>
                      </a:r>
                      <a:r>
                        <a:rPr lang="en-US" sz="1000" baseline="0" dirty="0" smtClean="0"/>
                        <a:t>.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Transverse Motion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Longitudinal Motion.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Hamiltonian Formalism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Special topic:</a:t>
                      </a:r>
                      <a:r>
                        <a:rPr lang="en-US" sz="1000" baseline="0" dirty="0" smtClean="0"/>
                        <a:t> Light sources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Special</a:t>
                      </a:r>
                      <a:r>
                        <a:rPr lang="en-US" sz="1000" baseline="0" dirty="0" smtClean="0"/>
                        <a:t> topics: Tricks of the Trade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2:00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Example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r>
                        <a:rPr lang="en-US" sz="1000" baseline="0" dirty="0" smtClean="0"/>
                        <a:t>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Example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Example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r>
                        <a:rPr lang="en-US" sz="1000" baseline="0" dirty="0" smtClean="0"/>
                        <a:t>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4:00</a:t>
                      </a:r>
                      <a:r>
                        <a:rPr lang="en-US" sz="1200" baseline="0" dirty="0" smtClean="0"/>
                        <a:t>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38912"/>
              </p:ext>
            </p:extLst>
          </p:nvPr>
        </p:nvGraphicFramePr>
        <p:xfrm>
          <a:off x="770937" y="3514777"/>
          <a:ext cx="7731728" cy="2858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376"/>
                <a:gridCol w="1418334"/>
                <a:gridCol w="1454223"/>
                <a:gridCol w="1388420"/>
                <a:gridCol w="1171275"/>
                <a:gridCol w="1362100"/>
              </a:tblGrid>
              <a:tr h="2713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Time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13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Mon. (1/27)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Tues. (1/28)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Wed. (1/29)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Thu. (1/30)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Fri. (1/31)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Guest lecture: “Non-linear dynamics, Numerical Methods”,</a:t>
                      </a:r>
                      <a:r>
                        <a:rPr lang="en-US" sz="1000" baseline="0" dirty="0" smtClean="0"/>
                        <a:t> T. </a:t>
                      </a:r>
                      <a:r>
                        <a:rPr lang="en-US" sz="1000" baseline="0" dirty="0" err="1" smtClean="0"/>
                        <a:t>Zolkin</a:t>
                      </a:r>
                      <a:endParaRPr lang="en-US" sz="1000" dirty="0" smtClean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Collective</a:t>
                      </a:r>
                      <a:r>
                        <a:rPr lang="en-US" sz="1000" baseline="0" dirty="0" smtClean="0"/>
                        <a:t> Effects: Space Charge, Negative Mass Instability.</a:t>
                      </a:r>
                      <a:endParaRPr lang="en-US" sz="1000" dirty="0" smtClean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Landau Damping, cooling.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Overview: state of the art, frontier topics.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Collect Exams.  “Beam instabilities</a:t>
                      </a:r>
                      <a:r>
                        <a:rPr lang="en-US" sz="1000" baseline="0" dirty="0" smtClean="0"/>
                        <a:t> and feedback systems”, </a:t>
                      </a:r>
                      <a:r>
                        <a:rPr lang="en-US" sz="1000" dirty="0" smtClean="0"/>
                        <a:t>Guest lecture by T.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Zolkin</a:t>
                      </a:r>
                      <a:r>
                        <a:rPr lang="en-US" sz="1000" baseline="0" dirty="0" smtClean="0"/>
                        <a:t>.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12:00 AM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lunch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End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Special topic:</a:t>
                      </a:r>
                      <a:r>
                        <a:rPr lang="en-US" sz="1000" baseline="0" dirty="0" smtClean="0"/>
                        <a:t> Increasing the luminosity of the LHC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Special topic: Solenoids.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Special topic: Simulation</a:t>
                      </a:r>
                      <a:r>
                        <a:rPr lang="en-US" sz="1000" baseline="0" dirty="0" smtClean="0"/>
                        <a:t> techniques.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Discussion,</a:t>
                      </a:r>
                      <a:r>
                        <a:rPr lang="en-US" sz="1000" baseline="0" dirty="0" smtClean="0"/>
                        <a:t> Q&amp;A, 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147">
                <a:tc rowSpan="3">
                  <a:txBody>
                    <a:bodyPr/>
                    <a:lstStyle/>
                    <a:p>
                      <a:r>
                        <a:rPr lang="en-US" sz="1200" dirty="0" smtClean="0"/>
                        <a:t>2:00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Example problems.</a:t>
                      </a:r>
                      <a:endParaRPr lang="en-US" sz="1000" dirty="0" smtClean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Example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Example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Example Problems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17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3:00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Pass out take home exam.</a:t>
                      </a:r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3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4:00</a:t>
                      </a:r>
                      <a:r>
                        <a:rPr lang="en-US" sz="1200" baseline="0" dirty="0" smtClean="0"/>
                        <a:t> PM</a:t>
                      </a:r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Computer Lab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72047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2056</TotalTime>
  <Words>1164</Words>
  <Application>Microsoft Macintosh PowerPoint</Application>
  <PresentationFormat>On-screen Show (4:3)</PresentationFormat>
  <Paragraphs>175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Formalities</vt:lpstr>
      <vt:lpstr>Goals of this course</vt:lpstr>
      <vt:lpstr>Course Personnel</vt:lpstr>
      <vt:lpstr>Some warnings right up front</vt:lpstr>
      <vt:lpstr>General Plan</vt:lpstr>
      <vt:lpstr>A note on texts</vt:lpstr>
      <vt:lpstr>Other references</vt:lpstr>
      <vt:lpstr>Tentative Schedule </vt:lpstr>
      <vt:lpstr>Course Schedule (very approximate)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114</cp:revision>
  <dcterms:created xsi:type="dcterms:W3CDTF">2003-06-24T14:15:57Z</dcterms:created>
  <dcterms:modified xsi:type="dcterms:W3CDTF">2014-01-20T11:18:45Z</dcterms:modified>
</cp:coreProperties>
</file>