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71" r:id="rId2"/>
    <p:sldId id="394" r:id="rId3"/>
    <p:sldId id="442" r:id="rId4"/>
    <p:sldId id="439" r:id="rId5"/>
    <p:sldId id="440" r:id="rId6"/>
    <p:sldId id="443" r:id="rId7"/>
    <p:sldId id="445" r:id="rId8"/>
    <p:sldId id="446" r:id="rId9"/>
    <p:sldId id="444" r:id="rId10"/>
    <p:sldId id="441" r:id="rId11"/>
    <p:sldId id="396" r:id="rId12"/>
    <p:sldId id="397" r:id="rId13"/>
    <p:sldId id="398" r:id="rId14"/>
    <p:sldId id="399" r:id="rId15"/>
    <p:sldId id="400" r:id="rId16"/>
    <p:sldId id="401" r:id="rId17"/>
    <p:sldId id="402" r:id="rId18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-1520" y="-96"/>
      </p:cViewPr>
      <p:guideLst>
        <p:guide orient="horz" pos="2467"/>
        <p:guide pos="32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Relationship Id="rId3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5" Type="http://schemas.openxmlformats.org/officeDocument/2006/relationships/image" Target="../media/image56.wmf"/><Relationship Id="rId6" Type="http://schemas.openxmlformats.org/officeDocument/2006/relationships/image" Target="../media/image57.wmf"/><Relationship Id="rId7" Type="http://schemas.openxmlformats.org/officeDocument/2006/relationships/image" Target="../media/image58.wmf"/><Relationship Id="rId8" Type="http://schemas.openxmlformats.org/officeDocument/2006/relationships/image" Target="../media/image59.wmf"/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5034E-6FA6-3845-85B9-1459C83D7C82}" type="datetimeFigureOut">
              <a:rPr lang="en-US" smtClean="0"/>
              <a:t>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1007F-BCB0-3949-8E04-6AD88C8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0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856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0"/>
            <a:ext cx="9144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2013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767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219200"/>
            <a:ext cx="40767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40767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3168C-16D6-42A2-AF6D-3D5C06C9F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526690" y="6569076"/>
            <a:ext cx="2731264" cy="15754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2013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4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  <p:sldLayoutId id="2147483768" r:id="rId12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15.wmf"/><Relationship Id="rId5" Type="http://schemas.openxmlformats.org/officeDocument/2006/relationships/image" Target="../media/image29.wmf"/><Relationship Id="rId6" Type="http://schemas.openxmlformats.org/officeDocument/2006/relationships/image" Target="../media/image30.w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6.w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3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34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5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36.wmf"/><Relationship Id="rId7" Type="http://schemas.openxmlformats.org/officeDocument/2006/relationships/image" Target="../media/image37.png"/><Relationship Id="rId8" Type="http://schemas.openxmlformats.org/officeDocument/2006/relationships/image" Target="../media/image38.jpeg"/><Relationship Id="rId9" Type="http://schemas.openxmlformats.org/officeDocument/2006/relationships/image" Target="../media/image39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41.w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42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44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wmf"/><Relationship Id="rId5" Type="http://schemas.openxmlformats.org/officeDocument/2006/relationships/image" Target="../media/image49.wmf"/><Relationship Id="rId6" Type="http://schemas.openxmlformats.org/officeDocument/2006/relationships/image" Target="../media/image50.wmf"/><Relationship Id="rId7" Type="http://schemas.openxmlformats.org/officeDocument/2006/relationships/image" Target="../media/image51.wmf"/><Relationship Id="rId8" Type="http://schemas.openxmlformats.org/officeDocument/2006/relationships/oleObject" Target="../embeddings/oleObject32.bin"/><Relationship Id="rId9" Type="http://schemas.openxmlformats.org/officeDocument/2006/relationships/image" Target="../media/image45.wmf"/><Relationship Id="rId10" Type="http://schemas.openxmlformats.org/officeDocument/2006/relationships/oleObject" Target="../embeddings/oleObject33.bin"/><Relationship Id="rId11" Type="http://schemas.openxmlformats.org/officeDocument/2006/relationships/image" Target="../media/image4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20" Type="http://schemas.openxmlformats.org/officeDocument/2006/relationships/image" Target="../media/image59.wmf"/><Relationship Id="rId10" Type="http://schemas.openxmlformats.org/officeDocument/2006/relationships/image" Target="../media/image55.wmf"/><Relationship Id="rId11" Type="http://schemas.openxmlformats.org/officeDocument/2006/relationships/oleObject" Target="../embeddings/oleObject38.bin"/><Relationship Id="rId12" Type="http://schemas.openxmlformats.org/officeDocument/2006/relationships/image" Target="../media/image56.wmf"/><Relationship Id="rId13" Type="http://schemas.openxmlformats.org/officeDocument/2006/relationships/oleObject" Target="../embeddings/oleObject39.bin"/><Relationship Id="rId14" Type="http://schemas.openxmlformats.org/officeDocument/2006/relationships/image" Target="../media/image57.wmf"/><Relationship Id="rId15" Type="http://schemas.openxmlformats.org/officeDocument/2006/relationships/oleObject" Target="../embeddings/oleObject40.bin"/><Relationship Id="rId16" Type="http://schemas.openxmlformats.org/officeDocument/2006/relationships/oleObject" Target="../embeddings/oleObject41.bin"/><Relationship Id="rId17" Type="http://schemas.openxmlformats.org/officeDocument/2006/relationships/oleObject" Target="../embeddings/oleObject42.bin"/><Relationship Id="rId18" Type="http://schemas.openxmlformats.org/officeDocument/2006/relationships/image" Target="../media/image58.wmf"/><Relationship Id="rId19" Type="http://schemas.openxmlformats.org/officeDocument/2006/relationships/oleObject" Target="../embeddings/oleObject43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34.bin"/><Relationship Id="rId4" Type="http://schemas.openxmlformats.org/officeDocument/2006/relationships/image" Target="../media/image52.w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53.w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image" Target="../media/image15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wmf"/><Relationship Id="rId8" Type="http://schemas.openxmlformats.org/officeDocument/2006/relationships/image" Target="../media/image16.png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3.w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4.w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E&amp;M and Relativity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smtClean="0"/>
              <a:t>Eric Prebys,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 lens approximation and magnetic “kick”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1668775"/>
          </a:xfrm>
        </p:spPr>
        <p:txBody>
          <a:bodyPr/>
          <a:lstStyle/>
          <a:p>
            <a:r>
              <a:rPr lang="en-US" sz="2000" dirty="0" smtClean="0"/>
              <a:t>If the path length through a </a:t>
            </a:r>
            <a:br>
              <a:rPr lang="en-US" sz="2000" dirty="0" smtClean="0"/>
            </a:br>
            <a:r>
              <a:rPr lang="en-US" sz="2000" dirty="0" smtClean="0"/>
              <a:t>transverse magnetic field is short </a:t>
            </a:r>
            <a:br>
              <a:rPr lang="en-US" sz="2000" dirty="0" smtClean="0"/>
            </a:br>
            <a:r>
              <a:rPr lang="en-US" sz="2000" dirty="0" smtClean="0"/>
              <a:t>compared to the bend radius </a:t>
            </a:r>
            <a:br>
              <a:rPr lang="en-US" sz="2000" dirty="0" smtClean="0"/>
            </a:br>
            <a:r>
              <a:rPr lang="en-US" sz="2000" dirty="0" smtClean="0"/>
              <a:t>of the particle, then we can think of</a:t>
            </a:r>
            <a:br>
              <a:rPr lang="en-US" sz="2000" dirty="0" smtClean="0"/>
            </a:br>
            <a:r>
              <a:rPr lang="en-US" sz="2000" dirty="0" smtClean="0"/>
              <a:t>the particle receiving a transverse “kick”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and it will be bent through small angle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 this “thin lens approximation”, a </a:t>
            </a:r>
            <a:br>
              <a:rPr lang="en-US" sz="2000" dirty="0" smtClean="0"/>
            </a:br>
            <a:r>
              <a:rPr lang="en-US" sz="2000" dirty="0" smtClean="0"/>
              <a:t>dipole is the equivalent of a prism in </a:t>
            </a:r>
            <a:br>
              <a:rPr lang="en-US" sz="2000" dirty="0" smtClean="0"/>
            </a:br>
            <a:r>
              <a:rPr lang="en-US" sz="2000" dirty="0" smtClean="0"/>
              <a:t>classical optics.</a:t>
            </a:r>
            <a:endParaRPr lang="en-US" sz="1800" dirty="0" smtClean="0"/>
          </a:p>
        </p:txBody>
      </p:sp>
      <p:grpSp>
        <p:nvGrpSpPr>
          <p:cNvPr id="2" name="Group 8"/>
          <p:cNvGrpSpPr/>
          <p:nvPr/>
        </p:nvGrpSpPr>
        <p:grpSpPr>
          <a:xfrm>
            <a:off x="4994455" y="1009485"/>
            <a:ext cx="3775255" cy="1382580"/>
            <a:chOff x="5410200" y="2514600"/>
            <a:chExt cx="3352800" cy="1201738"/>
          </a:xfrm>
        </p:grpSpPr>
        <p:grpSp>
          <p:nvGrpSpPr>
            <p:cNvPr id="3" name="Group 57"/>
            <p:cNvGrpSpPr>
              <a:grpSpLocks/>
            </p:cNvGrpSpPr>
            <p:nvPr/>
          </p:nvGrpSpPr>
          <p:grpSpPr bwMode="auto">
            <a:xfrm>
              <a:off x="5410200" y="2514600"/>
              <a:ext cx="3352800" cy="922338"/>
              <a:chOff x="5410200" y="2133600"/>
              <a:chExt cx="3352800" cy="922338"/>
            </a:xfrm>
          </p:grpSpPr>
          <p:sp>
            <p:nvSpPr>
              <p:cNvPr id="15" name="Rectangle 45"/>
              <p:cNvSpPr>
                <a:spLocks noChangeArrowheads="1"/>
              </p:cNvSpPr>
              <p:nvPr/>
            </p:nvSpPr>
            <p:spPr bwMode="auto">
              <a:xfrm>
                <a:off x="6705600" y="2133600"/>
                <a:ext cx="762000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46"/>
              <p:cNvSpPr>
                <a:spLocks/>
              </p:cNvSpPr>
              <p:nvPr/>
            </p:nvSpPr>
            <p:spPr bwMode="auto">
              <a:xfrm>
                <a:off x="5410200" y="2438400"/>
                <a:ext cx="3352800" cy="457200"/>
              </a:xfrm>
              <a:custGeom>
                <a:avLst/>
                <a:gdLst>
                  <a:gd name="T0" fmla="*/ 0 w 1776"/>
                  <a:gd name="T1" fmla="*/ 2147483647 h 680"/>
                  <a:gd name="T2" fmla="*/ 2147483647 w 1776"/>
                  <a:gd name="T3" fmla="*/ 2147483647 h 680"/>
                  <a:gd name="T4" fmla="*/ 2147483647 w 1776"/>
                  <a:gd name="T5" fmla="*/ 2147483647 h 680"/>
                  <a:gd name="T6" fmla="*/ 2147483647 w 1776"/>
                  <a:gd name="T7" fmla="*/ 2147483647 h 680"/>
                  <a:gd name="T8" fmla="*/ 2147483647 w 1776"/>
                  <a:gd name="T9" fmla="*/ 2147483647 h 680"/>
                  <a:gd name="T10" fmla="*/ 2147483647 w 1776"/>
                  <a:gd name="T11" fmla="*/ 2147483647 h 680"/>
                  <a:gd name="T12" fmla="*/ 2147483647 w 1776"/>
                  <a:gd name="T13" fmla="*/ 2147483647 h 6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76"/>
                  <a:gd name="T22" fmla="*/ 0 h 680"/>
                  <a:gd name="T23" fmla="*/ 1776 w 1776"/>
                  <a:gd name="T24" fmla="*/ 680 h 6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76" h="680">
                    <a:moveTo>
                      <a:pt x="0" y="8"/>
                    </a:moveTo>
                    <a:cubicBezTo>
                      <a:pt x="252" y="8"/>
                      <a:pt x="504" y="8"/>
                      <a:pt x="624" y="8"/>
                    </a:cubicBezTo>
                    <a:cubicBezTo>
                      <a:pt x="744" y="8"/>
                      <a:pt x="688" y="8"/>
                      <a:pt x="720" y="8"/>
                    </a:cubicBezTo>
                    <a:cubicBezTo>
                      <a:pt x="752" y="8"/>
                      <a:pt x="776" y="0"/>
                      <a:pt x="816" y="8"/>
                    </a:cubicBezTo>
                    <a:cubicBezTo>
                      <a:pt x="856" y="16"/>
                      <a:pt x="912" y="32"/>
                      <a:pt x="960" y="56"/>
                    </a:cubicBezTo>
                    <a:cubicBezTo>
                      <a:pt x="1008" y="80"/>
                      <a:pt x="968" y="48"/>
                      <a:pt x="1104" y="152"/>
                    </a:cubicBezTo>
                    <a:cubicBezTo>
                      <a:pt x="1240" y="256"/>
                      <a:pt x="1508" y="468"/>
                      <a:pt x="1776" y="6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8"/>
              <p:cNvSpPr>
                <a:spLocks noChangeShapeType="1"/>
              </p:cNvSpPr>
              <p:nvPr/>
            </p:nvSpPr>
            <p:spPr bwMode="auto">
              <a:xfrm>
                <a:off x="6400800" y="2438400"/>
                <a:ext cx="2362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>
                <a:off x="6705600" y="2979738"/>
                <a:ext cx="76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>
                <a:off x="6705600" y="2903538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>
                <a:off x="7467600" y="2903538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1" name="Object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00875" y="3363913"/>
              <a:ext cx="176213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Object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81800" y="2895600"/>
              <a:ext cx="2809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Object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148638" y="2808288"/>
              <a:ext cx="442912" cy="328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Object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62588" y="2527300"/>
              <a:ext cx="279400" cy="303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5534543" y="3429000"/>
          <a:ext cx="28352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5" name="Equation" r:id="rId7" imgW="1066680" imgH="419040" progId="Equation.3">
                  <p:embed/>
                </p:oleObj>
              </mc:Choice>
              <mc:Fallback>
                <p:oleObj name="Equation" r:id="rId7" imgW="106668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543" y="3429000"/>
                        <a:ext cx="2835275" cy="11144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2114080" y="2507280"/>
          <a:ext cx="4800625" cy="59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6" name="Equation" r:id="rId9" imgW="1739880" imgH="215640" progId="Equation.3">
                  <p:embed/>
                </p:oleObj>
              </mc:Choice>
              <mc:Fallback>
                <p:oleObj name="Equation" r:id="rId9" imgW="17398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080" y="2507280"/>
                        <a:ext cx="4800625" cy="59513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2"/>
          <p:cNvGrpSpPr/>
          <p:nvPr/>
        </p:nvGrpSpPr>
        <p:grpSpPr>
          <a:xfrm>
            <a:off x="5340100" y="4773175"/>
            <a:ext cx="3352800" cy="1092200"/>
            <a:chOff x="5340350" y="3795713"/>
            <a:chExt cx="3352800" cy="1092200"/>
          </a:xfrm>
        </p:grpSpPr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5340350" y="3795721"/>
              <a:ext cx="3352800" cy="1092192"/>
              <a:chOff x="5340350" y="3414721"/>
              <a:chExt cx="3352800" cy="1092192"/>
            </a:xfrm>
          </p:grpSpPr>
          <p:sp>
            <p:nvSpPr>
              <p:cNvPr id="26" name="Freeform 63"/>
              <p:cNvSpPr>
                <a:spLocks/>
              </p:cNvSpPr>
              <p:nvPr/>
            </p:nvSpPr>
            <p:spPr bwMode="auto">
              <a:xfrm>
                <a:off x="5340350" y="4030663"/>
                <a:ext cx="3352800" cy="476250"/>
              </a:xfrm>
              <a:custGeom>
                <a:avLst/>
                <a:gdLst>
                  <a:gd name="T0" fmla="*/ 0 w 2112"/>
                  <a:gd name="T1" fmla="*/ 2147483647 h 300"/>
                  <a:gd name="T2" fmla="*/ 2147483647 w 2112"/>
                  <a:gd name="T3" fmla="*/ 2147483647 h 300"/>
                  <a:gd name="T4" fmla="*/ 2147483647 w 2112"/>
                  <a:gd name="T5" fmla="*/ 2147483647 h 300"/>
                  <a:gd name="T6" fmla="*/ 2147483647 w 2112"/>
                  <a:gd name="T7" fmla="*/ 2147483647 h 300"/>
                  <a:gd name="T8" fmla="*/ 2147483647 w 2112"/>
                  <a:gd name="T9" fmla="*/ 2147483647 h 300"/>
                  <a:gd name="T10" fmla="*/ 2147483647 w 2112"/>
                  <a:gd name="T11" fmla="*/ 2147483647 h 300"/>
                  <a:gd name="T12" fmla="*/ 2147483647 w 2112"/>
                  <a:gd name="T13" fmla="*/ 2147483647 h 3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12"/>
                  <a:gd name="T22" fmla="*/ 0 h 300"/>
                  <a:gd name="T23" fmla="*/ 2112 w 2112"/>
                  <a:gd name="T24" fmla="*/ 300 h 3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12" h="300">
                    <a:moveTo>
                      <a:pt x="0" y="15"/>
                    </a:moveTo>
                    <a:cubicBezTo>
                      <a:pt x="300" y="15"/>
                      <a:pt x="599" y="15"/>
                      <a:pt x="742" y="15"/>
                    </a:cubicBezTo>
                    <a:cubicBezTo>
                      <a:pt x="885" y="15"/>
                      <a:pt x="806" y="17"/>
                      <a:pt x="856" y="15"/>
                    </a:cubicBezTo>
                    <a:cubicBezTo>
                      <a:pt x="906" y="13"/>
                      <a:pt x="995" y="0"/>
                      <a:pt x="1043" y="3"/>
                    </a:cubicBezTo>
                    <a:cubicBezTo>
                      <a:pt x="1091" y="6"/>
                      <a:pt x="1097" y="24"/>
                      <a:pt x="1142" y="36"/>
                    </a:cubicBezTo>
                    <a:cubicBezTo>
                      <a:pt x="1187" y="48"/>
                      <a:pt x="1151" y="32"/>
                      <a:pt x="1313" y="76"/>
                    </a:cubicBezTo>
                    <a:cubicBezTo>
                      <a:pt x="1475" y="120"/>
                      <a:pt x="1793" y="210"/>
                      <a:pt x="2112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5"/>
              <p:cNvSpPr>
                <a:spLocks noChangeShapeType="1"/>
              </p:cNvSpPr>
              <p:nvPr/>
            </p:nvSpPr>
            <p:spPr bwMode="auto">
              <a:xfrm>
                <a:off x="6330950" y="4049713"/>
                <a:ext cx="2362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" name="Group 73"/>
              <p:cNvGrpSpPr>
                <a:grpSpLocks/>
              </p:cNvGrpSpPr>
              <p:nvPr/>
            </p:nvGrpSpPr>
            <p:grpSpPr bwMode="auto">
              <a:xfrm flipV="1">
                <a:off x="6858000" y="3414721"/>
                <a:ext cx="363538" cy="1052510"/>
                <a:chOff x="4206" y="2239"/>
                <a:chExt cx="283" cy="728"/>
              </a:xfrm>
            </p:grpSpPr>
            <p:sp>
              <p:nvSpPr>
                <p:cNvPr id="29" name="Line 70"/>
                <p:cNvSpPr>
                  <a:spLocks noChangeShapeType="1"/>
                </p:cNvSpPr>
                <p:nvPr/>
              </p:nvSpPr>
              <p:spPr bwMode="auto">
                <a:xfrm>
                  <a:off x="4217" y="2250"/>
                  <a:ext cx="141" cy="70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358" y="2250"/>
                  <a:ext cx="131" cy="717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72"/>
                <p:cNvSpPr>
                  <a:spLocks noChangeShapeType="1"/>
                </p:cNvSpPr>
                <p:nvPr/>
              </p:nvSpPr>
              <p:spPr bwMode="auto">
                <a:xfrm>
                  <a:off x="4206" y="223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pic>
          <p:nvPicPr>
            <p:cNvPr id="25" name="Object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078788" y="4419600"/>
              <a:ext cx="442912" cy="32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2 - Basic E&amp;M and Relativity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</a:t>
            </a:r>
            <a:r>
              <a:rPr lang="en-US" dirty="0" err="1" smtClean="0"/>
              <a:t>multipole</a:t>
            </a:r>
            <a:r>
              <a:rPr lang="en-US" dirty="0" smtClean="0"/>
              <a:t>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390842" cy="519739"/>
          </a:xfrm>
        </p:spPr>
        <p:txBody>
          <a:bodyPr/>
          <a:lstStyle/>
          <a:p>
            <a:r>
              <a:rPr lang="en-US" dirty="0" smtClean="0"/>
              <a:t>Formally, in a current free region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general solution in two dimensions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44550" y="1339850"/>
          <a:ext cx="4637088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9" name="Equation" r:id="rId3" imgW="1460160" imgH="482400" progId="Equation.3">
                  <p:embed/>
                </p:oleObj>
              </mc:Choice>
              <mc:Fallback>
                <p:oleObj name="Equation" r:id="rId3" imgW="14601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339850"/>
                        <a:ext cx="4637088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19621" y="958983"/>
            <a:ext cx="249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Magnetic field is the gradient of a scalar…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567573" y="1519204"/>
            <a:ext cx="258618" cy="92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86582" y="2018145"/>
            <a:ext cx="249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…which satisfies Laplace’s equation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361709" y="2336800"/>
            <a:ext cx="383309" cy="124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3235" name="Object 3"/>
          <p:cNvGraphicFramePr>
            <a:graphicFrameLocks noChangeAspect="1"/>
          </p:cNvGraphicFramePr>
          <p:nvPr/>
        </p:nvGraphicFramePr>
        <p:xfrm>
          <a:off x="999870" y="3811624"/>
          <a:ext cx="7600951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0" name="Equation" r:id="rId5" imgW="2730240" imgH="444240" progId="Equation.3">
                  <p:embed/>
                </p:oleObj>
              </mc:Choice>
              <mc:Fallback>
                <p:oleObj name="Equation" r:id="rId5" imgW="273024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870" y="3811624"/>
                        <a:ext cx="7600951" cy="123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523978"/>
          </a:xfrm>
        </p:spPr>
        <p:txBody>
          <a:bodyPr/>
          <a:lstStyle/>
          <a:p>
            <a:r>
              <a:rPr lang="en-US" dirty="0" smtClean="0"/>
              <a:t>Solving for B components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76482" name="Object 2"/>
          <p:cNvGraphicFramePr>
            <a:graphicFrameLocks noChangeAspect="1"/>
          </p:cNvGraphicFramePr>
          <p:nvPr/>
        </p:nvGraphicFramePr>
        <p:xfrm>
          <a:off x="1603349" y="1164834"/>
          <a:ext cx="5232165" cy="210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7" name="Equation" r:id="rId3" imgW="2209680" imgH="888840" progId="Equation.3">
                  <p:embed/>
                </p:oleObj>
              </mc:Choice>
              <mc:Fallback>
                <p:oleObj name="Equation" r:id="rId3" imgW="220968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49" y="1164834"/>
                        <a:ext cx="5232165" cy="210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3" name="Object 3"/>
          <p:cNvGraphicFramePr>
            <a:graphicFrameLocks noChangeAspect="1"/>
          </p:cNvGraphicFramePr>
          <p:nvPr/>
        </p:nvGraphicFramePr>
        <p:xfrm>
          <a:off x="2538413" y="3941763"/>
          <a:ext cx="36385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8" name="Equation" r:id="rId5" imgW="1536480" imgH="431640" progId="Equation.3">
                  <p:embed/>
                </p:oleObj>
              </mc:Choice>
              <mc:Fallback>
                <p:oleObj name="Equation" r:id="rId5" imgW="15364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3941763"/>
                        <a:ext cx="363855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96" y="195549"/>
            <a:ext cx="8251825" cy="2322799"/>
          </a:xfrm>
        </p:spPr>
        <p:txBody>
          <a:bodyPr/>
          <a:lstStyle/>
          <a:p>
            <a:r>
              <a:rPr lang="en-US" dirty="0" smtClean="0"/>
              <a:t>Symmetry properties of </a:t>
            </a:r>
            <a:r>
              <a:rPr lang="en-US" dirty="0" err="1" smtClean="0"/>
              <a:t>mulitpoles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phase angle 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m</a:t>
            </a:r>
            <a:r>
              <a:rPr lang="en-US" dirty="0" smtClean="0"/>
              <a:t> </a:t>
            </a:r>
            <a:r>
              <a:rPr lang="en-US" dirty="0" smtClean="0"/>
              <a:t>represents a rotation of each component about the axis.  Set all </a:t>
            </a:r>
            <a:r>
              <a:rPr lang="en-US" dirty="0" err="1"/>
              <a:t>δ</a:t>
            </a:r>
            <a:r>
              <a:rPr lang="en-US" baseline="-25000" dirty="0" err="1" smtClean="0"/>
              <a:t>m</a:t>
            </a:r>
            <a:r>
              <a:rPr lang="en-US" baseline="-25000" dirty="0" smtClean="0"/>
              <a:t> </a:t>
            </a:r>
            <a:r>
              <a:rPr lang="en-US" dirty="0" smtClean="0"/>
              <a:t>=0 for the moment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77506" name="Object 2"/>
          <p:cNvGraphicFramePr>
            <a:graphicFrameLocks noChangeAspect="1"/>
          </p:cNvGraphicFramePr>
          <p:nvPr/>
        </p:nvGraphicFramePr>
        <p:xfrm>
          <a:off x="1812925" y="709613"/>
          <a:ext cx="5021263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1" name="Equation" r:id="rId3" imgW="2755800" imgH="838080" progId="Equation.3">
                  <p:embed/>
                </p:oleObj>
              </mc:Choice>
              <mc:Fallback>
                <p:oleObj name="Equation" r:id="rId3" imgW="2755800" imgH="838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709613"/>
                        <a:ext cx="5021263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07" name="Object 3"/>
          <p:cNvGraphicFramePr>
            <a:graphicFrameLocks noChangeAspect="1"/>
          </p:cNvGraphicFramePr>
          <p:nvPr/>
        </p:nvGraphicFramePr>
        <p:xfrm>
          <a:off x="418059" y="3641360"/>
          <a:ext cx="6569075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2" name="Equation" r:id="rId5" imgW="4051080" imgH="1625400" progId="Equation.3">
                  <p:embed/>
                </p:oleObj>
              </mc:Choice>
              <mc:Fallback>
                <p:oleObj name="Equation" r:id="rId5" imgW="4051080" imgH="1625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59" y="3641360"/>
                        <a:ext cx="6569075" cy="263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7509" name="Picture 5" descr="http://img.tfd.com/ggse/1f/gsed_0001_0027_0_img821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05886" y="4152274"/>
            <a:ext cx="1040040" cy="1064901"/>
          </a:xfrm>
          <a:prstGeom prst="rect">
            <a:avLst/>
          </a:prstGeom>
          <a:noFill/>
        </p:spPr>
      </p:pic>
      <p:pic>
        <p:nvPicPr>
          <p:cNvPr id="277511" name="Picture 7" descr="http://www.fnrf.science.cmu.ac.th/magnetimages/image027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V="1">
            <a:off x="7147746" y="5216575"/>
            <a:ext cx="1396647" cy="1296761"/>
          </a:xfrm>
          <a:prstGeom prst="rect">
            <a:avLst/>
          </a:prstGeom>
          <a:noFill/>
        </p:spPr>
      </p:pic>
      <p:pic>
        <p:nvPicPr>
          <p:cNvPr id="277513" name="Picture 9" descr="http://upload.wikimedia.org/wikipedia/commons/thumb/9/9f/Field_lines_parallel_plates.svg/524px-Field_lines_parallel_plates.svg.png"/>
          <p:cNvPicPr>
            <a:picLocks noChangeAspect="1" noChangeArrowheads="1"/>
          </p:cNvPicPr>
          <p:nvPr/>
        </p:nvPicPr>
        <p:blipFill>
          <a:blip r:embed="rId9" cstate="print"/>
          <a:srcRect t="17122" b="17936"/>
          <a:stretch>
            <a:fillRect/>
          </a:stretch>
        </p:blipFill>
        <p:spPr bwMode="auto">
          <a:xfrm flipV="1">
            <a:off x="6961109" y="3380854"/>
            <a:ext cx="1733185" cy="546569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86" y="1"/>
            <a:ext cx="8251825" cy="764498"/>
          </a:xfrm>
        </p:spPr>
        <p:txBody>
          <a:bodyPr/>
          <a:lstStyle/>
          <a:p>
            <a:r>
              <a:rPr lang="en-US" dirty="0" smtClean="0"/>
              <a:t>Back to Cartesian Coordinates. Differentiate both sides </a:t>
            </a:r>
            <a:r>
              <a:rPr lang="en-US" i="1" dirty="0" smtClean="0"/>
              <a:t>n</a:t>
            </a:r>
            <a:r>
              <a:rPr lang="en-US" dirty="0" smtClean="0"/>
              <a:t> times </a:t>
            </a:r>
            <a:r>
              <a:rPr lang="en-US" dirty="0" err="1" smtClean="0"/>
              <a:t>wrt</a:t>
            </a:r>
            <a:r>
              <a:rPr lang="en-US" dirty="0" smtClean="0"/>
              <a:t> x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we can rewrite this 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“Normal” terms always have </a:t>
            </a:r>
            <a:r>
              <a:rPr lang="en-US" i="1" dirty="0" err="1" smtClean="0"/>
              <a:t>B</a:t>
            </a:r>
            <a:r>
              <a:rPr lang="en-US" baseline="-25000" dirty="0" err="1" smtClean="0"/>
              <a:t>x</a:t>
            </a:r>
            <a:r>
              <a:rPr lang="en-US" dirty="0" smtClean="0"/>
              <a:t>=0 on </a:t>
            </a:r>
            <a:r>
              <a:rPr lang="en-US" i="1" dirty="0" smtClean="0"/>
              <a:t>x</a:t>
            </a:r>
            <a:r>
              <a:rPr lang="en-US" dirty="0" smtClean="0"/>
              <a:t> axis.</a:t>
            </a:r>
          </a:p>
          <a:p>
            <a:r>
              <a:rPr lang="en-US" dirty="0" smtClean="0"/>
              <a:t>“Skew” terms always have </a:t>
            </a:r>
            <a:r>
              <a:rPr lang="en-US" i="1" dirty="0" smtClean="0"/>
              <a:t>B</a:t>
            </a:r>
            <a:r>
              <a:rPr lang="en-US" baseline="-25000" dirty="0" smtClean="0"/>
              <a:t>y</a:t>
            </a:r>
            <a:r>
              <a:rPr lang="en-US" dirty="0" smtClean="0"/>
              <a:t>=0 on </a:t>
            </a:r>
            <a:r>
              <a:rPr lang="en-US" i="1" dirty="0" smtClean="0"/>
              <a:t>x</a:t>
            </a:r>
            <a:r>
              <a:rPr lang="en-US" dirty="0" smtClean="0"/>
              <a:t> axis.</a:t>
            </a:r>
          </a:p>
          <a:p>
            <a:r>
              <a:rPr lang="en-US" dirty="0" smtClean="0"/>
              <a:t>Generally define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297987" name="Object 3"/>
          <p:cNvGraphicFramePr>
            <a:graphicFrameLocks noChangeAspect="1"/>
          </p:cNvGraphicFramePr>
          <p:nvPr/>
        </p:nvGraphicFramePr>
        <p:xfrm>
          <a:off x="2994832" y="363615"/>
          <a:ext cx="4281487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8" name="Equation" r:id="rId3" imgW="2349360" imgH="990360" progId="Equation.3">
                  <p:embed/>
                </p:oleObj>
              </mc:Choice>
              <mc:Fallback>
                <p:oleObj name="Equation" r:id="rId3" imgW="2349360" imgH="990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832" y="363615"/>
                        <a:ext cx="4281487" cy="180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8" name="Object 4"/>
          <p:cNvGraphicFramePr>
            <a:graphicFrameLocks noChangeAspect="1"/>
          </p:cNvGraphicFramePr>
          <p:nvPr/>
        </p:nvGraphicFramePr>
        <p:xfrm>
          <a:off x="762651" y="2533493"/>
          <a:ext cx="6900430" cy="2023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9" name="Equation" r:id="rId5" imgW="3288960" imgH="965160" progId="Equation.3">
                  <p:embed/>
                </p:oleObj>
              </mc:Choice>
              <mc:Fallback>
                <p:oleObj name="Equation" r:id="rId5" imgW="3288960" imgH="9651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51" y="2533493"/>
                        <a:ext cx="6900430" cy="20235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0249" y="2428406"/>
            <a:ext cx="155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“normal”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120328" y="2758190"/>
            <a:ext cx="269823" cy="22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85023" y="4064832"/>
            <a:ext cx="155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“skew”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107837" y="3989881"/>
            <a:ext cx="432216" cy="177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514319" y="5691785"/>
          <a:ext cx="5906800" cy="63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0" name="Equation" r:id="rId7" imgW="2247840" imgH="241200" progId="Equation.3">
                  <p:embed/>
                </p:oleObj>
              </mc:Choice>
              <mc:Fallback>
                <p:oleObj name="Equation" r:id="rId7" imgW="224784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319" y="5691785"/>
                        <a:ext cx="5906800" cy="63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96" y="1"/>
            <a:ext cx="8251825" cy="569626"/>
          </a:xfrm>
        </p:spPr>
        <p:txBody>
          <a:bodyPr/>
          <a:lstStyle/>
          <a:p>
            <a:r>
              <a:rPr lang="en-US" dirty="0" smtClean="0"/>
              <a:t>Expand first few terms…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in the absence of skew terms, on the </a:t>
            </a:r>
            <a:r>
              <a:rPr lang="en-US" i="1" dirty="0" smtClean="0"/>
              <a:t>x</a:t>
            </a:r>
            <a:r>
              <a:rPr lang="en-US" dirty="0" smtClean="0"/>
              <a:t> axis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299010" name="Object 2"/>
          <p:cNvGraphicFramePr>
            <a:graphicFrameLocks noChangeAspect="1"/>
          </p:cNvGraphicFramePr>
          <p:nvPr/>
        </p:nvGraphicFramePr>
        <p:xfrm>
          <a:off x="750392" y="592710"/>
          <a:ext cx="7107230" cy="1955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5" name="Equation" r:id="rId3" imgW="2857320" imgH="787320" progId="Equation.3">
                  <p:embed/>
                </p:oleObj>
              </mc:Choice>
              <mc:Fallback>
                <p:oleObj name="Equation" r:id="rId3" imgW="2857320" imgH="787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392" y="592710"/>
                        <a:ext cx="7107230" cy="19556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ft Brace 10"/>
          <p:cNvSpPr/>
          <p:nvPr/>
        </p:nvSpPr>
        <p:spPr>
          <a:xfrm rot="-5400000">
            <a:off x="1903751" y="2293496"/>
            <a:ext cx="359765" cy="6145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-5400000">
            <a:off x="3202901" y="1853783"/>
            <a:ext cx="379750" cy="15190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-5400000">
            <a:off x="5587588" y="1212954"/>
            <a:ext cx="379750" cy="2835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93888" y="2833141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dipole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199" y="2820650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quadrupole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84163" y="2823149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sextupole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299011" name="Object 3"/>
          <p:cNvGraphicFramePr>
            <a:graphicFrameLocks noChangeAspect="1"/>
          </p:cNvGraphicFramePr>
          <p:nvPr/>
        </p:nvGraphicFramePr>
        <p:xfrm>
          <a:off x="1163664" y="4156153"/>
          <a:ext cx="628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6" name="Equation" r:id="rId5" imgW="2527200" imgH="393480" progId="Equation.3">
                  <p:embed/>
                </p:oleObj>
              </mc:Choice>
              <mc:Fallback>
                <p:oleObj name="Equation" r:id="rId5" imgW="25272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64" y="4156153"/>
                        <a:ext cx="6286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86721" y="5234065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dipole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36032" y="5206585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quadrupole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77388" y="5194094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sextupole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6386" y="5209084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octupole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978702" y="4841823"/>
            <a:ext cx="329783" cy="314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33010" y="4871803"/>
            <a:ext cx="204865" cy="319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347148" y="4946754"/>
            <a:ext cx="37475" cy="307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561351" y="4856813"/>
            <a:ext cx="309797" cy="32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</a:t>
            </a:r>
            <a:r>
              <a:rPr lang="en-US" dirty="0" err="1" smtClean="0"/>
              <a:t>Multipoles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1153565"/>
          </a:xfrm>
        </p:spPr>
        <p:txBody>
          <a:bodyPr/>
          <a:lstStyle/>
          <a:p>
            <a:r>
              <a:rPr lang="en-US" dirty="0" smtClean="0"/>
              <a:t>Dipoles: bend</a:t>
            </a:r>
          </a:p>
          <a:p>
            <a:r>
              <a:rPr lang="en-US" dirty="0" smtClean="0"/>
              <a:t>Quadrupoles: focus or defocus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Content Placeholder 84"/>
          <p:cNvSpPr txBox="1">
            <a:spLocks/>
          </p:cNvSpPr>
          <p:nvPr/>
        </p:nvSpPr>
        <p:spPr bwMode="auto">
          <a:xfrm>
            <a:off x="469231" y="3900713"/>
            <a:ext cx="8333885" cy="84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73000"/>
              <a:buFont typeface="Wingdings 2" pitchFamily="18" charset="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positive particle coming out of the page off center in the horizontal plane will experience a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restoring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kick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3" descr="quadle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486" y="1876518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7198996" y="1990513"/>
            <a:ext cx="1588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6436996" y="2752513"/>
            <a:ext cx="1600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flipV="1">
            <a:off x="6390814" y="2050547"/>
            <a:ext cx="1600200" cy="1413088"/>
            <a:chOff x="6436996" y="2142913"/>
            <a:chExt cx="1600200" cy="1219200"/>
          </a:xfrm>
        </p:grpSpPr>
        <p:sp>
          <p:nvSpPr>
            <p:cNvPr id="12" name="Line 20"/>
            <p:cNvSpPr>
              <a:spLocks noChangeShapeType="1"/>
            </p:cNvSpPr>
            <p:nvPr/>
          </p:nvSpPr>
          <p:spPr bwMode="auto">
            <a:xfrm flipV="1">
              <a:off x="7046596" y="2600113"/>
              <a:ext cx="1588" cy="152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V="1">
              <a:off x="6817996" y="2447713"/>
              <a:ext cx="1588" cy="3048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V="1">
              <a:off x="6665596" y="2295313"/>
              <a:ext cx="1588" cy="4572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7427596" y="2752513"/>
              <a:ext cx="1588" cy="152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7656196" y="2752513"/>
              <a:ext cx="1588" cy="3048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7808596" y="2752513"/>
              <a:ext cx="1588" cy="4572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6436996" y="2142913"/>
              <a:ext cx="1600200" cy="12192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" name="Object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5196" y="1838113"/>
            <a:ext cx="36036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Object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73684" y="2728700"/>
            <a:ext cx="2635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82"/>
          <p:cNvGrpSpPr/>
          <p:nvPr/>
        </p:nvGrpSpPr>
        <p:grpSpPr>
          <a:xfrm>
            <a:off x="5308261" y="4687520"/>
            <a:ext cx="3048000" cy="1143000"/>
            <a:chOff x="1345980" y="4623825"/>
            <a:chExt cx="3048000" cy="1143000"/>
          </a:xfrm>
        </p:grpSpPr>
        <p:grpSp>
          <p:nvGrpSpPr>
            <p:cNvPr id="22" name="Group 28"/>
            <p:cNvGrpSpPr>
              <a:grpSpLocks/>
            </p:cNvGrpSpPr>
            <p:nvPr/>
          </p:nvGrpSpPr>
          <p:grpSpPr bwMode="auto">
            <a:xfrm>
              <a:off x="2641380" y="4623825"/>
              <a:ext cx="304800" cy="1143000"/>
              <a:chOff x="3077" y="2111"/>
              <a:chExt cx="176" cy="481"/>
            </a:xfrm>
          </p:grpSpPr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1345980" y="5157225"/>
              <a:ext cx="289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>
              <a:off x="1726980" y="4928625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9"/>
            <p:cNvSpPr>
              <a:spLocks noChangeShapeType="1"/>
            </p:cNvSpPr>
            <p:nvPr/>
          </p:nvSpPr>
          <p:spPr bwMode="auto">
            <a:xfrm>
              <a:off x="2793780" y="4928625"/>
              <a:ext cx="1524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>
              <a:off x="1803180" y="477622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2793780" y="4776225"/>
              <a:ext cx="1371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>
              <a:off x="1803180" y="546202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3"/>
            <p:cNvSpPr>
              <a:spLocks noChangeShapeType="1"/>
            </p:cNvSpPr>
            <p:nvPr/>
          </p:nvSpPr>
          <p:spPr bwMode="auto">
            <a:xfrm flipV="1">
              <a:off x="2793780" y="4852425"/>
              <a:ext cx="1600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 Box 78"/>
          <p:cNvSpPr txBox="1">
            <a:spLocks noChangeArrowheads="1"/>
          </p:cNvSpPr>
          <p:nvPr/>
        </p:nvSpPr>
        <p:spPr bwMode="auto">
          <a:xfrm>
            <a:off x="3409946" y="45400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400"/>
          </a:p>
        </p:txBody>
      </p:sp>
      <p:grpSp>
        <p:nvGrpSpPr>
          <p:cNvPr id="33" name="Group 80"/>
          <p:cNvGrpSpPr/>
          <p:nvPr/>
        </p:nvGrpSpPr>
        <p:grpSpPr>
          <a:xfrm>
            <a:off x="3902266" y="1876518"/>
            <a:ext cx="1747838" cy="1600200"/>
            <a:chOff x="3666725" y="745530"/>
            <a:chExt cx="1747838" cy="1600200"/>
          </a:xfrm>
        </p:grpSpPr>
        <p:grpSp>
          <p:nvGrpSpPr>
            <p:cNvPr id="34" name="Group 4"/>
            <p:cNvGrpSpPr>
              <a:grpSpLocks/>
            </p:cNvGrpSpPr>
            <p:nvPr/>
          </p:nvGrpSpPr>
          <p:grpSpPr bwMode="auto">
            <a:xfrm>
              <a:off x="3666725" y="745530"/>
              <a:ext cx="1747838" cy="1600200"/>
              <a:chOff x="2496" y="2256"/>
              <a:chExt cx="1101" cy="1008"/>
            </a:xfrm>
          </p:grpSpPr>
          <p:sp>
            <p:nvSpPr>
              <p:cNvPr id="37" name="Line 5"/>
              <p:cNvSpPr>
                <a:spLocks noChangeShapeType="1"/>
              </p:cNvSpPr>
              <p:nvPr/>
            </p:nvSpPr>
            <p:spPr bwMode="auto">
              <a:xfrm>
                <a:off x="2976" y="2400"/>
                <a:ext cx="1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6"/>
              <p:cNvSpPr>
                <a:spLocks noChangeShapeType="1"/>
              </p:cNvSpPr>
              <p:nvPr/>
            </p:nvSpPr>
            <p:spPr bwMode="auto">
              <a:xfrm>
                <a:off x="2496" y="2880"/>
                <a:ext cx="100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7"/>
              <p:cNvSpPr>
                <a:spLocks noChangeShapeType="1"/>
              </p:cNvSpPr>
              <p:nvPr/>
            </p:nvSpPr>
            <p:spPr bwMode="auto">
              <a:xfrm flipV="1">
                <a:off x="3072" y="2784"/>
                <a:ext cx="1" cy="9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8"/>
              <p:cNvSpPr>
                <a:spLocks noChangeShapeType="1"/>
              </p:cNvSpPr>
              <p:nvPr/>
            </p:nvSpPr>
            <p:spPr bwMode="auto">
              <a:xfrm flipV="1">
                <a:off x="3216" y="2688"/>
                <a:ext cx="1" cy="19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9"/>
              <p:cNvSpPr>
                <a:spLocks noChangeShapeType="1"/>
              </p:cNvSpPr>
              <p:nvPr/>
            </p:nvSpPr>
            <p:spPr bwMode="auto">
              <a:xfrm flipV="1">
                <a:off x="3312" y="2592"/>
                <a:ext cx="1" cy="2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0"/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1" cy="9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1"/>
              <p:cNvSpPr>
                <a:spLocks noChangeShapeType="1"/>
              </p:cNvSpPr>
              <p:nvPr/>
            </p:nvSpPr>
            <p:spPr bwMode="auto">
              <a:xfrm>
                <a:off x="2736" y="2880"/>
                <a:ext cx="1" cy="19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2"/>
              <p:cNvSpPr>
                <a:spLocks noChangeShapeType="1"/>
              </p:cNvSpPr>
              <p:nvPr/>
            </p:nvSpPr>
            <p:spPr bwMode="auto">
              <a:xfrm>
                <a:off x="2640" y="2880"/>
                <a:ext cx="1" cy="2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3"/>
              <p:cNvSpPr>
                <a:spLocks noChangeShapeType="1"/>
              </p:cNvSpPr>
              <p:nvPr/>
            </p:nvSpPr>
            <p:spPr bwMode="auto">
              <a:xfrm flipV="1">
                <a:off x="2496" y="2448"/>
                <a:ext cx="1008" cy="81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5" name="Object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04925" y="745530"/>
              <a:ext cx="3603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Object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09670" y="1815990"/>
              <a:ext cx="239713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853281" y="4802735"/>
          <a:ext cx="3022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9" name="Equation" r:id="rId8" imgW="1498320" imgH="419040" progId="Equation.3">
                  <p:embed/>
                </p:oleObj>
              </mc:Choice>
              <mc:Fallback>
                <p:oleObj name="Equation" r:id="rId8" imgW="149832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81" y="4802735"/>
                        <a:ext cx="30226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ight Arrow 46"/>
          <p:cNvSpPr/>
          <p:nvPr/>
        </p:nvSpPr>
        <p:spPr>
          <a:xfrm>
            <a:off x="4232921" y="4994760"/>
            <a:ext cx="691290" cy="460860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7372835" y="5672919"/>
          <a:ext cx="1281113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50" name="Equation" r:id="rId10" imgW="634680" imgH="393480" progId="Equation.3">
                  <p:embed/>
                </p:oleObj>
              </mc:Choice>
              <mc:Fallback>
                <p:oleObj name="Equation" r:id="rId10" imgW="6346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835" y="5672919"/>
                        <a:ext cx="1281113" cy="7953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65" y="126170"/>
            <a:ext cx="8371114" cy="507274"/>
          </a:xfrm>
        </p:spPr>
        <p:txBody>
          <a:bodyPr/>
          <a:lstStyle/>
          <a:p>
            <a:r>
              <a:rPr lang="en-US" dirty="0" err="1" smtClean="0"/>
              <a:t>Sextupoles</a:t>
            </a:r>
            <a:r>
              <a:rPr lang="en-US" dirty="0" smtClean="0"/>
              <a:t>	                       </a:t>
            </a:r>
            <a:r>
              <a:rPr lang="en-US" dirty="0" err="1" smtClean="0"/>
              <a:t>Octupoles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75" y="702245"/>
            <a:ext cx="4060371" cy="2031719"/>
          </a:xfrm>
        </p:spPr>
        <p:txBody>
          <a:bodyPr/>
          <a:lstStyle/>
          <a:p>
            <a:r>
              <a:rPr lang="en-US" sz="1800" dirty="0" err="1" smtClean="0"/>
              <a:t>Sextupole</a:t>
            </a:r>
            <a:r>
              <a:rPr lang="en-US" sz="1800" dirty="0" smtClean="0"/>
              <a:t> magnets have a field</a:t>
            </a:r>
            <a:br>
              <a:rPr lang="en-US" sz="1800" dirty="0" smtClean="0"/>
            </a:br>
            <a:r>
              <a:rPr lang="en-US" sz="1800" dirty="0" smtClean="0"/>
              <a:t>(on the principle axis) given by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One common application of this is to provide an effective position-dependent gradient.</a:t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>
          <a:xfrm>
            <a:off x="4713465" y="639116"/>
            <a:ext cx="4297156" cy="2565315"/>
          </a:xfrm>
        </p:spPr>
        <p:txBody>
          <a:bodyPr/>
          <a:lstStyle/>
          <a:p>
            <a:r>
              <a:rPr lang="en-US" sz="1800" dirty="0" smtClean="0"/>
              <a:t>In a similar way, </a:t>
            </a:r>
            <a:r>
              <a:rPr lang="en-US" sz="1800" dirty="0" err="1" smtClean="0"/>
              <a:t>octupoles</a:t>
            </a:r>
            <a:r>
              <a:rPr lang="en-US" sz="1800" dirty="0" smtClean="0"/>
              <a:t> have a field given by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So high </a:t>
            </a:r>
            <a:r>
              <a:rPr lang="en-US" sz="1800" i="1" dirty="0" smtClean="0"/>
              <a:t>amplitude</a:t>
            </a:r>
            <a:r>
              <a:rPr lang="en-US" sz="1800" dirty="0" smtClean="0"/>
              <a:t> particles will see a different average </a:t>
            </a:r>
            <a:r>
              <a:rPr lang="en-US" sz="1800" dirty="0" err="1" smtClean="0"/>
              <a:t>gradiant</a:t>
            </a:r>
            <a:endParaRPr lang="en-US" sz="18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710892" y="1344756"/>
          <a:ext cx="16065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50" name="Equation" r:id="rId3" imgW="939600" imgH="393480" progId="Equation.3">
                  <p:embed/>
                </p:oleObj>
              </mc:Choice>
              <mc:Fallback>
                <p:oleObj name="Equation" r:id="rId3" imgW="9396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892" y="1344756"/>
                        <a:ext cx="160655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rot="5400000">
            <a:off x="1471779" y="4102041"/>
            <a:ext cx="2073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394969" y="4370875"/>
            <a:ext cx="20738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779020" y="3218725"/>
            <a:ext cx="1459390" cy="1178777"/>
          </a:xfrm>
          <a:custGeom>
            <a:avLst/>
            <a:gdLst>
              <a:gd name="connsiteX0" fmla="*/ 0 w 1228725"/>
              <a:gd name="connsiteY0" fmla="*/ 0 h 871537"/>
              <a:gd name="connsiteX1" fmla="*/ 628650 w 1228725"/>
              <a:gd name="connsiteY1" fmla="*/ 866775 h 871537"/>
              <a:gd name="connsiteX2" fmla="*/ 1228725 w 1228725"/>
              <a:gd name="connsiteY2" fmla="*/ 28575 h 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871537">
                <a:moveTo>
                  <a:pt x="0" y="0"/>
                </a:moveTo>
                <a:cubicBezTo>
                  <a:pt x="211931" y="431006"/>
                  <a:pt x="423863" y="862013"/>
                  <a:pt x="628650" y="866775"/>
                </a:cubicBezTo>
                <a:cubicBezTo>
                  <a:pt x="833437" y="871537"/>
                  <a:pt x="1031081" y="450056"/>
                  <a:pt x="1228725" y="285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3353624" y="4409280"/>
          <a:ext cx="209482" cy="23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51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624" y="4409280"/>
                        <a:ext cx="209482" cy="230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3" name="Object 5"/>
          <p:cNvGraphicFramePr>
            <a:graphicFrameLocks noChangeAspect="1"/>
          </p:cNvGraphicFramePr>
          <p:nvPr/>
        </p:nvGraphicFramePr>
        <p:xfrm>
          <a:off x="2508714" y="3065105"/>
          <a:ext cx="311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52" name="Equation" r:id="rId7" imgW="190440" imgH="241200" progId="Equation.3">
                  <p:embed/>
                </p:oleObj>
              </mc:Choice>
              <mc:Fallback>
                <p:oleObj name="Equation" r:id="rId7" imgW="19044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714" y="3065105"/>
                        <a:ext cx="3111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393499" y="4294065"/>
            <a:ext cx="230430" cy="153620"/>
          </a:xfrm>
          <a:prstGeom prst="ellipse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7879471">
            <a:off x="2739144" y="4025230"/>
            <a:ext cx="230430" cy="153620"/>
          </a:xfrm>
          <a:prstGeom prst="ellipse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2739144" y="4678115"/>
            <a:ext cx="230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08714" y="4678115"/>
            <a:ext cx="34564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8054" name="Object 6"/>
          <p:cNvGraphicFramePr>
            <a:graphicFrameLocks noChangeAspect="1"/>
          </p:cNvGraphicFramePr>
          <p:nvPr/>
        </p:nvGraphicFramePr>
        <p:xfrm>
          <a:off x="2590945" y="4830618"/>
          <a:ext cx="374650" cy="41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53" name="Equation" r:id="rId9" imgW="228600" imgH="253800" progId="Equation.3">
                  <p:embed/>
                </p:oleObj>
              </mc:Choice>
              <mc:Fallback>
                <p:oleObj name="Equation" r:id="rId9" imgW="22860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945" y="4830618"/>
                        <a:ext cx="374650" cy="4165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5" name="Object 7"/>
          <p:cNvGraphicFramePr>
            <a:graphicFrameLocks noChangeAspect="1"/>
          </p:cNvGraphicFramePr>
          <p:nvPr/>
        </p:nvGraphicFramePr>
        <p:xfrm>
          <a:off x="1952625" y="5535613"/>
          <a:ext cx="11890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54" name="Equation" r:id="rId11" imgW="761760" imgH="253800" progId="Equation.3">
                  <p:embed/>
                </p:oleObj>
              </mc:Choice>
              <mc:Fallback>
                <p:oleObj name="Equation" r:id="rId11" imgW="76176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5535613"/>
                        <a:ext cx="118903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6E6A2-F555-4934-B7BB-3127D0BCFC2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2 - Basic E&amp;M and Relativity</a:t>
            </a:r>
            <a:endParaRPr lang="en-US"/>
          </a:p>
        </p:txBody>
      </p:sp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5491884" y="1349375"/>
          <a:ext cx="16287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55" name="Equation" r:id="rId13" imgW="952200" imgH="393480" progId="Equation.3">
                  <p:embed/>
                </p:oleObj>
              </mc:Choice>
              <mc:Fallback>
                <p:oleObj name="Equation" r:id="rId13" imgW="95220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884" y="1349375"/>
                        <a:ext cx="1628775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Connector 48"/>
          <p:cNvCxnSpPr/>
          <p:nvPr/>
        </p:nvCxnSpPr>
        <p:spPr>
          <a:xfrm rot="5400000">
            <a:off x="5835961" y="4078950"/>
            <a:ext cx="2073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759151" y="4347784"/>
            <a:ext cx="20738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6143202" y="3492901"/>
            <a:ext cx="1431682" cy="1466880"/>
          </a:xfrm>
          <a:custGeom>
            <a:avLst/>
            <a:gdLst>
              <a:gd name="connsiteX0" fmla="*/ 0 w 1228725"/>
              <a:gd name="connsiteY0" fmla="*/ 0 h 871537"/>
              <a:gd name="connsiteX1" fmla="*/ 628650 w 1228725"/>
              <a:gd name="connsiteY1" fmla="*/ 866775 h 871537"/>
              <a:gd name="connsiteX2" fmla="*/ 1228725 w 1228725"/>
              <a:gd name="connsiteY2" fmla="*/ 28575 h 871537"/>
              <a:gd name="connsiteX0" fmla="*/ 0 w 1228725"/>
              <a:gd name="connsiteY0" fmla="*/ 1275759 h 1706766"/>
              <a:gd name="connsiteX1" fmla="*/ 628650 w 1228725"/>
              <a:gd name="connsiteY1" fmla="*/ 838200 h 1706766"/>
              <a:gd name="connsiteX2" fmla="*/ 1228725 w 1228725"/>
              <a:gd name="connsiteY2" fmla="*/ 0 h 1706766"/>
              <a:gd name="connsiteX0" fmla="*/ 0 w 1228725"/>
              <a:gd name="connsiteY0" fmla="*/ 1275759 h 1275759"/>
              <a:gd name="connsiteX1" fmla="*/ 628650 w 1228725"/>
              <a:gd name="connsiteY1" fmla="*/ 838200 h 1275759"/>
              <a:gd name="connsiteX2" fmla="*/ 1228725 w 1228725"/>
              <a:gd name="connsiteY2" fmla="*/ 0 h 1275759"/>
              <a:gd name="connsiteX0" fmla="*/ 0 w 1228725"/>
              <a:gd name="connsiteY0" fmla="*/ 1275759 h 1275759"/>
              <a:gd name="connsiteX1" fmla="*/ 628650 w 1228725"/>
              <a:gd name="connsiteY1" fmla="*/ 838200 h 1275759"/>
              <a:gd name="connsiteX2" fmla="*/ 1228725 w 1228725"/>
              <a:gd name="connsiteY2" fmla="*/ 0 h 1275759"/>
              <a:gd name="connsiteX0" fmla="*/ 0 w 1228725"/>
              <a:gd name="connsiteY0" fmla="*/ 1275759 h 1275759"/>
              <a:gd name="connsiteX1" fmla="*/ 628650 w 1228725"/>
              <a:gd name="connsiteY1" fmla="*/ 838200 h 1275759"/>
              <a:gd name="connsiteX2" fmla="*/ 1228725 w 1228725"/>
              <a:gd name="connsiteY2" fmla="*/ 0 h 1275759"/>
              <a:gd name="connsiteX0" fmla="*/ 0 w 1205396"/>
              <a:gd name="connsiteY0" fmla="*/ 1084548 h 1084548"/>
              <a:gd name="connsiteX1" fmla="*/ 628650 w 1205396"/>
              <a:gd name="connsiteY1" fmla="*/ 646989 h 1084548"/>
              <a:gd name="connsiteX2" fmla="*/ 1205396 w 1205396"/>
              <a:gd name="connsiteY2" fmla="*/ 0 h 108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96" h="1084548">
                <a:moveTo>
                  <a:pt x="0" y="1084548"/>
                </a:moveTo>
                <a:cubicBezTo>
                  <a:pt x="211931" y="648274"/>
                  <a:pt x="369428" y="641088"/>
                  <a:pt x="628650" y="646989"/>
                </a:cubicBezTo>
                <a:cubicBezTo>
                  <a:pt x="903426" y="625575"/>
                  <a:pt x="1007752" y="421481"/>
                  <a:pt x="120539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7717806" y="4386189"/>
          <a:ext cx="209482" cy="23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56" name="Equation" r:id="rId15" imgW="126720" imgH="139680" progId="Equation.3">
                  <p:embed/>
                </p:oleObj>
              </mc:Choice>
              <mc:Fallback>
                <p:oleObj name="Equation" r:id="rId15" imgW="126720" imgH="1396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7806" y="4386189"/>
                        <a:ext cx="209482" cy="230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"/>
          <p:cNvGraphicFramePr>
            <a:graphicFrameLocks noChangeAspect="1"/>
          </p:cNvGraphicFramePr>
          <p:nvPr/>
        </p:nvGraphicFramePr>
        <p:xfrm>
          <a:off x="6872896" y="3042014"/>
          <a:ext cx="311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57" name="Equation" r:id="rId16" imgW="190440" imgH="241200" progId="Equation.3">
                  <p:embed/>
                </p:oleObj>
              </mc:Choice>
              <mc:Fallback>
                <p:oleObj name="Equation" r:id="rId16" imgW="190440" imgH="24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896" y="3042014"/>
                        <a:ext cx="3111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Oval 53"/>
          <p:cNvSpPr/>
          <p:nvPr/>
        </p:nvSpPr>
        <p:spPr>
          <a:xfrm>
            <a:off x="6604000" y="4267200"/>
            <a:ext cx="572655" cy="157018"/>
          </a:xfrm>
          <a:prstGeom prst="ellipse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7020199" y="4655024"/>
            <a:ext cx="230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872896" y="4655024"/>
            <a:ext cx="248340" cy="1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6"/>
          <p:cNvGraphicFramePr>
            <a:graphicFrameLocks noChangeAspect="1"/>
          </p:cNvGraphicFramePr>
          <p:nvPr/>
        </p:nvGraphicFramePr>
        <p:xfrm>
          <a:off x="6913563" y="4827588"/>
          <a:ext cx="4572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58" name="Equation" r:id="rId17" imgW="279360" imgH="228600" progId="Equation.3">
                  <p:embed/>
                </p:oleObj>
              </mc:Choice>
              <mc:Fallback>
                <p:oleObj name="Equation" r:id="rId17" imgW="27936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63" y="4827588"/>
                        <a:ext cx="4572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/>
        </p:nvGraphicFramePr>
        <p:xfrm>
          <a:off x="6129338" y="5351463"/>
          <a:ext cx="15652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59" name="Equation" r:id="rId19" imgW="1002960" imgH="457200" progId="Equation.3">
                  <p:embed/>
                </p:oleObj>
              </mc:Choice>
              <mc:Fallback>
                <p:oleObj name="Equation" r:id="rId19" imgW="1002960" imgH="457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5351463"/>
                        <a:ext cx="1565275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Maxwell’s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640224" cy="422295"/>
          </a:xfrm>
        </p:spPr>
        <p:txBody>
          <a:bodyPr/>
          <a:lstStyle/>
          <a:p>
            <a:r>
              <a:rPr lang="en-US" dirty="0" smtClean="0"/>
              <a:t>In terms of </a:t>
            </a:r>
            <a:r>
              <a:rPr lang="en-US" i="1" dirty="0" smtClean="0"/>
              <a:t>total </a:t>
            </a:r>
            <a:r>
              <a:rPr lang="en-US" dirty="0" smtClean="0"/>
              <a:t>charge and current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terms of </a:t>
            </a:r>
            <a:r>
              <a:rPr lang="en-US" i="1" dirty="0" smtClean="0"/>
              <a:t>free</a:t>
            </a:r>
            <a:r>
              <a:rPr lang="en-US" dirty="0" smtClean="0"/>
              <a:t> charge an current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5950" y="4424998"/>
          <a:ext cx="66548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8" name="Equation" r:id="rId3" imgW="4127400" imgH="711000" progId="Equation.3">
                  <p:embed/>
                </p:oleObj>
              </mc:Choice>
              <mc:Fallback>
                <p:oleObj name="Equation" r:id="rId3" imgW="412740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424998"/>
                        <a:ext cx="665480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549275" y="1177925"/>
          <a:ext cx="8253413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9" name="Equation" r:id="rId5" imgW="5117760" imgH="1473120" progId="Equation.3">
                  <p:embed/>
                </p:oleObj>
              </mc:Choice>
              <mc:Fallback>
                <p:oleObj name="Equation" r:id="rId5" imgW="5117760" imgH="14731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1177925"/>
                        <a:ext cx="8253413" cy="237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6370320" y="4312920"/>
            <a:ext cx="100584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70320" y="5654040"/>
            <a:ext cx="25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Local effects of media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Field in a permeable dipole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dirty="0" smtClean="0"/>
              <a:t>Cross section of dipole magnet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14018" name="Picture 2" descr="http://tdserver1.fnal.gov/fmi-magnets/TDH_Magnets/Fig2rev.gif"/>
          <p:cNvPicPr>
            <a:picLocks noChangeAspect="1" noChangeArrowheads="1"/>
          </p:cNvPicPr>
          <p:nvPr/>
        </p:nvPicPr>
        <p:blipFill>
          <a:blip r:embed="rId3" cstate="print"/>
          <a:srcRect b="12692"/>
          <a:stretch>
            <a:fillRect/>
          </a:stretch>
        </p:blipFill>
        <p:spPr bwMode="auto">
          <a:xfrm>
            <a:off x="472440" y="1306021"/>
            <a:ext cx="4137068" cy="280260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743200" y="1717501"/>
            <a:ext cx="1249680" cy="19507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33964" y="2921461"/>
            <a:ext cx="9236" cy="56064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53673" y="2244436"/>
            <a:ext cx="2308" cy="362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62908" y="2815243"/>
            <a:ext cx="6926" cy="37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87418" y="1662544"/>
            <a:ext cx="24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9564" y="1108363"/>
            <a:ext cx="241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Integration loop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073236" y="1505526"/>
            <a:ext cx="323273" cy="29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483678" y="2028547"/>
          <a:ext cx="4309341" cy="1694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30" name="Equation" r:id="rId4" imgW="2260440" imgH="888840" progId="Equation.3">
                  <p:embed/>
                </p:oleObj>
              </mc:Choice>
              <mc:Fallback>
                <p:oleObj name="Equation" r:id="rId4" imgW="226044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678" y="2028547"/>
                        <a:ext cx="4309341" cy="1694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663535" y="4678795"/>
          <a:ext cx="3484386" cy="1223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31" name="Equation" r:id="rId6" imgW="1193760" imgH="419040" progId="Equation.3">
                  <p:embed/>
                </p:oleObj>
              </mc:Choice>
              <mc:Fallback>
                <p:oleObj name="Equation" r:id="rId6" imgW="119376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535" y="4678795"/>
                        <a:ext cx="3484386" cy="122324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5514109" y="3454400"/>
            <a:ext cx="258618" cy="41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273086"/>
              </p:ext>
            </p:extLst>
          </p:nvPr>
        </p:nvGraphicFramePr>
        <p:xfrm>
          <a:off x="4760913" y="3916362"/>
          <a:ext cx="1248542" cy="380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32" name="Equation" r:id="rId8" imgW="749300" imgH="228600" progId="Equation.DSMT4">
                  <p:embed/>
                </p:oleObj>
              </mc:Choice>
              <mc:Fallback>
                <p:oleObj name="Equation" r:id="rId8" imgW="749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60913" y="3916362"/>
                        <a:ext cx="1248542" cy="380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Electrodynamics and </a:t>
            </a:r>
            <a:r>
              <a:rPr lang="en-US" dirty="0" err="1" smtClean="0"/>
              <a:t>Electrodynamic</a:t>
            </a:r>
            <a:r>
              <a:rPr lang="en-US" dirty="0" smtClean="0"/>
              <a:t> Potentials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718850"/>
          </a:xfrm>
        </p:spPr>
        <p:txBody>
          <a:bodyPr/>
          <a:lstStyle/>
          <a:p>
            <a:r>
              <a:rPr lang="en-US" sz="2000" dirty="0" smtClean="0"/>
              <a:t>We can write the electric and magnetic fields in terms of Vector and Scalar potentials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Particle dynamics are governed by the Lorentz force law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30182" y="1227319"/>
          <a:ext cx="2440898" cy="1830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57" name="Equation" r:id="rId3" imgW="914400" imgH="685800" progId="Equation.3">
                  <p:embed/>
                </p:oleObj>
              </mc:Choice>
              <mc:Fallback>
                <p:oleObj name="Equation" r:id="rId3" imgW="91440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182" y="1227319"/>
                        <a:ext cx="2440898" cy="18306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3" name="Object 3"/>
          <p:cNvGraphicFramePr>
            <a:graphicFrameLocks noChangeAspect="1"/>
          </p:cNvGraphicFramePr>
          <p:nvPr/>
        </p:nvGraphicFramePr>
        <p:xfrm>
          <a:off x="937041" y="3756988"/>
          <a:ext cx="730885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58" name="Equation" r:id="rId5" imgW="3225600" imgH="812520" progId="Equation.3">
                  <p:embed/>
                </p:oleObj>
              </mc:Choice>
              <mc:Fallback>
                <p:oleObj name="Equation" r:id="rId5" imgW="3225600" imgH="8125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041" y="3756988"/>
                        <a:ext cx="7308850" cy="1841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17237" y="157018"/>
            <a:ext cx="7772400" cy="52416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Cyclotron (1930’s)</a:t>
            </a:r>
            <a:endParaRPr lang="en-US" dirty="0"/>
          </a:p>
        </p:txBody>
      </p:sp>
      <p:sp>
        <p:nvSpPr>
          <p:cNvPr id="32771" name="Rectangle 42"/>
          <p:cNvSpPr>
            <a:spLocks noGrp="1" noChangeArrowheads="1"/>
          </p:cNvSpPr>
          <p:nvPr>
            <p:ph type="body" sz="half" idx="1"/>
          </p:nvPr>
        </p:nvSpPr>
        <p:spPr>
          <a:xfrm>
            <a:off x="501070" y="740650"/>
            <a:ext cx="4262955" cy="1069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A charged particle in a uniform magnetic field will follow a circular path of radius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  <p:grpSp>
        <p:nvGrpSpPr>
          <p:cNvPr id="2" name="Group 30"/>
          <p:cNvGrpSpPr/>
          <p:nvPr/>
        </p:nvGrpSpPr>
        <p:grpSpPr>
          <a:xfrm>
            <a:off x="4764025" y="587030"/>
            <a:ext cx="3619500" cy="2171700"/>
            <a:chOff x="4089205" y="360565"/>
            <a:chExt cx="3619500" cy="217170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089205" y="360565"/>
              <a:ext cx="1524000" cy="2095500"/>
              <a:chOff x="895350" y="725487"/>
              <a:chExt cx="1143000" cy="1752600"/>
            </a:xfrm>
          </p:grpSpPr>
          <p:sp>
            <p:nvSpPr>
              <p:cNvPr id="32809" name="Rectangle 19"/>
              <p:cNvSpPr>
                <a:spLocks noChangeArrowheads="1"/>
              </p:cNvSpPr>
              <p:nvPr/>
            </p:nvSpPr>
            <p:spPr bwMode="auto">
              <a:xfrm>
                <a:off x="1200150" y="1030287"/>
                <a:ext cx="685800" cy="53340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810" name="Line 20"/>
              <p:cNvSpPr>
                <a:spLocks noChangeShapeType="1"/>
              </p:cNvSpPr>
              <p:nvPr/>
            </p:nvSpPr>
            <p:spPr bwMode="auto">
              <a:xfrm flipV="1">
                <a:off x="1123950" y="14112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1" name="Line 21"/>
              <p:cNvSpPr>
                <a:spLocks noChangeShapeType="1"/>
              </p:cNvSpPr>
              <p:nvPr/>
            </p:nvSpPr>
            <p:spPr bwMode="auto">
              <a:xfrm flipV="1">
                <a:off x="1123950" y="12588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2" name="Line 22"/>
              <p:cNvSpPr>
                <a:spLocks noChangeShapeType="1"/>
              </p:cNvSpPr>
              <p:nvPr/>
            </p:nvSpPr>
            <p:spPr bwMode="auto">
              <a:xfrm flipV="1">
                <a:off x="1123950" y="11064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3" name="Rectangle 23"/>
              <p:cNvSpPr>
                <a:spLocks noChangeArrowheads="1"/>
              </p:cNvSpPr>
              <p:nvPr/>
            </p:nvSpPr>
            <p:spPr bwMode="auto">
              <a:xfrm>
                <a:off x="1200150" y="1944687"/>
                <a:ext cx="685800" cy="53340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814" name="Line 24"/>
              <p:cNvSpPr>
                <a:spLocks noChangeShapeType="1"/>
              </p:cNvSpPr>
              <p:nvPr/>
            </p:nvSpPr>
            <p:spPr bwMode="auto">
              <a:xfrm flipV="1">
                <a:off x="1123950" y="23256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5" name="Line 25"/>
              <p:cNvSpPr>
                <a:spLocks noChangeShapeType="1"/>
              </p:cNvSpPr>
              <p:nvPr/>
            </p:nvSpPr>
            <p:spPr bwMode="auto">
              <a:xfrm flipV="1">
                <a:off x="1123950" y="21732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6" name="Line 26"/>
              <p:cNvSpPr>
                <a:spLocks noChangeShapeType="1"/>
              </p:cNvSpPr>
              <p:nvPr/>
            </p:nvSpPr>
            <p:spPr bwMode="auto">
              <a:xfrm flipV="1">
                <a:off x="1123950" y="20208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7" name="Line 27"/>
              <p:cNvSpPr>
                <a:spLocks noChangeShapeType="1"/>
              </p:cNvSpPr>
              <p:nvPr/>
            </p:nvSpPr>
            <p:spPr bwMode="auto">
              <a:xfrm flipV="1">
                <a:off x="12763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8" name="Line 28"/>
              <p:cNvSpPr>
                <a:spLocks noChangeShapeType="1"/>
              </p:cNvSpPr>
              <p:nvPr/>
            </p:nvSpPr>
            <p:spPr bwMode="auto">
              <a:xfrm flipV="1">
                <a:off x="14287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9" name="Line 29"/>
              <p:cNvSpPr>
                <a:spLocks noChangeShapeType="1"/>
              </p:cNvSpPr>
              <p:nvPr/>
            </p:nvSpPr>
            <p:spPr bwMode="auto">
              <a:xfrm flipV="1">
                <a:off x="15811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0" name="Line 30"/>
              <p:cNvSpPr>
                <a:spLocks noChangeShapeType="1"/>
              </p:cNvSpPr>
              <p:nvPr/>
            </p:nvSpPr>
            <p:spPr bwMode="auto">
              <a:xfrm flipV="1">
                <a:off x="17335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1" name="Text Box 32"/>
              <p:cNvSpPr txBox="1">
                <a:spLocks noChangeArrowheads="1"/>
              </p:cNvSpPr>
              <p:nvPr/>
            </p:nvSpPr>
            <p:spPr bwMode="auto">
              <a:xfrm>
                <a:off x="971550" y="725487"/>
                <a:ext cx="1066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side view</a:t>
                </a:r>
              </a:p>
            </p:txBody>
          </p:sp>
        </p:grpSp>
        <p:sp>
          <p:nvSpPr>
            <p:cNvPr id="32774" name="Rectangle 33"/>
            <p:cNvSpPr>
              <a:spLocks noChangeArrowheads="1"/>
            </p:cNvSpPr>
            <p:nvPr/>
          </p:nvSpPr>
          <p:spPr bwMode="auto">
            <a:xfrm>
              <a:off x="6146605" y="855865"/>
              <a:ext cx="1562100" cy="1676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2775" name="Line 35"/>
            <p:cNvSpPr>
              <a:spLocks noChangeShapeType="1"/>
            </p:cNvSpPr>
            <p:nvPr/>
          </p:nvSpPr>
          <p:spPr bwMode="auto">
            <a:xfrm flipV="1">
              <a:off x="6984805" y="1351165"/>
              <a:ext cx="3254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2776" name="Object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65805" y="855865"/>
              <a:ext cx="3175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7" name="Object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9105" y="1465465"/>
              <a:ext cx="317500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8" name="Text Box 38"/>
            <p:cNvSpPr txBox="1">
              <a:spLocks noChangeArrowheads="1"/>
            </p:cNvSpPr>
            <p:nvPr/>
          </p:nvSpPr>
          <p:spPr bwMode="auto">
            <a:xfrm>
              <a:off x="6146605" y="474865"/>
              <a:ext cx="1204913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top view</a:t>
              </a: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413305" y="1198765"/>
              <a:ext cx="1096963" cy="1096963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60705" y="1541665"/>
              <a:ext cx="609600" cy="762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5" name="Straight Arrow Connector 54"/>
            <p:cNvCxnSpPr>
              <a:stCxn id="51" idx="5"/>
            </p:cNvCxnSpPr>
            <p:nvPr/>
          </p:nvCxnSpPr>
          <p:spPr>
            <a:xfrm rot="5400000">
              <a:off x="7235630" y="2113165"/>
              <a:ext cx="92075" cy="136525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1" idx="1"/>
            </p:cNvCxnSpPr>
            <p:nvPr/>
          </p:nvCxnSpPr>
          <p:spPr>
            <a:xfrm rot="5400000" flipH="1" flipV="1">
              <a:off x="6603805" y="1206703"/>
              <a:ext cx="122238" cy="182562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796" name="Object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89205" y="1362278"/>
              <a:ext cx="37465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732271" y="1828799"/>
          <a:ext cx="3008313" cy="30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81" name="Equation" r:id="rId6" imgW="1498320" imgH="1523880" progId="Equation.3">
                  <p:embed/>
                </p:oleObj>
              </mc:Choice>
              <mc:Fallback>
                <p:oleObj name="Equation" r:id="rId6" imgW="1498320" imgH="1523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271" y="1828799"/>
                        <a:ext cx="3008313" cy="30511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380" name="Picture 4" descr="File:Cyclotron paten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49545" y="3505810"/>
            <a:ext cx="4800625" cy="2592338"/>
          </a:xfrm>
          <a:prstGeom prst="rect">
            <a:avLst/>
          </a:prstGeom>
          <a:noFill/>
        </p:spPr>
      </p:pic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1049771" y="5801591"/>
          <a:ext cx="2805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82" name="Equation" r:id="rId9" imgW="1396800" imgH="228600" progId="Equation.3">
                  <p:embed/>
                </p:oleObj>
              </mc:Choice>
              <mc:Fallback>
                <p:oleObj name="Equation" r:id="rId9" imgW="13968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771" y="5801591"/>
                        <a:ext cx="28051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194244" y="2968140"/>
            <a:ext cx="268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“Cyclotron Frequency”</a:t>
            </a:r>
            <a:endParaRPr lang="en-US" sz="20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796146" y="3278909"/>
            <a:ext cx="507999" cy="2955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426" y="5327836"/>
            <a:ext cx="268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proton: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70530" y="6194160"/>
            <a:ext cx="268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Accelerating “DEES”</a:t>
            </a:r>
            <a:endParaRPr lang="en-US" sz="2000" dirty="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6415440" y="5925325"/>
            <a:ext cx="230431" cy="230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13596B-8B8C-4972-9B9B-79ED7B91296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2013</a:t>
            </a:r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8072" y="4830619"/>
            <a:ext cx="308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Red box = remember!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03776" y="690226"/>
            <a:ext cx="8640224" cy="2172896"/>
          </a:xfrm>
        </p:spPr>
        <p:txBody>
          <a:bodyPr/>
          <a:lstStyle/>
          <a:p>
            <a:r>
              <a:rPr lang="en-US" sz="1800" dirty="0" smtClean="0"/>
              <a:t>Basics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A word about units</a:t>
            </a:r>
          </a:p>
          <a:p>
            <a:pPr lvl="1"/>
            <a:r>
              <a:rPr lang="en-US" sz="1800" dirty="0" smtClean="0"/>
              <a:t>For the most part, we will use SI units, except</a:t>
            </a:r>
          </a:p>
          <a:p>
            <a:pPr lvl="2"/>
            <a:r>
              <a:rPr lang="en-US" sz="1800" dirty="0" smtClean="0"/>
              <a:t>Energy: </a:t>
            </a:r>
            <a:r>
              <a:rPr lang="en-US" sz="1800" dirty="0" err="1" smtClean="0"/>
              <a:t>eV</a:t>
            </a:r>
            <a:r>
              <a:rPr lang="en-US" sz="1800" dirty="0" smtClean="0"/>
              <a:t> (</a:t>
            </a:r>
            <a:r>
              <a:rPr lang="en-US" sz="1800" dirty="0" err="1" smtClean="0"/>
              <a:t>keV</a:t>
            </a:r>
            <a:r>
              <a:rPr lang="en-US" sz="1800" dirty="0" smtClean="0"/>
              <a:t>, </a:t>
            </a:r>
            <a:r>
              <a:rPr lang="en-US" sz="1800" dirty="0" err="1" smtClean="0"/>
              <a:t>MeV</a:t>
            </a:r>
            <a:r>
              <a:rPr lang="en-US" sz="1800" dirty="0" smtClean="0"/>
              <a:t>, etc) [1 </a:t>
            </a:r>
            <a:r>
              <a:rPr lang="en-US" sz="1800" dirty="0" err="1" smtClean="0"/>
              <a:t>eV</a:t>
            </a:r>
            <a:r>
              <a:rPr lang="en-US" sz="1800" dirty="0" smtClean="0"/>
              <a:t> = 1.6x10</a:t>
            </a:r>
            <a:r>
              <a:rPr lang="en-US" sz="1800" baseline="30000" dirty="0" smtClean="0"/>
              <a:t>-19</a:t>
            </a:r>
            <a:r>
              <a:rPr lang="en-US" sz="1800" dirty="0" smtClean="0"/>
              <a:t> J]</a:t>
            </a:r>
          </a:p>
          <a:p>
            <a:pPr lvl="2"/>
            <a:r>
              <a:rPr lang="en-US" sz="1800" dirty="0" smtClean="0"/>
              <a:t>Mass: </a:t>
            </a:r>
            <a:r>
              <a:rPr lang="en-US" sz="1800" dirty="0" err="1" smtClean="0"/>
              <a:t>eV</a:t>
            </a:r>
            <a:r>
              <a:rPr lang="en-US" sz="1800" dirty="0" smtClean="0"/>
              <a:t>/c</a:t>
            </a:r>
            <a:r>
              <a:rPr lang="en-US" sz="1800" baseline="30000" dirty="0" smtClean="0"/>
              <a:t>2                                   </a:t>
            </a:r>
            <a:r>
              <a:rPr lang="en-US" sz="1800" dirty="0" smtClean="0"/>
              <a:t>[proton = 1.67x10</a:t>
            </a:r>
            <a:r>
              <a:rPr lang="en-US" sz="1800" baseline="30000" dirty="0" smtClean="0"/>
              <a:t>-27</a:t>
            </a:r>
            <a:r>
              <a:rPr lang="en-US" sz="1800" dirty="0" smtClean="0"/>
              <a:t> kg = 938 </a:t>
            </a:r>
            <a:r>
              <a:rPr lang="en-US" sz="1800" dirty="0" err="1" smtClean="0"/>
              <a:t>MeV</a:t>
            </a:r>
            <a:r>
              <a:rPr lang="en-US" sz="1800" dirty="0" smtClean="0"/>
              <a:t>/c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]</a:t>
            </a:r>
          </a:p>
          <a:p>
            <a:pPr lvl="2"/>
            <a:r>
              <a:rPr lang="en-US" sz="1800" dirty="0" smtClean="0"/>
              <a:t>Momentum: </a:t>
            </a:r>
            <a:r>
              <a:rPr lang="en-US" sz="1800" dirty="0" err="1" smtClean="0"/>
              <a:t>eV</a:t>
            </a:r>
            <a:r>
              <a:rPr lang="en-US" sz="1800" dirty="0" smtClean="0"/>
              <a:t>/c	            [proton @ </a:t>
            </a:r>
            <a:r>
              <a:rPr lang="en-US" sz="1800" dirty="0" smtClean="0">
                <a:latin typeface="Symbol" pitchFamily="18" charset="2"/>
              </a:rPr>
              <a:t>b</a:t>
            </a:r>
            <a:r>
              <a:rPr lang="en-US" sz="1800" dirty="0" smtClean="0"/>
              <a:t>=.9 = 1.94 </a:t>
            </a:r>
            <a:r>
              <a:rPr lang="en-US" sz="1800" dirty="0" err="1" smtClean="0"/>
              <a:t>GeV</a:t>
            </a:r>
            <a:r>
              <a:rPr lang="en-US" sz="1800" dirty="0" smtClean="0"/>
              <a:t>/c]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3168C-16D6-42A2-AF6D-3D5C06C9F0F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77861" y="1054725"/>
          <a:ext cx="3559227" cy="3163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53" name="Equation" r:id="rId3" imgW="2171520" imgH="1930320" progId="Equation.3">
                  <p:embed/>
                </p:oleObj>
              </mc:Choice>
              <mc:Fallback>
                <p:oleObj name="Equation" r:id="rId3" imgW="2171520" imgH="1930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61" y="1054725"/>
                        <a:ext cx="3559227" cy="316375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017689"/>
              </p:ext>
            </p:extLst>
          </p:nvPr>
        </p:nvGraphicFramePr>
        <p:xfrm>
          <a:off x="5678488" y="1160463"/>
          <a:ext cx="1519237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54" name="Equation" r:id="rId5" imgW="787400" imgH="1511300" progId="Equation.DSMT4">
                  <p:embed/>
                </p:oleObj>
              </mc:Choice>
              <mc:Fallback>
                <p:oleObj name="Equation" r:id="rId5" imgW="787400" imgH="151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1160463"/>
                        <a:ext cx="1519237" cy="2727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91332" y="374754"/>
            <a:ext cx="301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Some Handy Relationships (homework)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4-Vectors and Lorentz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455084"/>
          </a:xfrm>
        </p:spPr>
        <p:txBody>
          <a:bodyPr/>
          <a:lstStyle/>
          <a:p>
            <a:r>
              <a:rPr lang="en-US" sz="1800" dirty="0" smtClean="0"/>
              <a:t>We’ll use the conventions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Note that for a system of particles</a:t>
            </a:r>
          </a:p>
          <a:p>
            <a:endParaRPr lang="en-US" sz="1800" dirty="0" smtClean="0"/>
          </a:p>
          <a:p>
            <a:r>
              <a:rPr lang="en-US" sz="1800" dirty="0" smtClean="0"/>
              <a:t>We’ll worry about field transformations later, as needed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80629" y="1059583"/>
          <a:ext cx="4873626" cy="337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1" name="Equation" r:id="rId3" imgW="3429000" imgH="2374560" progId="Equation.3">
                  <p:embed/>
                </p:oleObj>
              </mc:Choice>
              <mc:Fallback>
                <p:oleObj name="Equation" r:id="rId3" imgW="3429000" imgH="237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629" y="1059583"/>
                        <a:ext cx="4873626" cy="33754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7" name="Object 3"/>
          <p:cNvGraphicFramePr>
            <a:graphicFrameLocks noChangeAspect="1"/>
          </p:cNvGraphicFramePr>
          <p:nvPr/>
        </p:nvGraphicFramePr>
        <p:xfrm>
          <a:off x="4488584" y="4505037"/>
          <a:ext cx="1967633" cy="43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2" name="Equation" r:id="rId5" imgW="1384200" imgH="304560" progId="Equation.3">
                  <p:embed/>
                </p:oleObj>
              </mc:Choice>
              <mc:Fallback>
                <p:oleObj name="Equation" r:id="rId5" imgW="138420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584" y="4505037"/>
                        <a:ext cx="1967633" cy="43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020" y="0"/>
            <a:ext cx="8262937" cy="441325"/>
          </a:xfrm>
        </p:spPr>
        <p:txBody>
          <a:bodyPr/>
          <a:lstStyle/>
          <a:p>
            <a:r>
              <a:rPr lang="en-US" dirty="0" smtClean="0"/>
              <a:t>Some Handy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487026"/>
            <a:ext cx="8251825" cy="445848"/>
          </a:xfrm>
        </p:spPr>
        <p:txBody>
          <a:bodyPr/>
          <a:lstStyle/>
          <a:p>
            <a:r>
              <a:rPr lang="en-US" sz="1800" dirty="0" smtClean="0"/>
              <a:t>Know all of these by heart because you’re going to use them over and over!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98799" y="849744"/>
          <a:ext cx="3623309" cy="5517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9" name="Equation" r:id="rId3" imgW="2501640" imgH="3809880" progId="Equation.3">
                  <p:embed/>
                </p:oleObj>
              </mc:Choice>
              <mc:Fallback>
                <p:oleObj name="Equation" r:id="rId3" imgW="2501640" imgH="3809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99" y="849744"/>
                        <a:ext cx="3623309" cy="551755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1" y="0"/>
            <a:ext cx="7772400" cy="45950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Synchrotrons and beam “rigidity”</a:t>
            </a:r>
            <a:endParaRPr lang="en-US" dirty="0"/>
          </a:p>
        </p:txBody>
      </p:sp>
      <p:sp>
        <p:nvSpPr>
          <p:cNvPr id="32771" name="Rectangle 42"/>
          <p:cNvSpPr>
            <a:spLocks noGrp="1" noChangeArrowheads="1"/>
          </p:cNvSpPr>
          <p:nvPr>
            <p:ph type="body" sz="half" idx="1"/>
          </p:nvPr>
        </p:nvSpPr>
        <p:spPr>
          <a:xfrm>
            <a:off x="462665" y="625435"/>
            <a:ext cx="8449100" cy="3846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The relativistic form of Newton’s Laws for a particle in a magnetic</a:t>
            </a:r>
            <a:br>
              <a:rPr lang="en-US" sz="2000" dirty="0" smtClean="0"/>
            </a:br>
            <a:r>
              <a:rPr lang="en-US" sz="2000" dirty="0" smtClean="0"/>
              <a:t>field is:</a:t>
            </a:r>
          </a:p>
          <a:p>
            <a:pPr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A particle in a uniform magnetic field will move in a circle of radius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In a “synchrotron”, the magnetic fields are varied as the beam accelerates such that at all points                    , and beam motion can be analyzed in a momentum independent way.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It is usual to talk about he beam “rigidity” in T-m 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1100" dirty="0" smtClean="0"/>
          </a:p>
        </p:txBody>
      </p:sp>
      <p:sp>
        <p:nvSpPr>
          <p:cNvPr id="32779" name="Rectangle 39"/>
          <p:cNvSpPr>
            <a:spLocks noChangeArrowheads="1"/>
          </p:cNvSpPr>
          <p:nvPr/>
        </p:nvSpPr>
        <p:spPr bwMode="auto">
          <a:xfrm>
            <a:off x="3408123" y="2359237"/>
            <a:ext cx="3341235" cy="102961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2690155" y="1009485"/>
          <a:ext cx="2586763" cy="92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0" name="Equation" r:id="rId3" imgW="1104840" imgH="393480" progId="Equation.3">
                  <p:embed/>
                </p:oleObj>
              </mc:Choice>
              <mc:Fallback>
                <p:oleObj name="Equation" r:id="rId3" imgW="11048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155" y="1009485"/>
                        <a:ext cx="2586763" cy="921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4779016" y="3628462"/>
          <a:ext cx="14684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1" name="Equation" r:id="rId5" imgW="863280" imgH="203040" progId="Equation.3">
                  <p:embed/>
                </p:oleObj>
              </mc:Choice>
              <mc:Fallback>
                <p:oleObj name="Equation" r:id="rId5" imgW="8632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016" y="3628462"/>
                        <a:ext cx="1468437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895194" y="4857932"/>
          <a:ext cx="5043488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2" name="Equation" r:id="rId7" imgW="2247840" imgH="419040" progId="Equation.3">
                  <p:embed/>
                </p:oleObj>
              </mc:Choice>
              <mc:Fallback>
                <p:oleObj name="Equation" r:id="rId7" imgW="22478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194" y="4857932"/>
                        <a:ext cx="5043488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1344222" y="2435797"/>
          <a:ext cx="5357813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3" name="Equation" r:id="rId9" imgW="2387520" imgH="419040" progId="Equation.3">
                  <p:embed/>
                </p:oleObj>
              </mc:Choice>
              <mc:Fallback>
                <p:oleObj name="Equation" r:id="rId9" imgW="238752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222" y="2435797"/>
                        <a:ext cx="5357813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13596B-8B8C-4972-9B9B-79ED7B91296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48914" y="4935219"/>
            <a:ext cx="249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Booster: (B</a:t>
            </a:r>
            <a:r>
              <a:rPr lang="en-US" sz="1800" dirty="0" smtClean="0">
                <a:latin typeface="Symbol" pitchFamily="18" charset="2"/>
              </a:rPr>
              <a:t>r</a:t>
            </a:r>
            <a:r>
              <a:rPr lang="en-US" sz="1800" dirty="0" smtClean="0"/>
              <a:t>)~30 Tm</a:t>
            </a:r>
          </a:p>
          <a:p>
            <a:r>
              <a:rPr lang="en-US" sz="1800" dirty="0" smtClean="0"/>
              <a:t>LHC : (B</a:t>
            </a:r>
            <a:r>
              <a:rPr lang="en-US" sz="1800" dirty="0" smtClean="0">
                <a:latin typeface="Symbol" pitchFamily="18" charset="2"/>
              </a:rPr>
              <a:t>r</a:t>
            </a:r>
            <a:r>
              <a:rPr lang="en-US" sz="1800" dirty="0" smtClean="0"/>
              <a:t>)~23000 Tm</a:t>
            </a:r>
            <a:endParaRPr lang="en-US" sz="18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2013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2 - Basic E&amp;M and Relativity</a:t>
            </a:r>
            <a:endParaRPr lang="en-US">
              <a:latin typeface="+mn-lt"/>
            </a:endParaRP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868502" y="4821636"/>
            <a:ext cx="5261112" cy="102961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3719</TotalTime>
  <Words>820</Words>
  <Application>Microsoft Macintosh PowerPoint</Application>
  <PresentationFormat>On-screen Show (4:3)</PresentationFormat>
  <Paragraphs>208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Opulent</vt:lpstr>
      <vt:lpstr>Equation</vt:lpstr>
      <vt:lpstr>MathType 6.0 Equation</vt:lpstr>
      <vt:lpstr>E&amp;M and Relativity</vt:lpstr>
      <vt:lpstr>Maxwell’s Equations</vt:lpstr>
      <vt:lpstr>Example: Field in a permeable dipole</vt:lpstr>
      <vt:lpstr>Electrodynamics and Electrodynamic Potentials</vt:lpstr>
      <vt:lpstr>Cyclotron (1930’s)</vt:lpstr>
      <vt:lpstr>Relativity</vt:lpstr>
      <vt:lpstr>4-Vectors and Lorentz Transformations</vt:lpstr>
      <vt:lpstr>Some Handy Relationships</vt:lpstr>
      <vt:lpstr>Synchrotrons and beam “rigidity”</vt:lpstr>
      <vt:lpstr>Thin lens approximation and magnetic “kick”</vt:lpstr>
      <vt:lpstr>Field multipole expansion</vt:lpstr>
      <vt:lpstr>PowerPoint Presentation</vt:lpstr>
      <vt:lpstr>PowerPoint Presentation</vt:lpstr>
      <vt:lpstr>PowerPoint Presentation</vt:lpstr>
      <vt:lpstr>PowerPoint Presentation</vt:lpstr>
      <vt:lpstr>Application of Multipoles</vt:lpstr>
      <vt:lpstr>Sextupoles                        Octupoles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136</cp:revision>
  <dcterms:created xsi:type="dcterms:W3CDTF">2003-06-24T14:15:57Z</dcterms:created>
  <dcterms:modified xsi:type="dcterms:W3CDTF">2014-01-20T11:27:18Z</dcterms:modified>
</cp:coreProperties>
</file>