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71" r:id="rId2"/>
    <p:sldId id="439" r:id="rId3"/>
    <p:sldId id="440" r:id="rId4"/>
    <p:sldId id="441" r:id="rId5"/>
    <p:sldId id="403" r:id="rId6"/>
    <p:sldId id="404" r:id="rId7"/>
    <p:sldId id="424" r:id="rId8"/>
    <p:sldId id="405" r:id="rId9"/>
    <p:sldId id="406" r:id="rId10"/>
    <p:sldId id="407" r:id="rId11"/>
    <p:sldId id="413" r:id="rId12"/>
    <p:sldId id="409" r:id="rId13"/>
    <p:sldId id="410" r:id="rId14"/>
    <p:sldId id="411" r:id="rId15"/>
    <p:sldId id="442" r:id="rId16"/>
    <p:sldId id="443" r:id="rId17"/>
    <p:sldId id="412" r:id="rId18"/>
    <p:sldId id="414" r:id="rId19"/>
    <p:sldId id="415" r:id="rId20"/>
    <p:sldId id="416" r:id="rId21"/>
    <p:sldId id="417" r:id="rId22"/>
    <p:sldId id="418" r:id="rId23"/>
    <p:sldId id="444" r:id="rId24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2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wmf"/><Relationship Id="rId8" Type="http://schemas.openxmlformats.org/officeDocument/2006/relationships/image" Target="../media/image41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wmf"/><Relationship Id="rId7" Type="http://schemas.openxmlformats.org/officeDocument/2006/relationships/image" Target="../media/image48.wmf"/><Relationship Id="rId8" Type="http://schemas.openxmlformats.org/officeDocument/2006/relationships/image" Target="../media/image49.wmf"/><Relationship Id="rId9" Type="http://schemas.openxmlformats.org/officeDocument/2006/relationships/image" Target="../media/image50.wmf"/><Relationship Id="rId10" Type="http://schemas.openxmlformats.org/officeDocument/2006/relationships/image" Target="../media/image51.wmf"/><Relationship Id="rId11" Type="http://schemas.openxmlformats.org/officeDocument/2006/relationships/image" Target="../media/image52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Relationship Id="rId2" Type="http://schemas.openxmlformats.org/officeDocument/2006/relationships/image" Target="../media/image60.wmf"/><Relationship Id="rId3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4" Type="http://schemas.openxmlformats.org/officeDocument/2006/relationships/image" Target="../media/image65.wmf"/><Relationship Id="rId5" Type="http://schemas.openxmlformats.org/officeDocument/2006/relationships/image" Target="../media/image66.wmf"/><Relationship Id="rId6" Type="http://schemas.openxmlformats.org/officeDocument/2006/relationships/image" Target="../media/image67.wmf"/><Relationship Id="rId7" Type="http://schemas.openxmlformats.org/officeDocument/2006/relationships/image" Target="../media/image68.wmf"/><Relationship Id="rId8" Type="http://schemas.openxmlformats.org/officeDocument/2006/relationships/image" Target="../media/image69.wmf"/><Relationship Id="rId1" Type="http://schemas.openxmlformats.org/officeDocument/2006/relationships/image" Target="../media/image62.wmf"/><Relationship Id="rId2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71.wmf"/><Relationship Id="rId3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Relationship Id="rId2" Type="http://schemas.openxmlformats.org/officeDocument/2006/relationships/image" Target="../media/image78.wmf"/><Relationship Id="rId3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4" Type="http://schemas.openxmlformats.org/officeDocument/2006/relationships/image" Target="../media/image85.wmf"/><Relationship Id="rId1" Type="http://schemas.openxmlformats.org/officeDocument/2006/relationships/image" Target="../media/image82.wmf"/><Relationship Id="rId2" Type="http://schemas.openxmlformats.org/officeDocument/2006/relationships/image" Target="../media/image8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Relationship Id="rId2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06C1-91A3-7F40-BBF2-CC87047279A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BDDF4-9BA3-934D-82DE-5E8D7D03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3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9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3" Type="http://schemas.openxmlformats.org/officeDocument/2006/relationships/oleObject" Target="../embeddings/oleObject26.bin"/><Relationship Id="rId14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3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15" Type="http://schemas.openxmlformats.org/officeDocument/2006/relationships/oleObject" Target="../embeddings/oleObject33.bin"/><Relationship Id="rId16" Type="http://schemas.openxmlformats.org/officeDocument/2006/relationships/image" Target="../media/image40.wmf"/><Relationship Id="rId17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20" Type="http://schemas.openxmlformats.org/officeDocument/2006/relationships/image" Target="../media/image50.wmf"/><Relationship Id="rId21" Type="http://schemas.openxmlformats.org/officeDocument/2006/relationships/oleObject" Target="../embeddings/oleObject44.bin"/><Relationship Id="rId22" Type="http://schemas.openxmlformats.org/officeDocument/2006/relationships/image" Target="../media/image51.wmf"/><Relationship Id="rId23" Type="http://schemas.openxmlformats.org/officeDocument/2006/relationships/oleObject" Target="../embeddings/oleObject45.bin"/><Relationship Id="rId24" Type="http://schemas.openxmlformats.org/officeDocument/2006/relationships/image" Target="../media/image52.wmf"/><Relationship Id="rId10" Type="http://schemas.openxmlformats.org/officeDocument/2006/relationships/image" Target="../media/image45.wmf"/><Relationship Id="rId11" Type="http://schemas.openxmlformats.org/officeDocument/2006/relationships/oleObject" Target="../embeddings/oleObject39.bin"/><Relationship Id="rId12" Type="http://schemas.openxmlformats.org/officeDocument/2006/relationships/image" Target="../media/image46.wmf"/><Relationship Id="rId13" Type="http://schemas.openxmlformats.org/officeDocument/2006/relationships/oleObject" Target="../embeddings/oleObject40.bin"/><Relationship Id="rId14" Type="http://schemas.openxmlformats.org/officeDocument/2006/relationships/image" Target="../media/image47.wmf"/><Relationship Id="rId15" Type="http://schemas.openxmlformats.org/officeDocument/2006/relationships/oleObject" Target="../embeddings/oleObject41.bin"/><Relationship Id="rId16" Type="http://schemas.openxmlformats.org/officeDocument/2006/relationships/image" Target="../media/image48.wmf"/><Relationship Id="rId17" Type="http://schemas.openxmlformats.org/officeDocument/2006/relationships/oleObject" Target="../embeddings/oleObject42.bin"/><Relationship Id="rId18" Type="http://schemas.openxmlformats.org/officeDocument/2006/relationships/image" Target="../media/image49.wmf"/><Relationship Id="rId19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57.w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5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9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60.w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6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9.bin"/><Relationship Id="rId12" Type="http://schemas.openxmlformats.org/officeDocument/2006/relationships/image" Target="../media/image66.wmf"/><Relationship Id="rId13" Type="http://schemas.openxmlformats.org/officeDocument/2006/relationships/oleObject" Target="../embeddings/oleObject60.bin"/><Relationship Id="rId14" Type="http://schemas.openxmlformats.org/officeDocument/2006/relationships/image" Target="../media/image67.wmf"/><Relationship Id="rId15" Type="http://schemas.openxmlformats.org/officeDocument/2006/relationships/oleObject" Target="../embeddings/oleObject61.bin"/><Relationship Id="rId16" Type="http://schemas.openxmlformats.org/officeDocument/2006/relationships/image" Target="../media/image68.wmf"/><Relationship Id="rId17" Type="http://schemas.openxmlformats.org/officeDocument/2006/relationships/oleObject" Target="../embeddings/oleObject62.bin"/><Relationship Id="rId18" Type="http://schemas.openxmlformats.org/officeDocument/2006/relationships/image" Target="../media/image6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62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63.w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64.w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70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71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72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75.w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76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6" Type="http://schemas.openxmlformats.org/officeDocument/2006/relationships/image" Target="../media/image78.wmf"/><Relationship Id="rId7" Type="http://schemas.openxmlformats.org/officeDocument/2006/relationships/oleObject" Target="../embeddings/oleObject72.bin"/><Relationship Id="rId8" Type="http://schemas.openxmlformats.org/officeDocument/2006/relationships/image" Target="../media/image7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80.w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8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82.wmf"/><Relationship Id="rId5" Type="http://schemas.openxmlformats.org/officeDocument/2006/relationships/oleObject" Target="../embeddings/oleObject76.bin"/><Relationship Id="rId6" Type="http://schemas.openxmlformats.org/officeDocument/2006/relationships/image" Target="../media/image83.emf"/><Relationship Id="rId7" Type="http://schemas.openxmlformats.org/officeDocument/2006/relationships/oleObject" Target="../embeddings/oleObject77.bin"/><Relationship Id="rId8" Type="http://schemas.openxmlformats.org/officeDocument/2006/relationships/image" Target="../media/image84.w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8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6.w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7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Transverse Motion 1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8" y="124288"/>
            <a:ext cx="2236470" cy="44132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1207915"/>
          </a:xfrm>
        </p:spPr>
        <p:txBody>
          <a:bodyPr/>
          <a:lstStyle/>
          <a:p>
            <a:r>
              <a:rPr lang="en-US" sz="2000" dirty="0" smtClean="0"/>
              <a:t>Recall our FODO cell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Our stability requirement becomes 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251984" y="1305070"/>
            <a:ext cx="304800" cy="1143000"/>
            <a:chOff x="3077" y="2111"/>
            <a:chExt cx="176" cy="481"/>
          </a:xfrm>
        </p:grpSpPr>
        <p:sp>
          <p:nvSpPr>
            <p:cNvPr id="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971669" y="1343475"/>
            <a:ext cx="381000" cy="1066800"/>
            <a:chOff x="4267" y="2160"/>
            <a:chExt cx="240" cy="481"/>
          </a:xfrm>
        </p:grpSpPr>
        <p:sp>
          <p:nvSpPr>
            <p:cNvPr id="1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75174" y="2534030"/>
            <a:ext cx="4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80209" y="2534030"/>
            <a:ext cx="4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05604" y="1881145"/>
            <a:ext cx="1694653" cy="5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72234" y="1881145"/>
            <a:ext cx="1694653" cy="5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8489" y="1919550"/>
            <a:ext cx="4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88173" y="1845659"/>
            <a:ext cx="737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5180878" y="923636"/>
          <a:ext cx="3659221" cy="175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3" name="Equation" r:id="rId3" imgW="1904760" imgH="914400" progId="Equation.3">
                  <p:embed/>
                </p:oleObj>
              </mc:Choice>
              <mc:Fallback>
                <p:oleObj name="Equation" r:id="rId3" imgW="19047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878" y="923636"/>
                        <a:ext cx="3659221" cy="17564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817380" y="3537961"/>
          <a:ext cx="43338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4" name="Equation" r:id="rId5" imgW="1815840" imgH="558720" progId="Equation.3">
                  <p:embed/>
                </p:oleObj>
              </mc:Choice>
              <mc:Fallback>
                <p:oleObj name="Equation" r:id="rId5" imgW="1815840" imgH="558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380" y="3537961"/>
                        <a:ext cx="433387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94400" y="3897745"/>
            <a:ext cx="1163782" cy="563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50"/>
          <p:cNvGrpSpPr>
            <a:grpSpLocks/>
          </p:cNvGrpSpPr>
          <p:nvPr/>
        </p:nvGrpSpPr>
        <p:grpSpPr bwMode="auto">
          <a:xfrm>
            <a:off x="1293547" y="5124306"/>
            <a:ext cx="304800" cy="1143000"/>
            <a:chOff x="3077" y="2111"/>
            <a:chExt cx="176" cy="481"/>
          </a:xfrm>
        </p:grpSpPr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3013232" y="5162711"/>
            <a:ext cx="381000" cy="1066800"/>
            <a:chOff x="4267" y="2160"/>
            <a:chExt cx="240" cy="481"/>
          </a:xfrm>
        </p:grpSpPr>
        <p:sp>
          <p:nvSpPr>
            <p:cNvPr id="34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1447167" y="5700381"/>
            <a:ext cx="1694653" cy="57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13797" y="5700381"/>
            <a:ext cx="1694653" cy="57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50"/>
          <p:cNvGrpSpPr>
            <a:grpSpLocks/>
          </p:cNvGrpSpPr>
          <p:nvPr/>
        </p:nvGrpSpPr>
        <p:grpSpPr bwMode="auto">
          <a:xfrm>
            <a:off x="4771038" y="5128924"/>
            <a:ext cx="304800" cy="1143000"/>
            <a:chOff x="3077" y="2111"/>
            <a:chExt cx="176" cy="481"/>
          </a:xfrm>
        </p:grpSpPr>
        <p:sp>
          <p:nvSpPr>
            <p:cNvPr id="45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6490723" y="5167329"/>
            <a:ext cx="381000" cy="1066800"/>
            <a:chOff x="4267" y="2160"/>
            <a:chExt cx="240" cy="481"/>
          </a:xfrm>
        </p:grpSpPr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4924658" y="5704999"/>
            <a:ext cx="1694653" cy="57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91288" y="5704999"/>
            <a:ext cx="1694653" cy="57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0"/>
          <p:cNvGrpSpPr>
            <a:grpSpLocks/>
          </p:cNvGrpSpPr>
          <p:nvPr/>
        </p:nvGrpSpPr>
        <p:grpSpPr bwMode="auto">
          <a:xfrm>
            <a:off x="8225438" y="5147397"/>
            <a:ext cx="304800" cy="1143000"/>
            <a:chOff x="3077" y="2111"/>
            <a:chExt cx="176" cy="481"/>
          </a:xfrm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1431636" y="5246255"/>
            <a:ext cx="3519055" cy="895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927599" y="5273964"/>
            <a:ext cx="3468256" cy="85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391236" y="5269346"/>
            <a:ext cx="752764" cy="188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14779" y="5232402"/>
            <a:ext cx="1021476" cy="26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Twiss</a:t>
            </a:r>
            <a:r>
              <a:rPr lang="en-US" dirty="0" smtClean="0"/>
              <a:t> </a:t>
            </a:r>
            <a:r>
              <a:rPr lang="en-US" dirty="0" err="1" smtClean="0"/>
              <a:t>Parametrization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815302"/>
          </a:xfrm>
        </p:spPr>
        <p:txBody>
          <a:bodyPr/>
          <a:lstStyle/>
          <a:p>
            <a:r>
              <a:rPr lang="en-US" sz="1600" dirty="0" smtClean="0"/>
              <a:t>We can express the transfer matrix for one period as the sum of an identity matrix and a traceless matrix</a:t>
            </a:r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The requirement that </a:t>
            </a:r>
            <a:r>
              <a:rPr lang="en-US" sz="1600" dirty="0" err="1" smtClean="0"/>
              <a:t>Det</a:t>
            </a:r>
            <a:r>
              <a:rPr lang="en-US" sz="1600" dirty="0" smtClean="0"/>
              <a:t>(M)=1 implies</a:t>
            </a:r>
          </a:p>
          <a:p>
            <a:endParaRPr lang="en-US" sz="1600" dirty="0" smtClean="0"/>
          </a:p>
          <a:p>
            <a:r>
              <a:rPr lang="en-US" sz="1600" dirty="0" smtClean="0"/>
              <a:t>We can already identify </a:t>
            </a:r>
            <a:r>
              <a:rPr lang="en-US" sz="1600" i="1" dirty="0" smtClean="0"/>
              <a:t>A</a:t>
            </a:r>
            <a:r>
              <a:rPr lang="en-US" sz="1600" dirty="0" smtClean="0"/>
              <a:t>=</a:t>
            </a:r>
            <a:r>
              <a:rPr lang="en-US" sz="1600" dirty="0" err="1" smtClean="0"/>
              <a:t>Tr</a:t>
            </a:r>
            <a:r>
              <a:rPr lang="en-US" sz="1600" dirty="0" smtClean="0"/>
              <a:t>(M)/2=</a:t>
            </a:r>
            <a:r>
              <a:rPr lang="en-US" sz="1600" dirty="0" err="1" smtClean="0"/>
              <a:t>cosμ</a:t>
            </a:r>
            <a:r>
              <a:rPr lang="en-US" sz="1600" dirty="0" smtClean="0"/>
              <a:t>.  If we adopt the arbitrary normalization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We can identify B=</a:t>
            </a:r>
            <a:r>
              <a:rPr lang="en-US" sz="1600" dirty="0" err="1" smtClean="0"/>
              <a:t>sinμ</a:t>
            </a:r>
            <a:r>
              <a:rPr lang="en-US" sz="1600" dirty="0" smtClean="0"/>
              <a:t> and write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Note that</a:t>
            </a:r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So we can identify it with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=</a:t>
            </a:r>
            <a:r>
              <a:rPr lang="en-US" sz="1600" dirty="0" err="1" smtClean="0"/>
              <a:t>sqrt</a:t>
            </a:r>
            <a:r>
              <a:rPr lang="en-US" sz="1600" dirty="0" smtClean="0"/>
              <a:t>(-1) and write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07039" y="1064925"/>
          <a:ext cx="46720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3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039" y="1064925"/>
                        <a:ext cx="46720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4655126" y="2060720"/>
          <a:ext cx="3808435" cy="45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4" name="Equation" r:id="rId5" imgW="1930320" imgH="228600" progId="Equation.3">
                  <p:embed/>
                </p:oleObj>
              </mc:Choice>
              <mc:Fallback>
                <p:oleObj name="Equation" r:id="rId5" imgW="1930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126" y="2060720"/>
                        <a:ext cx="3808435" cy="451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3269817" y="2880630"/>
          <a:ext cx="2327419" cy="3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5" name="Equation" r:id="rId7" imgW="1371600" imgH="228600" progId="Equation.3">
                  <p:embed/>
                </p:oleObj>
              </mc:Choice>
              <mc:Fallback>
                <p:oleObj name="Equation" r:id="rId7" imgW="1371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817" y="2880630"/>
                        <a:ext cx="2327419" cy="389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/>
          <p:cNvGraphicFramePr>
            <a:graphicFrameLocks noChangeAspect="1"/>
          </p:cNvGraphicFramePr>
          <p:nvPr/>
        </p:nvGraphicFramePr>
        <p:xfrm>
          <a:off x="850756" y="3582266"/>
          <a:ext cx="73040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6" name="Equation" r:id="rId9" imgW="4228920" imgH="457200" progId="Equation.3">
                  <p:embed/>
                </p:oleObj>
              </mc:Choice>
              <mc:Fallback>
                <p:oleObj name="Equation" r:id="rId9" imgW="42289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756" y="3582266"/>
                        <a:ext cx="730408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/>
          <p:cNvGraphicFramePr>
            <a:graphicFrameLocks noChangeAspect="1"/>
          </p:cNvGraphicFramePr>
          <p:nvPr/>
        </p:nvGraphicFramePr>
        <p:xfrm>
          <a:off x="564860" y="4709239"/>
          <a:ext cx="8329757" cy="77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7" name="Equation" r:id="rId11" imgW="5206680" imgH="482400" progId="Equation.3">
                  <p:embed/>
                </p:oleObj>
              </mc:Choice>
              <mc:Fallback>
                <p:oleObj name="Equation" r:id="rId11" imgW="52066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60" y="4709239"/>
                        <a:ext cx="8329757" cy="771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5693353" y="5625667"/>
          <a:ext cx="26670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8" name="Equation" r:id="rId13" imgW="1180800" imgH="228600" progId="Equation.3">
                  <p:embed/>
                </p:oleObj>
              </mc:Choice>
              <mc:Fallback>
                <p:oleObj name="Equation" r:id="rId13" imgW="1180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353" y="5625667"/>
                        <a:ext cx="26670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223491" y="2872509"/>
            <a:ext cx="2512291" cy="4156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84983" y="5601853"/>
            <a:ext cx="2720109" cy="5310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3346" y="6206836"/>
            <a:ext cx="75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 this! We’ll see it again in a few pages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03" y="560917"/>
            <a:ext cx="8251825" cy="556684"/>
          </a:xfrm>
        </p:spPr>
        <p:txBody>
          <a:bodyPr/>
          <a:lstStyle/>
          <a:p>
            <a:r>
              <a:rPr lang="en-US" sz="1600" dirty="0" smtClean="0"/>
              <a:t>General equation of motion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2000" dirty="0" smtClean="0"/>
          </a:p>
          <a:p>
            <a:r>
              <a:rPr lang="en-US" sz="1600" dirty="0" smtClean="0"/>
              <a:t>For the moment, we will consider motion in the horizontal (</a:t>
            </a:r>
            <a:r>
              <a:rPr lang="en-US" sz="1600" i="1" dirty="0" smtClean="0"/>
              <a:t>x</a:t>
            </a:r>
            <a:r>
              <a:rPr lang="en-US" sz="1600" dirty="0" smtClean="0"/>
              <a:t>) plane, with a reference trajectory established by the dipole fields. 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Solving in this coordinate system, we have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674254" y="3389746"/>
            <a:ext cx="4858327" cy="1108364"/>
          </a:xfrm>
          <a:prstGeom prst="arc">
            <a:avLst>
              <a:gd name="adj1" fmla="val 5547893"/>
              <a:gd name="adj2" fmla="val 1322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20436" y="3463637"/>
            <a:ext cx="360219" cy="175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85274" y="3315855"/>
            <a:ext cx="13853" cy="327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76038" y="3482110"/>
            <a:ext cx="411017" cy="152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47411" y="3273281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7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11" y="3273281"/>
                        <a:ext cx="127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1041111" y="3146281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8" name="Equation" r:id="rId5" imgW="139680" imgH="203040" progId="Equation.3">
                  <p:embed/>
                </p:oleObj>
              </mc:Choice>
              <mc:Fallback>
                <p:oleObj name="Equation" r:id="rId5" imgW="1396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111" y="3146281"/>
                        <a:ext cx="139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496724" y="336853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9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724" y="336853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417061" y="858405"/>
          <a:ext cx="6154737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0" name="Equation" r:id="rId9" imgW="4381200" imgH="1143000" progId="Equation.3">
                  <p:embed/>
                </p:oleObj>
              </mc:Choice>
              <mc:Fallback>
                <p:oleObj name="Equation" r:id="rId9" imgW="4381200" imgH="1143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061" y="858405"/>
                        <a:ext cx="6154737" cy="160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rc 21"/>
          <p:cNvSpPr/>
          <p:nvPr/>
        </p:nvSpPr>
        <p:spPr>
          <a:xfrm flipH="1">
            <a:off x="6068291" y="3408219"/>
            <a:ext cx="2096654" cy="8127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142182" y="3398982"/>
            <a:ext cx="1089892" cy="812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454" name="Object 6"/>
          <p:cNvGraphicFramePr>
            <a:graphicFrameLocks noChangeAspect="1"/>
          </p:cNvGraphicFramePr>
          <p:nvPr/>
        </p:nvGraphicFramePr>
        <p:xfrm>
          <a:off x="6470217" y="3936711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1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217" y="3936711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 flipV="1">
            <a:off x="6548582" y="3251200"/>
            <a:ext cx="734294" cy="10021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160655" y="3713018"/>
            <a:ext cx="1108363" cy="54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6666202" y="3186401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2" name="Equation" r:id="rId13" imgW="583920" imgH="177480" progId="Equation.3">
                  <p:embed/>
                </p:oleObj>
              </mc:Choice>
              <mc:Fallback>
                <p:oleObj name="Equation" r:id="rId13" imgW="58392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202" y="3186401"/>
                        <a:ext cx="584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6578600" y="3582699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3" name="Equation" r:id="rId15" imgW="241200" imgH="177480" progId="Equation.3">
                  <p:embed/>
                </p:oleObj>
              </mc:Choice>
              <mc:Fallback>
                <p:oleObj name="Equation" r:id="rId15" imgW="24120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582699"/>
                        <a:ext cx="241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592290" y="3408219"/>
            <a:ext cx="14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n-lt"/>
              </a:rPr>
              <a:t>Reference trajectory</a:t>
            </a: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 flipV="1">
            <a:off x="7185891" y="3454400"/>
            <a:ext cx="406399" cy="80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11963" y="3246582"/>
            <a:ext cx="14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+mn-lt"/>
              </a:rPr>
              <a:t>Particle trajectory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169891" y="3260436"/>
            <a:ext cx="387927" cy="110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52836" y="3352800"/>
            <a:ext cx="170873" cy="2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0457" name="Object 9"/>
          <p:cNvGraphicFramePr>
            <a:graphicFrameLocks noChangeAspect="1"/>
          </p:cNvGraphicFramePr>
          <p:nvPr/>
        </p:nvGraphicFramePr>
        <p:xfrm>
          <a:off x="1322676" y="5037786"/>
          <a:ext cx="6620597" cy="150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4" name="Equation" r:id="rId17" imgW="4140000" imgH="939600" progId="Equation.3">
                  <p:embed/>
                </p:oleObj>
              </mc:Choice>
              <mc:Fallback>
                <p:oleObj name="Equation" r:id="rId17" imgW="4140000" imgH="93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76" y="5037786"/>
                        <a:ext cx="6620597" cy="1501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75" y="0"/>
            <a:ext cx="8262937" cy="441325"/>
          </a:xfrm>
        </p:spPr>
        <p:txBody>
          <a:bodyPr/>
          <a:lstStyle/>
          <a:p>
            <a:r>
              <a:rPr lang="en-US" dirty="0" smtClean="0"/>
              <a:t>Equations of Motion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560916"/>
            <a:ext cx="8251825" cy="593630"/>
          </a:xfrm>
        </p:spPr>
        <p:txBody>
          <a:bodyPr/>
          <a:lstStyle/>
          <a:p>
            <a:r>
              <a:rPr lang="en-US" sz="1800" dirty="0" smtClean="0"/>
              <a:t>Equating the </a:t>
            </a:r>
            <a:r>
              <a:rPr lang="en-US" sz="1800" i="1" dirty="0" smtClean="0"/>
              <a:t>x</a:t>
            </a:r>
            <a:r>
              <a:rPr lang="en-US" sz="1800" dirty="0" smtClean="0"/>
              <a:t> terms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Re-express in terms of path length </a:t>
            </a:r>
            <a:r>
              <a:rPr lang="en-US" sz="1800" i="1" dirty="0" smtClean="0"/>
              <a:t>s</a:t>
            </a:r>
            <a:r>
              <a:rPr lang="en-US" sz="1800" dirty="0" smtClean="0"/>
              <a:t>. Use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Rewrite equation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62498" name="Object 2"/>
          <p:cNvGraphicFramePr>
            <a:graphicFrameLocks noChangeAspect="1"/>
          </p:cNvGraphicFramePr>
          <p:nvPr/>
        </p:nvGraphicFramePr>
        <p:xfrm>
          <a:off x="805584" y="904875"/>
          <a:ext cx="2973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9" name="Equation" r:id="rId3" imgW="1866600" imgH="1295280" progId="Equation.3">
                  <p:embed/>
                </p:oleObj>
              </mc:Choice>
              <mc:Fallback>
                <p:oleObj name="Equation" r:id="rId3" imgW="1866600" imgH="1295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84" y="904875"/>
                        <a:ext cx="2973388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315855" y="665018"/>
            <a:ext cx="5948219" cy="2992582"/>
            <a:chOff x="2586182" y="683491"/>
            <a:chExt cx="5948219" cy="2992582"/>
          </a:xfrm>
        </p:grpSpPr>
        <p:sp>
          <p:nvSpPr>
            <p:cNvPr id="8" name="Arc 7"/>
            <p:cNvSpPr/>
            <p:nvPr/>
          </p:nvSpPr>
          <p:spPr>
            <a:xfrm>
              <a:off x="3084945" y="1413163"/>
              <a:ext cx="1810327" cy="185651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2586182" y="979055"/>
              <a:ext cx="2761671" cy="2697018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962400" y="1597891"/>
              <a:ext cx="535709" cy="738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71636" y="1616365"/>
              <a:ext cx="1163782" cy="72043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229677" y="1889990"/>
            <a:ext cx="241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0" name="Equation" r:id="rId5" imgW="241200" imgH="177480" progId="Equation.3">
                    <p:embed/>
                  </p:oleObj>
                </mc:Choice>
                <mc:Fallback>
                  <p:oleObj name="Equation" r:id="rId5" imgW="24120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677" y="1889990"/>
                          <a:ext cx="241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0" name="Object 4"/>
            <p:cNvGraphicFramePr>
              <a:graphicFrameLocks noChangeAspect="1"/>
            </p:cNvGraphicFramePr>
            <p:nvPr/>
          </p:nvGraphicFramePr>
          <p:xfrm>
            <a:off x="4066309" y="1855211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1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309" y="1855211"/>
                          <a:ext cx="1524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1" name="Object 5"/>
            <p:cNvGraphicFramePr>
              <a:graphicFrameLocks noChangeAspect="1"/>
            </p:cNvGraphicFramePr>
            <p:nvPr/>
          </p:nvGraphicFramePr>
          <p:xfrm>
            <a:off x="4607647" y="1961573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2" name="Equation" r:id="rId9" imgW="114120" imgH="126720" progId="Equation.3">
                    <p:embed/>
                  </p:oleObj>
                </mc:Choice>
                <mc:Fallback>
                  <p:oleObj name="Equation" r:id="rId9" imgW="114120" imgH="1267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647" y="1961573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Connector 19"/>
            <p:cNvCxnSpPr/>
            <p:nvPr/>
          </p:nvCxnSpPr>
          <p:spPr>
            <a:xfrm flipV="1">
              <a:off x="4505542" y="1229736"/>
              <a:ext cx="260855" cy="34730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2502" name="Object 6"/>
            <p:cNvGraphicFramePr>
              <a:graphicFrameLocks noChangeAspect="1"/>
            </p:cNvGraphicFramePr>
            <p:nvPr/>
          </p:nvGraphicFramePr>
          <p:xfrm>
            <a:off x="4618759" y="1531361"/>
            <a:ext cx="2032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3" name="Equation" r:id="rId11" imgW="203040" imgH="177480" progId="Equation.3">
                    <p:embed/>
                  </p:oleObj>
                </mc:Choice>
                <mc:Fallback>
                  <p:oleObj name="Equation" r:id="rId11" imgW="203040" imgH="177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759" y="1531361"/>
                          <a:ext cx="2032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ight Brace 22"/>
            <p:cNvSpPr/>
            <p:nvPr/>
          </p:nvSpPr>
          <p:spPr>
            <a:xfrm rot="18831047">
              <a:off x="4980007" y="1043391"/>
              <a:ext cx="171450" cy="513286"/>
            </a:xfrm>
            <a:prstGeom prst="rightBrace">
              <a:avLst>
                <a:gd name="adj1" fmla="val 8333"/>
                <a:gd name="adj2" fmla="val 518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62503" name="Object 7"/>
            <p:cNvGraphicFramePr>
              <a:graphicFrameLocks noChangeAspect="1"/>
            </p:cNvGraphicFramePr>
            <p:nvPr/>
          </p:nvGraphicFramePr>
          <p:xfrm>
            <a:off x="5007698" y="994785"/>
            <a:ext cx="711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4" name="Equation" r:id="rId13" imgW="711000" imgH="228600" progId="Equation.3">
                    <p:embed/>
                  </p:oleObj>
                </mc:Choice>
                <mc:Fallback>
                  <p:oleObj name="Equation" r:id="rId13" imgW="7110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698" y="994785"/>
                          <a:ext cx="7112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2504" name="Object 8"/>
            <p:cNvGraphicFramePr>
              <a:graphicFrameLocks noChangeAspect="1"/>
            </p:cNvGraphicFramePr>
            <p:nvPr/>
          </p:nvGraphicFramePr>
          <p:xfrm>
            <a:off x="5696095" y="1567873"/>
            <a:ext cx="1603375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5" name="Equation" r:id="rId15" imgW="838080" imgH="393480" progId="Equation.3">
                    <p:embed/>
                  </p:oleObj>
                </mc:Choice>
                <mc:Fallback>
                  <p:oleObj name="Equation" r:id="rId15" imgW="838080" imgH="393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6095" y="1567873"/>
                          <a:ext cx="1603375" cy="750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892801" y="849745"/>
              <a:ext cx="264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Note: </a:t>
              </a:r>
              <a:r>
                <a:rPr lang="en-US" sz="1200" i="1" dirty="0" smtClean="0">
                  <a:solidFill>
                    <a:srgbClr val="C00000"/>
                  </a:solidFill>
                  <a:latin typeface="+mn-lt"/>
                </a:rPr>
                <a:t>s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 measured along </a:t>
              </a:r>
              <a:r>
                <a:rPr lang="en-US" sz="1200" i="1" dirty="0" smtClean="0">
                  <a:solidFill>
                    <a:srgbClr val="C00000"/>
                  </a:solidFill>
                  <a:latin typeface="+mn-lt"/>
                </a:rPr>
                <a:t>nominal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 trajectory, </a:t>
              </a:r>
              <a:r>
                <a:rPr lang="en-US" sz="1200" i="1" dirty="0" err="1" smtClean="0">
                  <a:solidFill>
                    <a:srgbClr val="C00000"/>
                  </a:solidFill>
                  <a:latin typeface="+mn-lt"/>
                </a:rPr>
                <a:t>v</a:t>
              </a:r>
              <a:r>
                <a:rPr lang="en-US" sz="1200" i="1" baseline="-25000" dirty="0" err="1" smtClean="0">
                  <a:solidFill>
                    <a:srgbClr val="C00000"/>
                  </a:solidFill>
                  <a:latin typeface="+mn-lt"/>
                </a:rPr>
                <a:t>s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 measured along </a:t>
              </a:r>
              <a:r>
                <a:rPr lang="en-US" sz="1200" i="1" dirty="0" smtClean="0">
                  <a:solidFill>
                    <a:srgbClr val="C00000"/>
                  </a:solidFill>
                  <a:latin typeface="+mn-lt"/>
                </a:rPr>
                <a:t>actual </a:t>
              </a:r>
              <a:r>
                <a:rPr lang="en-US" sz="1200" dirty="0" smtClean="0">
                  <a:solidFill>
                    <a:srgbClr val="C00000"/>
                  </a:solidFill>
                  <a:latin typeface="+mn-lt"/>
                </a:rPr>
                <a:t>trajectory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48365" y="683491"/>
              <a:ext cx="4729018" cy="171796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2505" name="Object 9"/>
          <p:cNvGraphicFramePr>
            <a:graphicFrameLocks noChangeAspect="1"/>
          </p:cNvGraphicFramePr>
          <p:nvPr/>
        </p:nvGraphicFramePr>
        <p:xfrm>
          <a:off x="1764432" y="3382395"/>
          <a:ext cx="6040294" cy="79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6" name="Equation" r:id="rId17" imgW="3555720" imgH="469800" progId="Equation.3">
                  <p:embed/>
                </p:oleObj>
              </mc:Choice>
              <mc:Fallback>
                <p:oleObj name="Equation" r:id="rId17" imgW="355572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432" y="3382395"/>
                        <a:ext cx="6040294" cy="795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6" name="Object 10"/>
          <p:cNvGraphicFramePr>
            <a:graphicFrameLocks noChangeAspect="1"/>
          </p:cNvGraphicFramePr>
          <p:nvPr/>
        </p:nvGraphicFramePr>
        <p:xfrm>
          <a:off x="1173163" y="4443413"/>
          <a:ext cx="703421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7" name="Equation" r:id="rId19" imgW="4851360" imgH="1346040" progId="Equation.3">
                  <p:embed/>
                </p:oleObj>
              </mc:Choice>
              <mc:Fallback>
                <p:oleObj name="Equation" r:id="rId19" imgW="4851360" imgH="1346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443413"/>
                        <a:ext cx="7034212" cy="194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028700" y="5516563"/>
          <a:ext cx="1155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8" name="Equation" r:id="rId21" imgW="1155600" imgH="203040" progId="Equation.3">
                  <p:embed/>
                </p:oleObj>
              </mc:Choice>
              <mc:Fallback>
                <p:oleObj name="Equation" r:id="rId21" imgW="115560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516563"/>
                        <a:ext cx="1155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Object 12"/>
          <p:cNvGraphicFramePr>
            <a:graphicFrameLocks noChangeAspect="1"/>
          </p:cNvGraphicFramePr>
          <p:nvPr/>
        </p:nvGraphicFramePr>
        <p:xfrm>
          <a:off x="1149350" y="6149975"/>
          <a:ext cx="977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9" name="Equation" r:id="rId23" imgW="977760" imgH="203040" progId="Equation.3">
                  <p:embed/>
                </p:oleObj>
              </mc:Choice>
              <mc:Fallback>
                <p:oleObj name="Equation" r:id="rId23" imgW="97776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6149975"/>
                        <a:ext cx="977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3592945" y="5717310"/>
            <a:ext cx="4608946" cy="729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399666"/>
          </a:xfrm>
        </p:spPr>
        <p:txBody>
          <a:bodyPr/>
          <a:lstStyle/>
          <a:p>
            <a:r>
              <a:rPr lang="en-US" sz="1600" dirty="0" smtClean="0"/>
              <a:t>Expand fields linearly about the nominal trajectory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Plug into equations of motion and keep only linear terms in </a:t>
            </a:r>
            <a:r>
              <a:rPr lang="en-US" sz="1600" i="1" dirty="0" smtClean="0"/>
              <a:t>x</a:t>
            </a:r>
            <a:r>
              <a:rPr lang="en-US" sz="1600" dirty="0" smtClean="0"/>
              <a:t> and </a:t>
            </a:r>
            <a:r>
              <a:rPr lang="en-US" sz="1600" i="1" dirty="0" smtClean="0"/>
              <a:t>y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363522" name="Object 2"/>
          <p:cNvGraphicFramePr>
            <a:graphicFrameLocks noChangeAspect="1"/>
          </p:cNvGraphicFramePr>
          <p:nvPr/>
        </p:nvGraphicFramePr>
        <p:xfrm>
          <a:off x="626052" y="1185718"/>
          <a:ext cx="7923213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9" name="Equation" r:id="rId3" imgW="5422680" imgH="939600" progId="Equation.3">
                  <p:embed/>
                </p:oleObj>
              </mc:Choice>
              <mc:Fallback>
                <p:oleObj name="Equation" r:id="rId3" imgW="542268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52" y="1185718"/>
                        <a:ext cx="7923213" cy="137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3" name="Object 3"/>
          <p:cNvGraphicFramePr>
            <a:graphicFrameLocks noChangeAspect="1"/>
          </p:cNvGraphicFramePr>
          <p:nvPr/>
        </p:nvGraphicFramePr>
        <p:xfrm>
          <a:off x="622300" y="3108325"/>
          <a:ext cx="8101013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0" name="Equation" r:id="rId5" imgW="5587920" imgH="1930320" progId="Equation.3">
                  <p:embed/>
                </p:oleObj>
              </mc:Choice>
              <mc:Fallback>
                <p:oleObj name="Equation" r:id="rId5" imgW="5587920" imgH="1930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108325"/>
                        <a:ext cx="8101013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016000" y="4618182"/>
            <a:ext cx="2724728" cy="1283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42691" y="4581236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Looks “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kinda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like” a harmonic oscillator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14618" y="4886036"/>
            <a:ext cx="563418" cy="31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49027"/>
          </a:xfrm>
        </p:spPr>
        <p:txBody>
          <a:bodyPr/>
          <a:lstStyle/>
          <a:p>
            <a:r>
              <a:rPr lang="en-US" sz="2000" dirty="0" smtClean="0"/>
              <a:t>These equations are in the form</a:t>
            </a:r>
          </a:p>
          <a:p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i="1" dirty="0" smtClean="0"/>
              <a:t>K</a:t>
            </a:r>
            <a:r>
              <a:rPr lang="en-US" sz="2000" dirty="0" smtClean="0"/>
              <a:t> (gradient) constant), these equations are quite simple.  For K&gt;0, it’s just a harmonic oscillator and we write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terms if initial conditions, we identify</a:t>
            </a:r>
            <a:br>
              <a:rPr lang="en-US" sz="2000" dirty="0" smtClean="0"/>
            </a:br>
            <a:r>
              <a:rPr lang="en-US" sz="2000" dirty="0" smtClean="0"/>
              <a:t>and write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11708" y="2218544"/>
          <a:ext cx="7220529" cy="95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2" name="Equation" r:id="rId3" imgW="3632040" imgH="482400" progId="Equation.3">
                  <p:embed/>
                </p:oleObj>
              </mc:Choice>
              <mc:Fallback>
                <p:oleObj name="Equation" r:id="rId3" imgW="36320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708" y="2218544"/>
                        <a:ext cx="7220529" cy="959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5591358" y="3125424"/>
          <a:ext cx="16891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3" name="Equation" r:id="rId5" imgW="965160" imgH="419040" progId="Equation.3">
                  <p:embed/>
                </p:oleObj>
              </mc:Choice>
              <mc:Fallback>
                <p:oleObj name="Equation" r:id="rId5" imgW="9651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358" y="3125424"/>
                        <a:ext cx="16891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1627523" y="4098924"/>
          <a:ext cx="619027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4" name="Equation" r:id="rId7" imgW="2946240" imgH="660240" progId="Equation.3">
                  <p:embed/>
                </p:oleObj>
              </mc:Choice>
              <mc:Fallback>
                <p:oleObj name="Equation" r:id="rId7" imgW="294624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523" y="4098924"/>
                        <a:ext cx="6190273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4634093" y="659568"/>
          <a:ext cx="2223815" cy="49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5" name="Equation" r:id="rId9" imgW="914400" imgH="203040" progId="Equation.3">
                  <p:embed/>
                </p:oleObj>
              </mc:Choice>
              <mc:Fallback>
                <p:oleObj name="Equation" r:id="rId9" imgW="9144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093" y="659568"/>
                        <a:ext cx="2223815" cy="494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225530"/>
            <a:ext cx="8251825" cy="449027"/>
          </a:xfrm>
        </p:spPr>
        <p:txBody>
          <a:bodyPr/>
          <a:lstStyle/>
          <a:p>
            <a:r>
              <a:rPr lang="en-US" sz="1800" dirty="0" smtClean="0"/>
              <a:t>For K&lt;0, the solution becomes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K=0 (a “drift”), the solution is simply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can now express the transfer matrix of an arbitrarily complex beam line with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there’s a limit to what we can do with this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420866" name="Object 2"/>
          <p:cNvGraphicFramePr>
            <a:graphicFrameLocks noChangeAspect="1"/>
          </p:cNvGraphicFramePr>
          <p:nvPr/>
        </p:nvGraphicFramePr>
        <p:xfrm>
          <a:off x="1530011" y="673100"/>
          <a:ext cx="6159086" cy="156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9" name="Equation" r:id="rId3" imgW="3009600" imgH="761760" progId="Equation.3">
                  <p:embed/>
                </p:oleObj>
              </mc:Choice>
              <mc:Fallback>
                <p:oleObj name="Equation" r:id="rId3" imgW="300960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011" y="673100"/>
                        <a:ext cx="6159086" cy="1560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7" name="Object 3"/>
          <p:cNvGraphicFramePr>
            <a:graphicFrameLocks noChangeAspect="1"/>
          </p:cNvGraphicFramePr>
          <p:nvPr/>
        </p:nvGraphicFramePr>
        <p:xfrm>
          <a:off x="2196006" y="2644957"/>
          <a:ext cx="3889999" cy="183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0" name="Equation" r:id="rId5" imgW="1511280" imgH="711000" progId="Equation.3">
                  <p:embed/>
                </p:oleObj>
              </mc:Choice>
              <mc:Fallback>
                <p:oleObj name="Equation" r:id="rId5" imgW="15112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006" y="2644957"/>
                        <a:ext cx="3889999" cy="1832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2750382" y="4977385"/>
          <a:ext cx="32369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1" name="Equation" r:id="rId7" imgW="1257120" imgH="228600" progId="Equation.3">
                  <p:embed/>
                </p:oleObj>
              </mc:Choice>
              <mc:Fallback>
                <p:oleObj name="Equation" r:id="rId7" imgW="1257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82" y="4977385"/>
                        <a:ext cx="3236913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Form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640224" cy="42737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Our linear equations of motion are in the form of a “Hill’s Equation”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If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is a constant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&gt;0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then                                     so try a solution of the form</a:t>
            </a:r>
          </a:p>
          <a:p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If we plug this into the equation, we get</a:t>
            </a: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Coefficients must independently vanish, so the sin term gives</a:t>
            </a: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If we re-express our general solution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02566" y="1174894"/>
          <a:ext cx="32877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3" name="Equation" r:id="rId3" imgW="2082600" imgH="203040" progId="Equation.3">
                  <p:embed/>
                </p:oleObj>
              </mc:Choice>
              <mc:Fallback>
                <p:oleObj name="Equation" r:id="rId3" imgW="20826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66" y="1174894"/>
                        <a:ext cx="328771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56726" y="1025237"/>
            <a:ext cx="319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Consider only periodic systems at the moment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0255" y="1246909"/>
            <a:ext cx="434109" cy="92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748001" y="2168092"/>
          <a:ext cx="3193046" cy="41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4" name="Equation" r:id="rId5" imgW="1650960" imgH="215640" progId="Equation.3">
                  <p:embed/>
                </p:oleObj>
              </mc:Choice>
              <mc:Fallback>
                <p:oleObj name="Equation" r:id="rId5" imgW="16509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01" y="2168092"/>
                        <a:ext cx="3193046" cy="418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892897" y="3011487"/>
          <a:ext cx="70786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5" name="Equation" r:id="rId7" imgW="4483080" imgH="228600" progId="Equation.3">
                  <p:embed/>
                </p:oleObj>
              </mc:Choice>
              <mc:Fallback>
                <p:oleObj name="Equation" r:id="rId7" imgW="44830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97" y="3011487"/>
                        <a:ext cx="707866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888567" y="3771755"/>
          <a:ext cx="7267141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6" name="Equation" r:id="rId9" imgW="4330440" imgH="393480" progId="Equation.3">
                  <p:embed/>
                </p:oleObj>
              </mc:Choice>
              <mc:Fallback>
                <p:oleObj name="Equation" r:id="rId9" imgW="43304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67" y="3771755"/>
                        <a:ext cx="7267141" cy="661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3" name="Object 9"/>
          <p:cNvGraphicFramePr>
            <a:graphicFrameLocks noChangeAspect="1"/>
          </p:cNvGraphicFramePr>
          <p:nvPr/>
        </p:nvGraphicFramePr>
        <p:xfrm>
          <a:off x="1476953" y="4844759"/>
          <a:ext cx="4956513" cy="151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7" name="Equation" r:id="rId11" imgW="2946240" imgH="901440" progId="Equation.3">
                  <p:embed/>
                </p:oleObj>
              </mc:Choice>
              <mc:Fallback>
                <p:oleObj name="Equation" r:id="rId11" imgW="2946240" imgH="901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953" y="4844759"/>
                        <a:ext cx="4956513" cy="1519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6410037" y="4451927"/>
            <a:ext cx="1450109" cy="1477818"/>
          </a:xfrm>
          <a:custGeom>
            <a:avLst/>
            <a:gdLst>
              <a:gd name="connsiteX0" fmla="*/ 1450109 w 1450109"/>
              <a:gd name="connsiteY0" fmla="*/ 0 h 1477818"/>
              <a:gd name="connsiteX1" fmla="*/ 1191491 w 1450109"/>
              <a:gd name="connsiteY1" fmla="*/ 960582 h 1477818"/>
              <a:gd name="connsiteX2" fmla="*/ 0 w 1450109"/>
              <a:gd name="connsiteY2" fmla="*/ 1477818 h 1477818"/>
              <a:gd name="connsiteX0" fmla="*/ 1450109 w 1450109"/>
              <a:gd name="connsiteY0" fmla="*/ 0 h 1477818"/>
              <a:gd name="connsiteX1" fmla="*/ 996619 w 1450109"/>
              <a:gd name="connsiteY1" fmla="*/ 810680 h 1477818"/>
              <a:gd name="connsiteX2" fmla="*/ 0 w 1450109"/>
              <a:gd name="connsiteY2" fmla="*/ 1477818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09" h="1477818">
                <a:moveTo>
                  <a:pt x="1450109" y="0"/>
                </a:moveTo>
                <a:cubicBezTo>
                  <a:pt x="1441642" y="357139"/>
                  <a:pt x="1238304" y="564377"/>
                  <a:pt x="996619" y="810680"/>
                </a:cubicBezTo>
                <a:cubicBezTo>
                  <a:pt x="754934" y="1056983"/>
                  <a:pt x="0" y="1477818"/>
                  <a:pt x="0" y="147781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4554" name="Object 10"/>
          <p:cNvGraphicFramePr>
            <a:graphicFrameLocks noChangeAspect="1"/>
          </p:cNvGraphicFramePr>
          <p:nvPr/>
        </p:nvGraphicFramePr>
        <p:xfrm>
          <a:off x="3255819" y="1635124"/>
          <a:ext cx="2165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8" name="Equation" r:id="rId13" imgW="1371600" imgH="241200" progId="Equation.3">
                  <p:embed/>
                </p:oleObj>
              </mc:Choice>
              <mc:Fallback>
                <p:oleObj name="Equation" r:id="rId13" imgW="13716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19" y="1635124"/>
                        <a:ext cx="2165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6" name="Object 12"/>
          <p:cNvGraphicFramePr>
            <a:graphicFrameLocks noChangeAspect="1"/>
          </p:cNvGraphicFramePr>
          <p:nvPr/>
        </p:nvGraphicFramePr>
        <p:xfrm>
          <a:off x="5780954" y="2029258"/>
          <a:ext cx="2968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9" name="Equation" r:id="rId15" imgW="1879560" imgH="431640" progId="Equation.3">
                  <p:embed/>
                </p:oleObj>
              </mc:Choice>
              <mc:Fallback>
                <p:oleObj name="Equation" r:id="rId15" imgW="187956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954" y="2029258"/>
                        <a:ext cx="2968625" cy="6826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7" name="Object 13"/>
          <p:cNvGraphicFramePr>
            <a:graphicFrameLocks noChangeAspect="1"/>
          </p:cNvGraphicFramePr>
          <p:nvPr/>
        </p:nvGraphicFramePr>
        <p:xfrm>
          <a:off x="6814722" y="5721871"/>
          <a:ext cx="21240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10" name="Equation" r:id="rId17" imgW="1091880" imgH="419040" progId="Equation.3">
                  <p:embed/>
                </p:oleObj>
              </mc:Choice>
              <mc:Fallback>
                <p:oleObj name="Equation" r:id="rId17" imgW="109188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722" y="5721871"/>
                        <a:ext cx="212407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99816" y="4826833"/>
            <a:ext cx="124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We’ll see this much later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09876" y="5681272"/>
            <a:ext cx="239842" cy="254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periodic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399666"/>
          </a:xfrm>
        </p:spPr>
        <p:txBody>
          <a:bodyPr/>
          <a:lstStyle/>
          <a:p>
            <a:r>
              <a:rPr lang="en-US" sz="1800" dirty="0" smtClean="0"/>
              <a:t>Plug in initial condition (</a:t>
            </a:r>
            <a:r>
              <a:rPr lang="en-US" sz="1800" i="1" dirty="0" smtClean="0"/>
              <a:t>s=0</a:t>
            </a:r>
            <a:r>
              <a:rPr lang="en-US" sz="1800" i="1" dirty="0" smtClean="0">
                <a:latin typeface="Wingdings"/>
                <a:ea typeface="Wingdings"/>
                <a:cs typeface="Wingdings"/>
                <a:sym typeface="Wingdings"/>
              </a:rPr>
              <a:t>Ψ</a:t>
            </a:r>
            <a:r>
              <a:rPr lang="en-US" sz="1800" i="1" dirty="0" smtClean="0">
                <a:sym typeface="Symbol"/>
              </a:rPr>
              <a:t>=0</a:t>
            </a:r>
            <a:r>
              <a:rPr lang="en-US" sz="1800" dirty="0" smtClean="0">
                <a:sym typeface="Symbol"/>
              </a:rPr>
              <a:t>)</a:t>
            </a:r>
          </a:p>
          <a:p>
            <a:r>
              <a:rPr lang="en-US" sz="1800" dirty="0" smtClean="0">
                <a:sym typeface="Symbol"/>
              </a:rPr>
              <a:t>Define phase advances over one period</a:t>
            </a:r>
          </a:p>
          <a:p>
            <a:endParaRPr lang="en-US" sz="1800" dirty="0" smtClean="0">
              <a:sym typeface="Symbol"/>
            </a:endParaRPr>
          </a:p>
          <a:p>
            <a:pPr>
              <a:buNone/>
            </a:pPr>
            <a:r>
              <a:rPr lang="en-US" sz="1800" dirty="0" smtClean="0">
                <a:sym typeface="Symbol"/>
              </a:rPr>
              <a:t>    and we have</a:t>
            </a: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But wait!  We’ve seen this before…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57769" y="563419"/>
          <a:ext cx="1924050" cy="1461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7" name="Equation" r:id="rId3" imgW="1002960" imgH="761760" progId="Equation.3">
                  <p:embed/>
                </p:oleObj>
              </mc:Choice>
              <mc:Fallback>
                <p:oleObj name="Equation" r:id="rId3" imgW="100296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769" y="563419"/>
                        <a:ext cx="1924050" cy="1461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5" name="Object 3"/>
          <p:cNvGraphicFramePr>
            <a:graphicFrameLocks noChangeAspect="1"/>
          </p:cNvGraphicFramePr>
          <p:nvPr/>
        </p:nvGraphicFramePr>
        <p:xfrm>
          <a:off x="1017588" y="1436688"/>
          <a:ext cx="32162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8" name="Equation" r:id="rId5" imgW="1676160" imgH="203040" progId="Equation.3">
                  <p:embed/>
                </p:oleObj>
              </mc:Choice>
              <mc:Fallback>
                <p:oleObj name="Equation" r:id="rId5" imgW="1676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436688"/>
                        <a:ext cx="32162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431800" y="2382838"/>
          <a:ext cx="851217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9" name="Equation" r:id="rId7" imgW="5752800" imgH="1752480" progId="Equation.3">
                  <p:embed/>
                </p:oleObj>
              </mc:Choice>
              <mc:Fallback>
                <p:oleObj name="Equation" r:id="rId7" imgW="5752800" imgH="1752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382838"/>
                        <a:ext cx="8512175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77891" y="5153891"/>
            <a:ext cx="228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form will make sense in a minute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82327" y="4488873"/>
            <a:ext cx="332509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</a:t>
            </a:r>
            <a:r>
              <a:rPr lang="en-US" dirty="0" err="1" smtClean="0"/>
              <a:t>Twiss</a:t>
            </a:r>
            <a:r>
              <a:rPr lang="en-US" dirty="0" smtClean="0"/>
              <a:t> representation of a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662575"/>
          </a:xfrm>
        </p:spPr>
        <p:txBody>
          <a:bodyPr/>
          <a:lstStyle/>
          <a:p>
            <a:r>
              <a:rPr lang="en-US" sz="1800" dirty="0" smtClean="0"/>
              <a:t>We showed a flew slides ago, that we could write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quickly identify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also showed some time ago that a requirement of the Hill’s Equation was that 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367618" name="Object 2"/>
          <p:cNvGraphicFramePr>
            <a:graphicFrameLocks noChangeAspect="1"/>
          </p:cNvGraphicFramePr>
          <p:nvPr/>
        </p:nvGraphicFramePr>
        <p:xfrm>
          <a:off x="1275918" y="1145930"/>
          <a:ext cx="5651355" cy="153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47" name="Equation" r:id="rId3" imgW="3288960" imgH="888840" progId="Equation.3">
                  <p:embed/>
                </p:oleObj>
              </mc:Choice>
              <mc:Fallback>
                <p:oleObj name="Equation" r:id="rId3" imgW="32889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918" y="1145930"/>
                        <a:ext cx="5651355" cy="1530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3067049" y="2715491"/>
          <a:ext cx="4165386" cy="220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48" name="Equation" r:id="rId5" imgW="2501640" imgH="1320480" progId="Equation.3">
                  <p:embed/>
                </p:oleObj>
              </mc:Choice>
              <mc:Fallback>
                <p:oleObj name="Equation" r:id="rId5" imgW="2501640" imgH="1320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49" y="2715491"/>
                        <a:ext cx="4165386" cy="2202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2035463" y="5274397"/>
          <a:ext cx="43354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49" name="Equation" r:id="rId7" imgW="2603160" imgH="495000" progId="Equation.3">
                  <p:embed/>
                </p:oleObj>
              </mc:Choice>
              <mc:Fallback>
                <p:oleObj name="Equation" r:id="rId7" imgW="260316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463" y="5274397"/>
                        <a:ext cx="43354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/>
        </p:nvGraphicFramePr>
        <p:xfrm>
          <a:off x="826078" y="3304309"/>
          <a:ext cx="1344467" cy="43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50" name="Equation" r:id="rId9" imgW="622080" imgH="203040" progId="Equation.3">
                  <p:embed/>
                </p:oleObj>
              </mc:Choice>
              <mc:Fallback>
                <p:oleObj name="Equation" r:id="rId9" imgW="6220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78" y="3304309"/>
                        <a:ext cx="1344467" cy="439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4945" y="4054763"/>
            <a:ext cx="21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Phase advance over one period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43927" y="5255491"/>
            <a:ext cx="2540000" cy="8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47164" y="584199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Super important!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Remember forever!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39345" y="5735782"/>
            <a:ext cx="267856" cy="1570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134936" y="3689019"/>
            <a:ext cx="221673" cy="34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 Begins…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162247"/>
          </a:xfrm>
        </p:spPr>
        <p:txBody>
          <a:bodyPr/>
          <a:lstStyle/>
          <a:p>
            <a:r>
              <a:rPr lang="en-US" dirty="0" smtClean="0"/>
              <a:t>We will tackle accelerator physics the way we tackle most problems in classical physics – </a:t>
            </a:r>
            <a:r>
              <a:rPr lang="en-US" dirty="0" err="1" smtClean="0"/>
              <a:t>ie</a:t>
            </a:r>
            <a:r>
              <a:rPr lang="en-US" dirty="0" smtClean="0"/>
              <a:t>, with 18</a:t>
            </a:r>
            <a:r>
              <a:rPr lang="en-US" baseline="30000" dirty="0" smtClean="0"/>
              <a:t>th</a:t>
            </a:r>
            <a:r>
              <a:rPr lang="en-US" dirty="0" smtClean="0"/>
              <a:t> and 19</a:t>
            </a:r>
            <a:r>
              <a:rPr lang="en-US" baseline="30000" dirty="0" smtClean="0"/>
              <a:t>th</a:t>
            </a:r>
            <a:r>
              <a:rPr lang="en-US" dirty="0" smtClean="0"/>
              <a:t> century mathematics!</a:t>
            </a:r>
          </a:p>
          <a:p>
            <a:pPr lvl="1"/>
            <a:r>
              <a:rPr lang="en-US" dirty="0" smtClean="0"/>
              <a:t>Calculate ideal equilibrium trajectory</a:t>
            </a:r>
          </a:p>
          <a:p>
            <a:pPr lvl="1"/>
            <a:r>
              <a:rPr lang="en-US" dirty="0" smtClean="0"/>
              <a:t>Use linear approximations for deviations from this trajectory</a:t>
            </a:r>
          </a:p>
          <a:p>
            <a:pPr lvl="1"/>
            <a:r>
              <a:rPr lang="en-US" dirty="0" smtClean="0"/>
              <a:t>Solve for motion</a:t>
            </a:r>
          </a:p>
          <a:p>
            <a:pPr lvl="1"/>
            <a:r>
              <a:rPr lang="en-US" dirty="0" smtClean="0"/>
              <a:t>Treat everything else as a perturbation to this</a:t>
            </a:r>
          </a:p>
          <a:p>
            <a:r>
              <a:rPr lang="en-US" dirty="0" smtClean="0"/>
              <a:t>As we discussed in our last lecture, the linear term in the expansion of the magnetic field is associated with the quadrupole, so let’s start there…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12102"/>
          </a:xfrm>
        </p:spPr>
        <p:txBody>
          <a:bodyPr/>
          <a:lstStyle/>
          <a:p>
            <a:r>
              <a:rPr lang="en-US" sz="1800" dirty="0" smtClean="0"/>
              <a:t>We’ve got a general equation of motion in terms of initial conditions and a single “</a:t>
            </a:r>
            <a:r>
              <a:rPr lang="en-US" sz="1800" dirty="0" err="1" smtClean="0"/>
              <a:t>betatron</a:t>
            </a:r>
            <a:r>
              <a:rPr lang="en-US" sz="1800" dirty="0" smtClean="0"/>
              <a:t> function” β(s)</a:t>
            </a:r>
          </a:p>
          <a:p>
            <a:endParaRPr lang="en-US" sz="1800" dirty="0" smtClean="0"/>
          </a:p>
          <a:p>
            <a:r>
              <a:rPr lang="en-US" sz="1800" dirty="0"/>
              <a:t>β(</a:t>
            </a:r>
            <a:r>
              <a:rPr lang="en-US" sz="1800" dirty="0" smtClean="0"/>
              <a:t>s) is a parameter of the machine, but we still don’t know its form!</a:t>
            </a:r>
            <a:endParaRPr lang="en-US" sz="1400" dirty="0" smtClean="0"/>
          </a:p>
          <a:p>
            <a:r>
              <a:rPr lang="en-US" sz="1800" dirty="0" smtClean="0">
                <a:solidFill>
                  <a:srgbClr val="FF0000"/>
                </a:solidFill>
              </a:rPr>
              <a:t>Important note!</a:t>
            </a:r>
          </a:p>
          <a:p>
            <a:pPr lvl="1"/>
            <a:r>
              <a:rPr lang="en-US" sz="1400" i="1" dirty="0" smtClean="0">
                <a:solidFill>
                  <a:srgbClr val="FF0000"/>
                </a:solidFill>
                <a:latin typeface="Symbol" pitchFamily="18" charset="2"/>
              </a:rPr>
              <a:t>β</a:t>
            </a:r>
            <a:r>
              <a:rPr lang="en-US" sz="1400" i="1" dirty="0" smtClean="0">
                <a:solidFill>
                  <a:srgbClr val="FF0000"/>
                </a:solidFill>
              </a:rPr>
              <a:t>(s)</a:t>
            </a:r>
            <a:r>
              <a:rPr lang="en-US" sz="1400" dirty="0" smtClean="0">
                <a:solidFill>
                  <a:srgbClr val="FF0000"/>
                </a:solidFill>
              </a:rPr>
              <a:t> (and therefore </a:t>
            </a:r>
            <a:r>
              <a:rPr lang="en-US" sz="1400" i="1" dirty="0" smtClean="0">
                <a:solidFill>
                  <a:srgbClr val="FF0000"/>
                </a:solidFill>
                <a:latin typeface="Symbol" pitchFamily="18" charset="2"/>
              </a:rPr>
              <a:t>α</a:t>
            </a:r>
            <a:r>
              <a:rPr lang="en-US" sz="1400" i="1" dirty="0" smtClean="0">
                <a:solidFill>
                  <a:srgbClr val="FF0000"/>
                </a:solidFill>
              </a:rPr>
              <a:t>(s)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and </a:t>
            </a:r>
            <a:r>
              <a:rPr lang="en-US" sz="1400" i="1" dirty="0" err="1" smtClean="0">
                <a:solidFill>
                  <a:srgbClr val="FF0000"/>
                </a:solidFill>
                <a:latin typeface="Symbol" pitchFamily="18" charset="2"/>
              </a:rPr>
              <a:t>Υ</a:t>
            </a:r>
            <a:r>
              <a:rPr lang="en-US" sz="1400" i="1" dirty="0" smtClean="0">
                <a:solidFill>
                  <a:srgbClr val="FF0000"/>
                </a:solidFill>
              </a:rPr>
              <a:t>(s)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are defined to have the periodicity of the machine!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In general </a:t>
            </a:r>
            <a:r>
              <a:rPr lang="en-US" sz="1400" i="1" dirty="0" err="1" smtClean="0">
                <a:solidFill>
                  <a:srgbClr val="FF0000"/>
                </a:solidFill>
                <a:sym typeface="Symbol"/>
              </a:rPr>
              <a:t>Ψ</a:t>
            </a:r>
            <a:r>
              <a:rPr lang="en-US" sz="1400" i="1" dirty="0" smtClean="0">
                <a:solidFill>
                  <a:srgbClr val="FF0000"/>
                </a:solidFill>
                <a:sym typeface="Symbol"/>
              </a:rPr>
              <a:t>(s)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 (and therefore </a:t>
            </a:r>
            <a:r>
              <a:rPr lang="en-US" sz="1400" i="1" dirty="0" smtClean="0">
                <a:solidFill>
                  <a:srgbClr val="FF0000"/>
                </a:solidFill>
                <a:sym typeface="Symbol"/>
              </a:rPr>
              <a:t>x(s)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) DO NOT!</a:t>
            </a:r>
          </a:p>
          <a:p>
            <a:pPr lvl="2"/>
            <a:r>
              <a:rPr lang="en-US" sz="1400" dirty="0" smtClean="0">
                <a:solidFill>
                  <a:srgbClr val="FF0000"/>
                </a:solidFill>
                <a:sym typeface="Symbol"/>
              </a:rPr>
              <a:t>Indeed, we’ll see it’s very bad if they do</a:t>
            </a: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r>
              <a:rPr lang="en-US" sz="1600" dirty="0" smtClean="0">
                <a:sym typeface="Symbol"/>
              </a:rPr>
              <a:t>So far, we have used the lattice functions at a point </a:t>
            </a:r>
            <a:r>
              <a:rPr lang="en-US" sz="1600" i="1" dirty="0" smtClean="0">
                <a:sym typeface="Symbol"/>
              </a:rPr>
              <a:t>s</a:t>
            </a:r>
            <a:r>
              <a:rPr lang="en-US" sz="1600" dirty="0" smtClean="0">
                <a:sym typeface="Symbol"/>
              </a:rPr>
              <a:t> to propagate the particle to the </a:t>
            </a:r>
            <a:r>
              <a:rPr lang="en-US" sz="1600" i="1" dirty="0" smtClean="0">
                <a:sym typeface="Symbol"/>
              </a:rPr>
              <a:t>same point </a:t>
            </a:r>
            <a:r>
              <a:rPr lang="en-US" sz="1600" dirty="0" smtClean="0">
                <a:sym typeface="Symbol"/>
              </a:rPr>
              <a:t>in the next period of the machine.  We now generalize this to transport the beam from one point to another, knowing only initial conditions and the lattice functions at both points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9658" y="1058141"/>
          <a:ext cx="4333971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5" name="Equation" r:id="rId3" imgW="2831760" imgH="419040" progId="Equation.3">
                  <p:embed/>
                </p:oleObj>
              </mc:Choice>
              <mc:Fallback>
                <p:oleObj name="Equation" r:id="rId3" imgW="28317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658" y="1058141"/>
                        <a:ext cx="4333971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63419" y="2105891"/>
            <a:ext cx="7481454" cy="1062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81163" y="4925532"/>
          <a:ext cx="5557919" cy="156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6" name="Equation" r:id="rId5" imgW="4241520" imgH="1193760" progId="Equation.3">
                  <p:embed/>
                </p:oleObj>
              </mc:Choice>
              <mc:Fallback>
                <p:oleObj name="Equation" r:id="rId5" imgW="4241520" imgH="119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925532"/>
                        <a:ext cx="5557919" cy="1565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4418734" y="3262025"/>
          <a:ext cx="26828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7" name="Equation" r:id="rId7" imgW="1752480" imgH="419040" progId="Equation.3">
                  <p:embed/>
                </p:oleObj>
              </mc:Choice>
              <mc:Fallback>
                <p:oleObj name="Equation" r:id="rId7" imgW="17524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734" y="3262025"/>
                        <a:ext cx="268287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655" y="3260436"/>
            <a:ext cx="372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Define “tune” as the number of pseudo-oscillations around the 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382" y="3228110"/>
            <a:ext cx="2858654" cy="697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0" y="219171"/>
            <a:ext cx="8251825" cy="381193"/>
          </a:xfrm>
        </p:spPr>
        <p:txBody>
          <a:bodyPr/>
          <a:lstStyle/>
          <a:p>
            <a:r>
              <a:rPr lang="en-US" sz="1800" dirty="0" smtClean="0"/>
              <a:t>We use this to define the trigonometric terms at the initial point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can then use the sum angle formulas to define the trigonometric terms at any point </a:t>
            </a:r>
            <a:r>
              <a:rPr lang="en-US" sz="1800" dirty="0" err="1" smtClean="0">
                <a:sym typeface="Symbol"/>
              </a:rPr>
              <a:t>Ψ</a:t>
            </a:r>
            <a:r>
              <a:rPr lang="en-US" sz="1800" dirty="0" smtClean="0">
                <a:sym typeface="Symbol"/>
              </a:rPr>
              <a:t>(s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) as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520700" y="577850"/>
          <a:ext cx="44608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3" name="Equation" r:id="rId3" imgW="2577960" imgH="965160" progId="Equation.3">
                  <p:embed/>
                </p:oleObj>
              </mc:Choice>
              <mc:Fallback>
                <p:oleObj name="Equation" r:id="rId3" imgW="257796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77850"/>
                        <a:ext cx="4460875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890588" y="2963863"/>
          <a:ext cx="7386637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4" name="Equation" r:id="rId5" imgW="4216320" imgH="1523880" progId="Equation.3">
                  <p:embed/>
                </p:oleObj>
              </mc:Choice>
              <mc:Fallback>
                <p:oleObj name="Equation" r:id="rId5" imgW="4216320" imgH="1523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963863"/>
                        <a:ext cx="7386637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Transfer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18139"/>
          </a:xfrm>
        </p:spPr>
        <p:txBody>
          <a:bodyPr/>
          <a:lstStyle/>
          <a:p>
            <a:r>
              <a:rPr lang="en-US" sz="1800" dirty="0" smtClean="0"/>
              <a:t>We plug the previous angular identities for 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into the general transport equations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And (after a little tedious algebra) we find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This is a mess, but we’ll often</a:t>
            </a:r>
            <a:br>
              <a:rPr lang="en-US" sz="1800" dirty="0" smtClean="0"/>
            </a:br>
            <a:r>
              <a:rPr lang="en-US" sz="1800" dirty="0" smtClean="0"/>
              <a:t>restrict ourselves to the </a:t>
            </a:r>
            <a:r>
              <a:rPr lang="en-US" sz="1800" dirty="0" err="1" smtClean="0"/>
              <a:t>extrema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 smtClean="0">
                <a:latin typeface="Symbol" pitchFamily="18" charset="2"/>
              </a:rPr>
              <a:t>b</a:t>
            </a:r>
            <a:r>
              <a:rPr lang="en-US" sz="1800" dirty="0" smtClean="0"/>
              <a:t>, 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70690" name="Object 2"/>
          <p:cNvGraphicFramePr>
            <a:graphicFrameLocks noChangeAspect="1"/>
          </p:cNvGraphicFramePr>
          <p:nvPr/>
        </p:nvGraphicFramePr>
        <p:xfrm>
          <a:off x="3175288" y="1185717"/>
          <a:ext cx="3912832" cy="143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0" name="Equation" r:id="rId3" imgW="2006280" imgH="736560" progId="Equation.3">
                  <p:embed/>
                </p:oleObj>
              </mc:Choice>
              <mc:Fallback>
                <p:oleObj name="Equation" r:id="rId3" imgW="200628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288" y="1185717"/>
                        <a:ext cx="3912832" cy="1437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02956"/>
              </p:ext>
            </p:extLst>
          </p:nvPr>
        </p:nvGraphicFramePr>
        <p:xfrm>
          <a:off x="320675" y="3071813"/>
          <a:ext cx="8642350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1" name="Equation" r:id="rId5" imgW="5842000" imgH="1092200" progId="Equation.DSMT4">
                  <p:embed/>
                </p:oleObj>
              </mc:Choice>
              <mc:Fallback>
                <p:oleObj name="Equation" r:id="rId5" imgW="5842000" imgH="109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071813"/>
                        <a:ext cx="8642350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2300143" y="5483224"/>
          <a:ext cx="1551421" cy="633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2" name="Equation" r:id="rId7" imgW="965160" imgH="393480" progId="Equation.3">
                  <p:embed/>
                </p:oleObj>
              </mc:Choice>
              <mc:Fallback>
                <p:oleObj name="Equation" r:id="rId7" imgW="9651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143" y="5483224"/>
                        <a:ext cx="1551421" cy="633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4422775" y="4847504"/>
          <a:ext cx="456565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3" name="Equation" r:id="rId9" imgW="3085920" imgH="965160" progId="Equation.3">
                  <p:embed/>
                </p:oleObj>
              </mc:Choice>
              <mc:Fallback>
                <p:oleObj name="Equation" r:id="rId9" imgW="3085920" imgH="965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4847504"/>
                        <a:ext cx="4565650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37309" y="3048000"/>
            <a:ext cx="8128000" cy="1717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733841"/>
          </a:xfrm>
        </p:spPr>
        <p:txBody>
          <a:bodyPr/>
          <a:lstStyle/>
          <a:p>
            <a:r>
              <a:rPr lang="en-US" sz="2000" dirty="0" smtClean="0"/>
              <a:t>The tune is the number of oscillations that a particle makes around equilibrium in one orbit. For a round machine, we can approximate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Note also that in general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02486" y="1497870"/>
          <a:ext cx="3627950" cy="90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7" name="Equation" r:id="rId3" imgW="1790640" imgH="444240" progId="Equation.3">
                  <p:embed/>
                </p:oleObj>
              </mc:Choice>
              <mc:Fallback>
                <p:oleObj name="Equation" r:id="rId3" imgW="17906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486" y="1497870"/>
                        <a:ext cx="3627950" cy="900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1" name="Object 3"/>
          <p:cNvGraphicFramePr>
            <a:graphicFrameLocks noChangeAspect="1"/>
          </p:cNvGraphicFramePr>
          <p:nvPr/>
        </p:nvGraphicFramePr>
        <p:xfrm>
          <a:off x="3263118" y="3070434"/>
          <a:ext cx="1494249" cy="76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8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118" y="3070434"/>
                        <a:ext cx="1494249" cy="767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Quadrupole Magnets*</a:t>
            </a:r>
            <a:endParaRPr lang="en-US" dirty="0"/>
          </a:p>
        </p:txBody>
      </p:sp>
      <p:sp>
        <p:nvSpPr>
          <p:cNvPr id="85" name="Content Placeholder 84"/>
          <p:cNvSpPr>
            <a:spLocks noGrp="1"/>
          </p:cNvSpPr>
          <p:nvPr>
            <p:ph sz="half" idx="1"/>
          </p:nvPr>
        </p:nvSpPr>
        <p:spPr>
          <a:xfrm>
            <a:off x="424260" y="3544216"/>
            <a:ext cx="8333885" cy="844910"/>
          </a:xfrm>
        </p:spPr>
        <p:txBody>
          <a:bodyPr/>
          <a:lstStyle/>
          <a:p>
            <a:r>
              <a:rPr lang="en-US" sz="2000" dirty="0" smtClean="0"/>
              <a:t>A positive particle coming out of the page off center in the horizontal plane will experience a </a:t>
            </a:r>
            <a:r>
              <a:rPr lang="en-US" sz="2000" i="1" dirty="0" smtClean="0"/>
              <a:t>restoring</a:t>
            </a:r>
            <a:r>
              <a:rPr lang="en-US" sz="2000" dirty="0" smtClean="0"/>
              <a:t> kick</a:t>
            </a:r>
            <a:endParaRPr lang="en-US" sz="2000" dirty="0"/>
          </a:p>
        </p:txBody>
      </p:sp>
      <p:pic>
        <p:nvPicPr>
          <p:cNvPr id="33795" name="Picture 3" descr="quadle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525" y="135513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54" name="Line 18"/>
          <p:cNvSpPr>
            <a:spLocks noChangeShapeType="1"/>
          </p:cNvSpPr>
          <p:nvPr/>
        </p:nvSpPr>
        <p:spPr bwMode="auto">
          <a:xfrm>
            <a:off x="7139035" y="1469125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5" name="Line 19"/>
          <p:cNvSpPr>
            <a:spLocks noChangeShapeType="1"/>
          </p:cNvSpPr>
          <p:nvPr/>
        </p:nvSpPr>
        <p:spPr bwMode="auto">
          <a:xfrm>
            <a:off x="6377035" y="2231125"/>
            <a:ext cx="1600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832" name="Object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35" y="1316725"/>
            <a:ext cx="3603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3" name="Objec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3723" y="2207312"/>
            <a:ext cx="2635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2"/>
          <p:cNvGrpSpPr/>
          <p:nvPr/>
        </p:nvGrpSpPr>
        <p:grpSpPr>
          <a:xfrm>
            <a:off x="5263290" y="4465935"/>
            <a:ext cx="3048000" cy="1143000"/>
            <a:chOff x="1345980" y="4623825"/>
            <a:chExt cx="3048000" cy="1143000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2641380" y="4623825"/>
              <a:ext cx="304800" cy="1143000"/>
              <a:chOff x="3077" y="2111"/>
              <a:chExt cx="176" cy="481"/>
            </a:xfrm>
          </p:grpSpPr>
          <p:sp>
            <p:nvSpPr>
              <p:cNvPr id="33852" name="Freeform 29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3" name="Freeform 30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0" name="Line 36"/>
            <p:cNvSpPr>
              <a:spLocks noChangeShapeType="1"/>
            </p:cNvSpPr>
            <p:nvPr/>
          </p:nvSpPr>
          <p:spPr bwMode="auto">
            <a:xfrm>
              <a:off x="1345980" y="5157225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38"/>
            <p:cNvSpPr>
              <a:spLocks noChangeShapeType="1"/>
            </p:cNvSpPr>
            <p:nvPr/>
          </p:nvSpPr>
          <p:spPr bwMode="auto">
            <a:xfrm>
              <a:off x="1726980" y="4928625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39"/>
            <p:cNvSpPr>
              <a:spLocks noChangeShapeType="1"/>
            </p:cNvSpPr>
            <p:nvPr/>
          </p:nvSpPr>
          <p:spPr bwMode="auto">
            <a:xfrm>
              <a:off x="2793780" y="4928625"/>
              <a:ext cx="1524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40"/>
            <p:cNvSpPr>
              <a:spLocks noChangeShapeType="1"/>
            </p:cNvSpPr>
            <p:nvPr/>
          </p:nvSpPr>
          <p:spPr bwMode="auto">
            <a:xfrm>
              <a:off x="1803180" y="47762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41"/>
            <p:cNvSpPr>
              <a:spLocks noChangeShapeType="1"/>
            </p:cNvSpPr>
            <p:nvPr/>
          </p:nvSpPr>
          <p:spPr bwMode="auto">
            <a:xfrm>
              <a:off x="2793780" y="4776225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42"/>
            <p:cNvSpPr>
              <a:spLocks noChangeShapeType="1"/>
            </p:cNvSpPr>
            <p:nvPr/>
          </p:nvSpPr>
          <p:spPr bwMode="auto">
            <a:xfrm>
              <a:off x="1803180" y="54620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43"/>
            <p:cNvSpPr>
              <a:spLocks noChangeShapeType="1"/>
            </p:cNvSpPr>
            <p:nvPr/>
          </p:nvSpPr>
          <p:spPr bwMode="auto">
            <a:xfrm flipV="1">
              <a:off x="2793780" y="4852425"/>
              <a:ext cx="1600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8" name="Text Box 78"/>
          <p:cNvSpPr txBox="1">
            <a:spLocks noChangeArrowheads="1"/>
          </p:cNvSpPr>
          <p:nvPr/>
        </p:nvSpPr>
        <p:spPr bwMode="auto">
          <a:xfrm>
            <a:off x="3364975" y="431841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400"/>
          </a:p>
        </p:txBody>
      </p:sp>
      <p:sp>
        <p:nvSpPr>
          <p:cNvPr id="33863" name="Line 5"/>
          <p:cNvSpPr>
            <a:spLocks noChangeShapeType="1"/>
          </p:cNvSpPr>
          <p:nvPr/>
        </p:nvSpPr>
        <p:spPr bwMode="auto">
          <a:xfrm>
            <a:off x="4604305" y="1583730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4" name="Line 6"/>
          <p:cNvSpPr>
            <a:spLocks noChangeShapeType="1"/>
          </p:cNvSpPr>
          <p:nvPr/>
        </p:nvSpPr>
        <p:spPr bwMode="auto">
          <a:xfrm>
            <a:off x="3842305" y="2345730"/>
            <a:ext cx="1600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5" name="Line 7"/>
          <p:cNvSpPr>
            <a:spLocks noChangeShapeType="1"/>
          </p:cNvSpPr>
          <p:nvPr/>
        </p:nvSpPr>
        <p:spPr bwMode="auto">
          <a:xfrm flipV="1">
            <a:off x="4756705" y="2193330"/>
            <a:ext cx="158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66" name="Line 8"/>
          <p:cNvSpPr>
            <a:spLocks noChangeShapeType="1"/>
          </p:cNvSpPr>
          <p:nvPr/>
        </p:nvSpPr>
        <p:spPr bwMode="auto">
          <a:xfrm flipV="1">
            <a:off x="4985305" y="2040930"/>
            <a:ext cx="1588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67" name="Line 9"/>
          <p:cNvSpPr>
            <a:spLocks noChangeShapeType="1"/>
          </p:cNvSpPr>
          <p:nvPr/>
        </p:nvSpPr>
        <p:spPr bwMode="auto">
          <a:xfrm flipV="1">
            <a:off x="5137705" y="1888530"/>
            <a:ext cx="1588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68" name="Line 10"/>
          <p:cNvSpPr>
            <a:spLocks noChangeShapeType="1"/>
          </p:cNvSpPr>
          <p:nvPr/>
        </p:nvSpPr>
        <p:spPr bwMode="auto">
          <a:xfrm>
            <a:off x="4451905" y="2345730"/>
            <a:ext cx="158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69" name="Line 11"/>
          <p:cNvSpPr>
            <a:spLocks noChangeShapeType="1"/>
          </p:cNvSpPr>
          <p:nvPr/>
        </p:nvSpPr>
        <p:spPr bwMode="auto">
          <a:xfrm>
            <a:off x="4223305" y="2345730"/>
            <a:ext cx="1588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70" name="Line 12"/>
          <p:cNvSpPr>
            <a:spLocks noChangeShapeType="1"/>
          </p:cNvSpPr>
          <p:nvPr/>
        </p:nvSpPr>
        <p:spPr bwMode="auto">
          <a:xfrm>
            <a:off x="4070905" y="2345730"/>
            <a:ext cx="1588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71" name="Line 13"/>
          <p:cNvSpPr>
            <a:spLocks noChangeShapeType="1"/>
          </p:cNvSpPr>
          <p:nvPr/>
        </p:nvSpPr>
        <p:spPr bwMode="auto">
          <a:xfrm flipV="1">
            <a:off x="3842305" y="1659930"/>
            <a:ext cx="1600200" cy="129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834" name="Object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0505" y="135513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35" name="Object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5250" y="2425590"/>
            <a:ext cx="23971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808310" y="4581150"/>
          <a:ext cx="302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1" name="Equation" r:id="rId8" imgW="1498320" imgH="419040" progId="Equation.3">
                  <p:embed/>
                </p:oleObj>
              </mc:Choice>
              <mc:Fallback>
                <p:oleObj name="Equation" r:id="rId8" imgW="14983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10" y="4581150"/>
                        <a:ext cx="3022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ight Arrow 87"/>
          <p:cNvSpPr/>
          <p:nvPr/>
        </p:nvSpPr>
        <p:spPr>
          <a:xfrm>
            <a:off x="4187950" y="4773175"/>
            <a:ext cx="691290" cy="46086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953110" y="5541275"/>
          <a:ext cx="128111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2" name="Equation" r:id="rId10" imgW="634680" imgH="393480" progId="Equation.3">
                  <p:embed/>
                </p:oleObj>
              </mc:Choice>
              <mc:Fallback>
                <p:oleObj name="Equation" r:id="rId10" imgW="6346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110" y="5541275"/>
                        <a:ext cx="1281113" cy="7953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54690" y="6155755"/>
            <a:ext cx="503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*or </a:t>
            </a:r>
            <a:r>
              <a:rPr lang="en-US" sz="2000" dirty="0" err="1" smtClean="0"/>
              <a:t>quadrupole</a:t>
            </a:r>
            <a:r>
              <a:rPr lang="en-US" sz="2000" dirty="0" smtClean="0"/>
              <a:t> term in a gradient magnet</a:t>
            </a:r>
            <a:endParaRPr lang="en-US" sz="2000" dirty="0"/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6E6A2-F555-4934-B7BB-3127D0BCFC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V="1">
            <a:off x="7292541" y="2075907"/>
            <a:ext cx="158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V="1">
            <a:off x="7521141" y="1923507"/>
            <a:ext cx="1588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 flipV="1">
            <a:off x="7673541" y="1771107"/>
            <a:ext cx="1588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6987741" y="2228307"/>
            <a:ext cx="158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6759141" y="2228307"/>
            <a:ext cx="1588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6606741" y="2228307"/>
            <a:ext cx="1588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 flipV="1">
            <a:off x="6378141" y="1542507"/>
            <a:ext cx="1600200" cy="129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about the other plane?</a:t>
            </a:r>
            <a:endParaRPr lang="en-US" dirty="0"/>
          </a:p>
        </p:txBody>
      </p:sp>
      <p:pic>
        <p:nvPicPr>
          <p:cNvPr id="33795" name="Picture 3" descr="quadle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690" y="11247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2"/>
          <p:cNvGrpSpPr/>
          <p:nvPr/>
        </p:nvGrpSpPr>
        <p:grpSpPr>
          <a:xfrm>
            <a:off x="5800960" y="1201510"/>
            <a:ext cx="2895600" cy="1371600"/>
            <a:chOff x="5632450" y="2738438"/>
            <a:chExt cx="2895600" cy="1371600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6843713" y="2738438"/>
              <a:ext cx="381000" cy="1066800"/>
              <a:chOff x="4267" y="2160"/>
              <a:chExt cx="240" cy="481"/>
            </a:xfrm>
          </p:grpSpPr>
          <p:sp>
            <p:nvSpPr>
              <p:cNvPr id="33848" name="Freeform 32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9" name="Freeform 33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0" name="Line 34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1" name="Line 35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1" name="Line 37"/>
            <p:cNvSpPr>
              <a:spLocks noChangeShapeType="1"/>
            </p:cNvSpPr>
            <p:nvPr/>
          </p:nvSpPr>
          <p:spPr bwMode="auto">
            <a:xfrm>
              <a:off x="5632450" y="3271838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46"/>
            <p:cNvSpPr>
              <a:spLocks noChangeShapeType="1"/>
            </p:cNvSpPr>
            <p:nvPr/>
          </p:nvSpPr>
          <p:spPr bwMode="auto">
            <a:xfrm>
              <a:off x="5937250" y="3119438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47"/>
            <p:cNvSpPr>
              <a:spLocks noChangeShapeType="1"/>
            </p:cNvSpPr>
            <p:nvPr/>
          </p:nvSpPr>
          <p:spPr bwMode="auto">
            <a:xfrm flipV="1">
              <a:off x="7004050" y="2814638"/>
              <a:ext cx="1295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48"/>
            <p:cNvSpPr>
              <a:spLocks noChangeShapeType="1"/>
            </p:cNvSpPr>
            <p:nvPr/>
          </p:nvSpPr>
          <p:spPr bwMode="auto">
            <a:xfrm>
              <a:off x="6013450" y="357663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49"/>
            <p:cNvSpPr>
              <a:spLocks noChangeShapeType="1"/>
            </p:cNvSpPr>
            <p:nvPr/>
          </p:nvSpPr>
          <p:spPr bwMode="auto">
            <a:xfrm>
              <a:off x="7004050" y="3576638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679450" y="4425352"/>
            <a:ext cx="304800" cy="1143000"/>
            <a:chOff x="3077" y="2111"/>
            <a:chExt cx="176" cy="481"/>
          </a:xfrm>
        </p:grpSpPr>
        <p:sp>
          <p:nvSpPr>
            <p:cNvPr id="33846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746250" y="4425352"/>
            <a:ext cx="381000" cy="1066800"/>
            <a:chOff x="4267" y="2160"/>
            <a:chExt cx="240" cy="481"/>
          </a:xfrm>
        </p:grpSpPr>
        <p:sp>
          <p:nvSpPr>
            <p:cNvPr id="33842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6" name="Line 58"/>
          <p:cNvSpPr>
            <a:spLocks noChangeShapeType="1"/>
          </p:cNvSpPr>
          <p:nvPr/>
        </p:nvSpPr>
        <p:spPr bwMode="auto">
          <a:xfrm>
            <a:off x="1069850" y="495875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7" name="Line 59"/>
          <p:cNvSpPr>
            <a:spLocks noChangeShapeType="1"/>
          </p:cNvSpPr>
          <p:nvPr/>
        </p:nvSpPr>
        <p:spPr bwMode="auto">
          <a:xfrm>
            <a:off x="917450" y="457775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8" name="Line 60"/>
          <p:cNvSpPr>
            <a:spLocks noChangeShapeType="1"/>
          </p:cNvSpPr>
          <p:nvPr/>
        </p:nvSpPr>
        <p:spPr bwMode="auto">
          <a:xfrm>
            <a:off x="1831850" y="4577752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9" name="Line 61"/>
          <p:cNvSpPr>
            <a:spLocks noChangeShapeType="1"/>
          </p:cNvSpPr>
          <p:nvPr/>
        </p:nvSpPr>
        <p:spPr bwMode="auto">
          <a:xfrm>
            <a:off x="2898650" y="4806352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937250" y="4349152"/>
            <a:ext cx="304800" cy="1143000"/>
            <a:chOff x="3077" y="2111"/>
            <a:chExt cx="176" cy="481"/>
          </a:xfrm>
        </p:grpSpPr>
        <p:sp>
          <p:nvSpPr>
            <p:cNvPr id="33840" name="Freeform 63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Freeform 64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794250" y="4349152"/>
            <a:ext cx="381000" cy="1066800"/>
            <a:chOff x="4267" y="2160"/>
            <a:chExt cx="240" cy="481"/>
          </a:xfrm>
        </p:grpSpPr>
        <p:sp>
          <p:nvSpPr>
            <p:cNvPr id="33836" name="Freeform 66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Freeform 67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68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69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2" name="Line 70"/>
          <p:cNvSpPr>
            <a:spLocks noChangeShapeType="1"/>
          </p:cNvSpPr>
          <p:nvPr/>
        </p:nvSpPr>
        <p:spPr bwMode="auto">
          <a:xfrm>
            <a:off x="7089650" y="4501552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3" name="Line 71"/>
          <p:cNvSpPr>
            <a:spLocks noChangeShapeType="1"/>
          </p:cNvSpPr>
          <p:nvPr/>
        </p:nvSpPr>
        <p:spPr bwMode="auto">
          <a:xfrm>
            <a:off x="5108450" y="465395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Line 72"/>
          <p:cNvSpPr>
            <a:spLocks noChangeShapeType="1"/>
          </p:cNvSpPr>
          <p:nvPr/>
        </p:nvSpPr>
        <p:spPr bwMode="auto">
          <a:xfrm flipV="1">
            <a:off x="5946650" y="4501552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Line 73"/>
          <p:cNvSpPr>
            <a:spLocks noChangeShapeType="1"/>
          </p:cNvSpPr>
          <p:nvPr/>
        </p:nvSpPr>
        <p:spPr bwMode="auto">
          <a:xfrm>
            <a:off x="4956050" y="4882552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7" name="Text Box 75"/>
          <p:cNvSpPr txBox="1">
            <a:spLocks noChangeArrowheads="1"/>
          </p:cNvSpPr>
          <p:nvPr/>
        </p:nvSpPr>
        <p:spPr bwMode="auto">
          <a:xfrm>
            <a:off x="577880" y="5618085"/>
            <a:ext cx="802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0099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009900"/>
                </a:solidFill>
                <a:cs typeface="Arial" charset="0"/>
              </a:rPr>
              <a:t>pairs </a:t>
            </a:r>
            <a:r>
              <a:rPr lang="en-US" sz="2400" dirty="0">
                <a:solidFill>
                  <a:srgbClr val="009900"/>
                </a:solidFill>
                <a:cs typeface="Arial" charset="0"/>
              </a:rPr>
              <a:t>give net focusing in </a:t>
            </a:r>
            <a:r>
              <a:rPr lang="en-US" sz="2400" i="1" dirty="0">
                <a:solidFill>
                  <a:srgbClr val="009900"/>
                </a:solidFill>
                <a:cs typeface="Arial" charset="0"/>
              </a:rPr>
              <a:t>both </a:t>
            </a:r>
            <a:r>
              <a:rPr lang="en-US" sz="2400" dirty="0" smtClean="0">
                <a:solidFill>
                  <a:srgbClr val="009900"/>
                </a:solidFill>
                <a:cs typeface="Arial" charset="0"/>
              </a:rPr>
              <a:t>planes </a:t>
            </a:r>
            <a:r>
              <a:rPr lang="en-US" sz="2400" dirty="0">
                <a:solidFill>
                  <a:srgbClr val="009900"/>
                </a:solidFill>
                <a:cs typeface="Arial" charset="0"/>
              </a:rPr>
              <a:t>-&gt;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“FODO cell”</a:t>
            </a:r>
          </a:p>
        </p:txBody>
      </p:sp>
      <p:grpSp>
        <p:nvGrpSpPr>
          <p:cNvPr id="8" name="Group 93"/>
          <p:cNvGrpSpPr/>
          <p:nvPr/>
        </p:nvGrpSpPr>
        <p:grpSpPr>
          <a:xfrm>
            <a:off x="3151015" y="1201510"/>
            <a:ext cx="1700213" cy="1524000"/>
            <a:chOff x="3343040" y="1201510"/>
            <a:chExt cx="1700213" cy="1524000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3343040" y="1201510"/>
              <a:ext cx="1700213" cy="1524000"/>
              <a:chOff x="624" y="2160"/>
              <a:chExt cx="1071" cy="960"/>
            </a:xfrm>
          </p:grpSpPr>
          <p:sp>
            <p:nvSpPr>
              <p:cNvPr id="33854" name="Line 18"/>
              <p:cNvSpPr>
                <a:spLocks noChangeShapeType="1"/>
              </p:cNvSpPr>
              <p:nvPr/>
            </p:nvSpPr>
            <p:spPr bwMode="auto">
              <a:xfrm>
                <a:off x="1104" y="2256"/>
                <a:ext cx="1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5" name="Line 19"/>
              <p:cNvSpPr>
                <a:spLocks noChangeShapeType="1"/>
              </p:cNvSpPr>
              <p:nvPr/>
            </p:nvSpPr>
            <p:spPr bwMode="auto">
              <a:xfrm>
                <a:off x="624" y="2736"/>
                <a:ext cx="100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6" name="Line 20"/>
              <p:cNvSpPr>
                <a:spLocks noChangeShapeType="1"/>
              </p:cNvSpPr>
              <p:nvPr/>
            </p:nvSpPr>
            <p:spPr bwMode="auto">
              <a:xfrm flipV="1">
                <a:off x="1008" y="2640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7" name="Line 21"/>
              <p:cNvSpPr>
                <a:spLocks noChangeShapeType="1"/>
              </p:cNvSpPr>
              <p:nvPr/>
            </p:nvSpPr>
            <p:spPr bwMode="auto">
              <a:xfrm flipV="1">
                <a:off x="864" y="2544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8" name="Line 22"/>
              <p:cNvSpPr>
                <a:spLocks noChangeShapeType="1"/>
              </p:cNvSpPr>
              <p:nvPr/>
            </p:nvSpPr>
            <p:spPr bwMode="auto">
              <a:xfrm flipV="1">
                <a:off x="768" y="2448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9" name="Line 23"/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0" name="Line 24"/>
              <p:cNvSpPr>
                <a:spLocks noChangeShapeType="1"/>
              </p:cNvSpPr>
              <p:nvPr/>
            </p:nvSpPr>
            <p:spPr bwMode="auto">
              <a:xfrm>
                <a:off x="1392" y="2736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1" name="Line 25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2" name="Line 26"/>
              <p:cNvSpPr>
                <a:spLocks noChangeShapeType="1"/>
              </p:cNvSpPr>
              <p:nvPr/>
            </p:nvSpPr>
            <p:spPr bwMode="auto">
              <a:xfrm>
                <a:off x="624" y="2352"/>
                <a:ext cx="1008" cy="76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3832" name="Object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81240" y="1201510"/>
              <a:ext cx="360363" cy="43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33" name="Object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79728" y="2092097"/>
              <a:ext cx="26352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Right Arrow 94"/>
          <p:cNvSpPr/>
          <p:nvPr/>
        </p:nvSpPr>
        <p:spPr>
          <a:xfrm>
            <a:off x="4994455" y="1777585"/>
            <a:ext cx="691290" cy="46086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6377035" y="2315255"/>
          <a:ext cx="14859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9" name="Equation" r:id="rId6" imgW="736560" imgH="393480" progId="Equation.3">
                  <p:embed/>
                </p:oleObj>
              </mc:Choice>
              <mc:Fallback>
                <p:oleObj name="Equation" r:id="rId6" imgW="7365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035" y="2315255"/>
                        <a:ext cx="148590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74"/>
          <p:cNvSpPr txBox="1">
            <a:spLocks noChangeArrowheads="1"/>
          </p:cNvSpPr>
          <p:nvPr/>
        </p:nvSpPr>
        <p:spPr bwMode="auto">
          <a:xfrm>
            <a:off x="6108200" y="312176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+mn-lt"/>
              </a:rPr>
              <a:t>Defocusing!</a:t>
            </a:r>
            <a:endParaRPr lang="en-US" sz="2000" dirty="0">
              <a:latin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6715" y="3544215"/>
            <a:ext cx="756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Luckily, if we place equal and opposite pairs of lenses, there will be a net focusing </a:t>
            </a:r>
            <a:r>
              <a:rPr lang="en-US" sz="2400" i="1" dirty="0" smtClean="0"/>
              <a:t>regardless of the order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B3B5A-5052-4940-8887-DC0AFF3E24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593435"/>
          </a:xfrm>
        </p:spPr>
        <p:txBody>
          <a:bodyPr/>
          <a:lstStyle/>
          <a:p>
            <a:r>
              <a:rPr lang="en-US" sz="2000" dirty="0" smtClean="0"/>
              <a:t>The simplest magnetic lattice consists of quadrupoles and the spaces in between them (drifts). We can express each of these as a linear operation in phase space.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By combining these elements, we can represent an arbitrarily complex ring or line as the product of matrices.</a:t>
            </a:r>
            <a:endParaRPr lang="en-US" sz="2000" dirty="0"/>
          </a:p>
        </p:txBody>
      </p:sp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3573470" y="2238445"/>
          <a:ext cx="5383590" cy="122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1" name="Equation" r:id="rId3" imgW="2895480" imgH="660240" progId="Equation.3">
                  <p:embed/>
                </p:oleObj>
              </mc:Choice>
              <mc:Fallback>
                <p:oleObj name="Equation" r:id="rId3" imgW="289548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70" y="2238445"/>
                        <a:ext cx="5383590" cy="1228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3266230" y="4235505"/>
          <a:ext cx="5764151" cy="88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2" name="Equation" r:id="rId5" imgW="2984400" imgH="457200" progId="Equation.3">
                  <p:embed/>
                </p:oleObj>
              </mc:Choice>
              <mc:Fallback>
                <p:oleObj name="Equation" r:id="rId5" imgW="29844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230" y="4235505"/>
                        <a:ext cx="5764151" cy="883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2665" y="2008015"/>
            <a:ext cx="149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Quadrupole:</a:t>
            </a:r>
            <a:endParaRPr lang="en-US" sz="2000" dirty="0"/>
          </a:p>
        </p:txBody>
      </p:sp>
      <p:grpSp>
        <p:nvGrpSpPr>
          <p:cNvPr id="4" name="Group 11"/>
          <p:cNvGrpSpPr/>
          <p:nvPr/>
        </p:nvGrpSpPr>
        <p:grpSpPr>
          <a:xfrm>
            <a:off x="385855" y="2392065"/>
            <a:ext cx="3048000" cy="1143000"/>
            <a:chOff x="1345980" y="4623825"/>
            <a:chExt cx="3048000" cy="1143000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2641397" y="4623825"/>
              <a:ext cx="304801" cy="1143000"/>
              <a:chOff x="3077" y="2111"/>
              <a:chExt cx="176" cy="481"/>
            </a:xfrm>
          </p:grpSpPr>
          <p:sp>
            <p:nvSpPr>
              <p:cNvPr id="21" name="Freeform 29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1345980" y="5157225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1726980" y="4928625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2793780" y="4928625"/>
              <a:ext cx="1524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1803180" y="47762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2793780" y="4776225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2"/>
            <p:cNvSpPr>
              <a:spLocks noChangeShapeType="1"/>
            </p:cNvSpPr>
            <p:nvPr/>
          </p:nvSpPr>
          <p:spPr bwMode="auto">
            <a:xfrm>
              <a:off x="1803180" y="54620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 flipV="1">
              <a:off x="2793780" y="4852425"/>
              <a:ext cx="1600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610857" y="4773902"/>
            <a:ext cx="26115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9692" y="4236232"/>
            <a:ext cx="1843440" cy="268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879692" y="4850712"/>
          <a:ext cx="46086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3" name="Equation" r:id="rId7" imgW="291960" imgH="139680" progId="Equation.3">
                  <p:embed/>
                </p:oleObj>
              </mc:Choice>
              <mc:Fallback>
                <p:oleObj name="Equation" r:id="rId7" imgW="29196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92" y="4850712"/>
                        <a:ext cx="46086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687667" y="4543472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4" name="Equation" r:id="rId9" imgW="241200" imgH="203040" progId="Equation.3">
                  <p:embed/>
                </p:oleObj>
              </mc:Choice>
              <mc:Fallback>
                <p:oleObj name="Equation" r:id="rId9" imgW="2412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67" y="4543472"/>
                        <a:ext cx="241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047" y="3967397"/>
            <a:ext cx="149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Drift:</a:t>
            </a:r>
            <a:endParaRPr lang="en-US" sz="20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3176588" y="5886450"/>
          <a:ext cx="23574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5" name="Equation" r:id="rId11" imgW="1079280" imgH="228600" progId="Equation.3">
                  <p:embed/>
                </p:oleObj>
              </mc:Choice>
              <mc:Fallback>
                <p:oleObj name="Equation" r:id="rId11" imgW="10792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5886450"/>
                        <a:ext cx="23574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FODO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1207915"/>
          </a:xfrm>
        </p:spPr>
        <p:txBody>
          <a:bodyPr/>
          <a:lstStyle/>
          <a:p>
            <a:r>
              <a:rPr lang="en-US" sz="2000" dirty="0" smtClean="0"/>
              <a:t>At the heart of every beam line or ring is the “FODO” cell, consisting of a focusing and a defocusing element, separated by drifts: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transfer matrix is then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545075" y="1739180"/>
            <a:ext cx="304800" cy="1143000"/>
            <a:chOff x="3077" y="2111"/>
            <a:chExt cx="176" cy="481"/>
          </a:xfrm>
        </p:grpSpPr>
        <p:sp>
          <p:nvSpPr>
            <p:cNvPr id="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264760" y="1777585"/>
            <a:ext cx="381000" cy="1066800"/>
            <a:chOff x="4267" y="2160"/>
            <a:chExt cx="240" cy="481"/>
          </a:xfrm>
        </p:grpSpPr>
        <p:sp>
          <p:nvSpPr>
            <p:cNvPr id="1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68265" y="2968140"/>
            <a:ext cx="4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73300" y="2968140"/>
            <a:ext cx="4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98695" y="2315255"/>
            <a:ext cx="1694653" cy="5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65325" y="2315255"/>
            <a:ext cx="1694653" cy="5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1580" y="2353660"/>
            <a:ext cx="46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1264" y="2279769"/>
            <a:ext cx="737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933450" y="3813175"/>
          <a:ext cx="74295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1" name="Equation" r:id="rId3" imgW="4343400" imgH="914400" progId="Equation.3">
                  <p:embed/>
                </p:oleObj>
              </mc:Choice>
              <mc:Fallback>
                <p:oleObj name="Equation" r:id="rId3" imgW="43434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813175"/>
                        <a:ext cx="742950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560917"/>
            <a:ext cx="8251825" cy="1914430"/>
          </a:xfrm>
        </p:spPr>
        <p:txBody>
          <a:bodyPr/>
          <a:lstStyle/>
          <a:p>
            <a:r>
              <a:rPr lang="en-US" sz="1800" dirty="0" smtClean="0"/>
              <a:t>It might seem like we would start by looking at beam lines and them move on to rings, but it turns out that there is no unique treatment of a standalone beam line</a:t>
            </a:r>
          </a:p>
          <a:p>
            <a:pPr lvl="1"/>
            <a:r>
              <a:rPr lang="en-US" sz="1400" dirty="0" smtClean="0"/>
              <a:t>Depends implicitly in input beam parameters</a:t>
            </a:r>
          </a:p>
          <a:p>
            <a:r>
              <a:rPr lang="en-US" sz="1800" dirty="0" smtClean="0"/>
              <a:t>Therefore, we will initially solve for stable motion in a ring.</a:t>
            </a:r>
          </a:p>
          <a:p>
            <a:r>
              <a:rPr lang="en-US" sz="1800" dirty="0" smtClean="0"/>
              <a:t>Rings are generally periodic, made up of more or less identical cells</a:t>
            </a:r>
          </a:p>
          <a:p>
            <a:pPr lvl="1"/>
            <a:r>
              <a:rPr lang="en-US" sz="1600" dirty="0" smtClean="0"/>
              <a:t>In addition to simplifying the design, we’ll see that periodicity is important to stability</a:t>
            </a:r>
          </a:p>
          <a:p>
            <a:r>
              <a:rPr lang="en-US" sz="1800" dirty="0" smtClean="0"/>
              <a:t>The simplest rings are made of dipoles and FODO cells</a:t>
            </a:r>
          </a:p>
          <a:p>
            <a:pPr lvl="1"/>
            <a:r>
              <a:rPr lang="en-US" sz="1600" dirty="0" smtClean="0"/>
              <a:t>Or “combined function magnets” which couple the two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6618" y="3842325"/>
            <a:ext cx="1847272" cy="1801091"/>
          </a:xfrm>
          <a:prstGeom prst="ellipse">
            <a:avLst/>
          </a:prstGeom>
          <a:noFill/>
          <a:ln w="635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07855" y="3694543"/>
            <a:ext cx="159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Periodic “cell”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8473" y="4119417"/>
            <a:ext cx="193964" cy="14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0031" y="3613535"/>
            <a:ext cx="4475052" cy="191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Our goal is to de</a:t>
            </a:r>
            <a:r>
              <a:rPr lang="en-US" sz="1600" dirty="0" smtClean="0">
                <a:latin typeface="+mn-lt"/>
              </a:rPr>
              <a:t>-couple the problem into two parts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§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“lattice”: a mathematical description of the machine itself, based only on the magnetic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fields, </a:t>
            </a:r>
            <a:r>
              <a:rPr kumimoji="0" lang="en-US" sz="1600" b="0" i="1" u="none" strike="noStrike" kern="1200" cap="none" spc="0" normalizeH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is identical for each identical cell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§"/>
            </a:pPr>
            <a:r>
              <a:rPr lang="en-US" sz="1600" baseline="0" dirty="0" smtClean="0">
                <a:solidFill>
                  <a:srgbClr val="6C6C6C"/>
                </a:solidFill>
                <a:latin typeface="+mn-lt"/>
              </a:rPr>
              <a:t>A</a:t>
            </a:r>
            <a:r>
              <a:rPr lang="en-US" sz="1600" dirty="0" smtClean="0">
                <a:solidFill>
                  <a:srgbClr val="6C6C6C"/>
                </a:solidFill>
                <a:latin typeface="+mn-lt"/>
              </a:rPr>
              <a:t> mathematical description for the ensemble of particles circulating in the machine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6C6C6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94327" y="5855854"/>
          <a:ext cx="3546768" cy="44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5" name="Equation" r:id="rId3" imgW="2031840" imgH="253800" progId="Equation.3">
                  <p:embed/>
                </p:oleObj>
              </mc:Choice>
              <mc:Fallback>
                <p:oleObj name="Equation" r:id="rId3" imgW="20318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27" y="5855854"/>
                        <a:ext cx="3546768" cy="443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898430"/>
          </a:xfrm>
        </p:spPr>
        <p:txBody>
          <a:bodyPr/>
          <a:lstStyle/>
          <a:p>
            <a:r>
              <a:rPr lang="en-US" sz="2000" dirty="0" smtClean="0"/>
              <a:t>We can represent an arbitrarily complex ring as a combination of individual matrices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We can express an arbitrary initial state as the sum of the eigenvectors of this matrix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After </a:t>
            </a:r>
            <a:r>
              <a:rPr lang="en-US" sz="2000" i="1" dirty="0" smtClean="0"/>
              <a:t>n</a:t>
            </a:r>
            <a:r>
              <a:rPr lang="en-US" sz="2000" dirty="0" smtClean="0"/>
              <a:t> turns, we have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Because the individual matrices have unit determinants, the product must as well, 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2967904" y="1487777"/>
          <a:ext cx="31845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4" name="Equation" r:id="rId3" imgW="1434960" imgH="241200" progId="Equation.3">
                  <p:embed/>
                </p:oleObj>
              </mc:Choice>
              <mc:Fallback>
                <p:oleObj name="Equation" r:id="rId3" imgW="14349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04" y="1487777"/>
                        <a:ext cx="318452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1660525" y="2832100"/>
          <a:ext cx="60658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5" name="Equation" r:id="rId5" imgW="2781000" imgH="457200" progId="Equation.3">
                  <p:embed/>
                </p:oleObj>
              </mc:Choice>
              <mc:Fallback>
                <p:oleObj name="Equation" r:id="rId5" imgW="27810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832100"/>
                        <a:ext cx="6065838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3557588" y="4194175"/>
          <a:ext cx="34623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6" name="Equation" r:id="rId7" imgW="1587240" imgH="457200" progId="Equation.3">
                  <p:embed/>
                </p:oleObj>
              </mc:Choice>
              <mc:Fallback>
                <p:oleObj name="Equation" r:id="rId7" imgW="15872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194175"/>
                        <a:ext cx="346233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3746211" y="5808518"/>
          <a:ext cx="13017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7" name="Equation" r:id="rId9" imgW="596880" imgH="215640" progId="Equation.3">
                  <p:embed/>
                </p:oleObj>
              </mc:Choice>
              <mc:Fallback>
                <p:oleObj name="Equation" r:id="rId9" imgW="5968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211" y="5808518"/>
                        <a:ext cx="13017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Criteria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565920"/>
          </a:xfrm>
        </p:spPr>
        <p:txBody>
          <a:bodyPr/>
          <a:lstStyle/>
          <a:p>
            <a:r>
              <a:rPr lang="en-US" dirty="0" smtClean="0"/>
              <a:t>We can therefore express the eigenvalues as</a:t>
            </a:r>
          </a:p>
          <a:p>
            <a:endParaRPr lang="en-US" dirty="0" smtClean="0"/>
          </a:p>
          <a:p>
            <a:r>
              <a:rPr lang="en-US" dirty="0" smtClean="0"/>
              <a:t>However, if a has any real component, one of the solutions will grow exponentially, so the only stable values are</a:t>
            </a:r>
          </a:p>
          <a:p>
            <a:endParaRPr lang="en-US" dirty="0" smtClean="0"/>
          </a:p>
          <a:p>
            <a:r>
              <a:rPr lang="en-US" dirty="0" smtClean="0"/>
              <a:t>Examining the (invariant) trace of the matrix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the general stability criterion is simply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Lecture 3 - Transverse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1346488" y="1109374"/>
          <a:ext cx="6315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9" name="Equation" r:id="rId3" imgW="2895480" imgH="228600" progId="Equation.3">
                  <p:embed/>
                </p:oleObj>
              </mc:Choice>
              <mc:Fallback>
                <p:oleObj name="Equation" r:id="rId3" imgW="2895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488" y="1109374"/>
                        <a:ext cx="63150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2190895" y="2703367"/>
          <a:ext cx="44862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0" name="Equation" r:id="rId5" imgW="2057400" imgH="228600" progId="Equation.3">
                  <p:embed/>
                </p:oleObj>
              </mc:Choice>
              <mc:Fallback>
                <p:oleObj name="Equation" r:id="rId5" imgW="2057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895" y="2703367"/>
                        <a:ext cx="44862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2381250" y="3806825"/>
          <a:ext cx="3654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1" name="Equation" r:id="rId7" imgW="1676160" imgH="228600" progId="Equation.3">
                  <p:embed/>
                </p:oleObj>
              </mc:Choice>
              <mc:Fallback>
                <p:oleObj name="Equation" r:id="rId7" imgW="16761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806825"/>
                        <a:ext cx="36544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3049588" y="5227638"/>
          <a:ext cx="20462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2" name="Equation" r:id="rId9" imgW="939600" imgH="215640" progId="Equation.3">
                  <p:embed/>
                </p:oleObj>
              </mc:Choice>
              <mc:Fallback>
                <p:oleObj name="Equation" r:id="rId9" imgW="9396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227638"/>
                        <a:ext cx="204628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3798</TotalTime>
  <Words>1710</Words>
  <Application>Microsoft Macintosh PowerPoint</Application>
  <PresentationFormat>On-screen Show (4:3)</PresentationFormat>
  <Paragraphs>324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Opulent</vt:lpstr>
      <vt:lpstr>Equation</vt:lpstr>
      <vt:lpstr>MathType 6.0 Equation</vt:lpstr>
      <vt:lpstr>Transverse Motion 1</vt:lpstr>
      <vt:lpstr>The Journey Begins…</vt:lpstr>
      <vt:lpstr>Quadrupole Magnets*</vt:lpstr>
      <vt:lpstr>What about the other plane?</vt:lpstr>
      <vt:lpstr>Transfer matrices</vt:lpstr>
      <vt:lpstr>Example: FODO cell</vt:lpstr>
      <vt:lpstr>Where we’re going…</vt:lpstr>
      <vt:lpstr>Stability Criterion</vt:lpstr>
      <vt:lpstr>Stability Criteria (cont’d)</vt:lpstr>
      <vt:lpstr>Example</vt:lpstr>
      <vt:lpstr>Twiss Parametrization </vt:lpstr>
      <vt:lpstr>Equations of Motion</vt:lpstr>
      <vt:lpstr>Equations of Motion (cont’d)</vt:lpstr>
      <vt:lpstr>Equations of Motion</vt:lpstr>
      <vt:lpstr>Piecewise solution</vt:lpstr>
      <vt:lpstr>PowerPoint Presentation</vt:lpstr>
      <vt:lpstr>Closed Form Solution</vt:lpstr>
      <vt:lpstr>Solving for periodic motion</vt:lpstr>
      <vt:lpstr>Recall the Twiss representation of a Period</vt:lpstr>
      <vt:lpstr>Closing the Loop</vt:lpstr>
      <vt:lpstr>PowerPoint Presentation</vt:lpstr>
      <vt:lpstr>General Transfer Matrix</vt:lpstr>
      <vt:lpstr>About the Tune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137</cp:revision>
  <dcterms:created xsi:type="dcterms:W3CDTF">2003-06-24T14:15:57Z</dcterms:created>
  <dcterms:modified xsi:type="dcterms:W3CDTF">2014-01-21T12:55:51Z</dcterms:modified>
</cp:coreProperties>
</file>