
<file path=[Content_Types].xml><?xml version="1.0" encoding="utf-8"?>
<Types xmlns="http://schemas.openxmlformats.org/package/2006/content-types">
  <Default Extension="xml" ContentType="application/xml"/>
  <Default Extension="png" ContentType="image/png"/>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notesSlides/notesSlide1.xml" ContentType="application/vnd.openxmlformats-officedocument.presentationml.notesSlide+xml"/>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18"/>
  </p:notesMasterIdLst>
  <p:handoutMasterIdLst>
    <p:handoutMasterId r:id="rId19"/>
  </p:handoutMasterIdLst>
  <p:sldIdLst>
    <p:sldId id="271" r:id="rId2"/>
    <p:sldId id="442" r:id="rId3"/>
    <p:sldId id="419" r:id="rId4"/>
    <p:sldId id="420" r:id="rId5"/>
    <p:sldId id="421" r:id="rId6"/>
    <p:sldId id="422" r:id="rId7"/>
    <p:sldId id="423" r:id="rId8"/>
    <p:sldId id="426" r:id="rId9"/>
    <p:sldId id="427" r:id="rId10"/>
    <p:sldId id="428" r:id="rId11"/>
    <p:sldId id="434" r:id="rId12"/>
    <p:sldId id="433" r:id="rId13"/>
    <p:sldId id="435" r:id="rId14"/>
    <p:sldId id="436" r:id="rId15"/>
    <p:sldId id="437" r:id="rId16"/>
    <p:sldId id="438" r:id="rId17"/>
  </p:sldIdLst>
  <p:sldSz cx="9144000" cy="6858000" type="screen4x3"/>
  <p:notesSz cx="6858000" cy="9144000"/>
  <p:custDataLst>
    <p:tags r:id="rId21"/>
  </p:custDataLst>
  <p:defaultTextStyle>
    <a:defPPr>
      <a:defRPr lang="en-US"/>
    </a:defPPr>
    <a:lvl1pPr algn="l" rtl="0" fontAlgn="base">
      <a:spcBef>
        <a:spcPct val="0"/>
      </a:spcBef>
      <a:spcAft>
        <a:spcPct val="0"/>
      </a:spcAft>
      <a:defRPr sz="3200" kern="1200">
        <a:solidFill>
          <a:schemeClr val="tx1"/>
        </a:solidFill>
        <a:latin typeface="Times New Roman" pitchFamily="18" charset="0"/>
        <a:ea typeface="+mn-ea"/>
        <a:cs typeface="+mn-cs"/>
      </a:defRPr>
    </a:lvl1pPr>
    <a:lvl2pPr marL="457200" algn="l" rtl="0" fontAlgn="base">
      <a:spcBef>
        <a:spcPct val="0"/>
      </a:spcBef>
      <a:spcAft>
        <a:spcPct val="0"/>
      </a:spcAft>
      <a:defRPr sz="3200" kern="1200">
        <a:solidFill>
          <a:schemeClr val="tx1"/>
        </a:solidFill>
        <a:latin typeface="Times New Roman" pitchFamily="18" charset="0"/>
        <a:ea typeface="+mn-ea"/>
        <a:cs typeface="+mn-cs"/>
      </a:defRPr>
    </a:lvl2pPr>
    <a:lvl3pPr marL="914400" algn="l" rtl="0" fontAlgn="base">
      <a:spcBef>
        <a:spcPct val="0"/>
      </a:spcBef>
      <a:spcAft>
        <a:spcPct val="0"/>
      </a:spcAft>
      <a:defRPr sz="3200" kern="1200">
        <a:solidFill>
          <a:schemeClr val="tx1"/>
        </a:solidFill>
        <a:latin typeface="Times New Roman" pitchFamily="18" charset="0"/>
        <a:ea typeface="+mn-ea"/>
        <a:cs typeface="+mn-cs"/>
      </a:defRPr>
    </a:lvl3pPr>
    <a:lvl4pPr marL="1371600" algn="l" rtl="0" fontAlgn="base">
      <a:spcBef>
        <a:spcPct val="0"/>
      </a:spcBef>
      <a:spcAft>
        <a:spcPct val="0"/>
      </a:spcAft>
      <a:defRPr sz="3200" kern="1200">
        <a:solidFill>
          <a:schemeClr val="tx1"/>
        </a:solidFill>
        <a:latin typeface="Times New Roman" pitchFamily="18" charset="0"/>
        <a:ea typeface="+mn-ea"/>
        <a:cs typeface="+mn-cs"/>
      </a:defRPr>
    </a:lvl4pPr>
    <a:lvl5pPr marL="1828800" algn="l" rtl="0" fontAlgn="base">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CC3399"/>
    <a:srgbClr val="FF9933"/>
    <a:srgbClr val="FF9966"/>
    <a:srgbClr val="33CC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0" d="100"/>
          <a:sy n="110" d="100"/>
        </p:scale>
        <p:origin x="-392" y="1696"/>
      </p:cViewPr>
      <p:guideLst>
        <p:guide orient="horz" pos="2160"/>
        <p:guide pos="23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wmf"/><Relationship Id="rId5" Type="http://schemas.openxmlformats.org/officeDocument/2006/relationships/image" Target="../media/image7.wmf"/><Relationship Id="rId6" Type="http://schemas.openxmlformats.org/officeDocument/2006/relationships/image" Target="../media/image8.wmf"/><Relationship Id="rId1" Type="http://schemas.openxmlformats.org/officeDocument/2006/relationships/image" Target="../media/image3.wmf"/><Relationship Id="rId2"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3.wmf"/><Relationship Id="rId2" Type="http://schemas.openxmlformats.org/officeDocument/2006/relationships/image" Target="../media/image44.emf"/><Relationship Id="rId3"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8.wmf"/><Relationship Id="rId4" Type="http://schemas.openxmlformats.org/officeDocument/2006/relationships/image" Target="../media/image49.wmf"/><Relationship Id="rId5" Type="http://schemas.openxmlformats.org/officeDocument/2006/relationships/image" Target="../media/image50.wmf"/><Relationship Id="rId6" Type="http://schemas.openxmlformats.org/officeDocument/2006/relationships/image" Target="../media/image51.wmf"/><Relationship Id="rId7" Type="http://schemas.openxmlformats.org/officeDocument/2006/relationships/image" Target="../media/image52.emf"/><Relationship Id="rId1" Type="http://schemas.openxmlformats.org/officeDocument/2006/relationships/image" Target="../media/image46.wmf"/><Relationship Id="rId2"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5.wmf"/><Relationship Id="rId4" Type="http://schemas.openxmlformats.org/officeDocument/2006/relationships/image" Target="../media/image56.wmf"/><Relationship Id="rId1" Type="http://schemas.openxmlformats.org/officeDocument/2006/relationships/image" Target="../media/image53.wmf"/><Relationship Id="rId2" Type="http://schemas.openxmlformats.org/officeDocument/2006/relationships/image" Target="../media/image5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8.wmf"/><Relationship Id="rId2" Type="http://schemas.openxmlformats.org/officeDocument/2006/relationships/image" Target="../media/image5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wmf"/><Relationship Id="rId5" Type="http://schemas.openxmlformats.org/officeDocument/2006/relationships/image" Target="../media/image13.wmf"/><Relationship Id="rId6" Type="http://schemas.openxmlformats.org/officeDocument/2006/relationships/image" Target="../media/image14.wmf"/><Relationship Id="rId1" Type="http://schemas.openxmlformats.org/officeDocument/2006/relationships/image" Target="../media/image9.wmf"/><Relationship Id="rId2"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 Id="rId2" Type="http://schemas.openxmlformats.org/officeDocument/2006/relationships/image" Target="../media/image16.wmf"/><Relationship Id="rId3"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 Id="rId2"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4" Type="http://schemas.openxmlformats.org/officeDocument/2006/relationships/image" Target="../media/image23.wmf"/><Relationship Id="rId1" Type="http://schemas.openxmlformats.org/officeDocument/2006/relationships/image" Target="../media/image20.wmf"/><Relationship Id="rId2"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8.wmf"/><Relationship Id="rId4" Type="http://schemas.openxmlformats.org/officeDocument/2006/relationships/image" Target="../media/image29.wmf"/><Relationship Id="rId5" Type="http://schemas.openxmlformats.org/officeDocument/2006/relationships/image" Target="../media/image30.wmf"/><Relationship Id="rId6" Type="http://schemas.openxmlformats.org/officeDocument/2006/relationships/image" Target="../media/image31.wmf"/><Relationship Id="rId7" Type="http://schemas.openxmlformats.org/officeDocument/2006/relationships/image" Target="../media/image32.wmf"/><Relationship Id="rId1" Type="http://schemas.openxmlformats.org/officeDocument/2006/relationships/image" Target="../media/image26.wmf"/><Relationship Id="rId2"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76E28C-782B-DA46-8444-168E2842E8D4}" type="datetimeFigureOut">
              <a:rPr lang="en-US" smtClean="0"/>
              <a:t>1/21/14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B5440C-58CF-A24D-AE24-41590ADB1522}" type="slidenum">
              <a:rPr lang="en-US" smtClean="0"/>
              <a:t>‹#›</a:t>
            </a:fld>
            <a:endParaRPr lang="en-US"/>
          </a:p>
        </p:txBody>
      </p:sp>
    </p:spTree>
    <p:extLst>
      <p:ext uri="{BB962C8B-B14F-4D97-AF65-F5344CB8AC3E}">
        <p14:creationId xmlns:p14="http://schemas.microsoft.com/office/powerpoint/2010/main" val="3751581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40E8FAF-0EB9-4F3C-9D18-30F5214B3A3C}" type="slidenum">
              <a:rPr lang="en-US"/>
              <a:pPr>
                <a:defRPr/>
              </a:pPr>
              <a:t>‹#›</a:t>
            </a:fld>
            <a:endParaRPr lang="en-US"/>
          </a:p>
        </p:txBody>
      </p:sp>
    </p:spTree>
    <p:extLst>
      <p:ext uri="{BB962C8B-B14F-4D97-AF65-F5344CB8AC3E}">
        <p14:creationId xmlns:p14="http://schemas.microsoft.com/office/powerpoint/2010/main" val="373437391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40E8FAF-0EB9-4F3C-9D18-30F5214B3A3C}" type="slidenum">
              <a:rPr lang="en-US" smtClean="0"/>
              <a:pPr>
                <a:defRPr/>
              </a:pPr>
              <a:t>8</a:t>
            </a:fld>
            <a:endParaRPr lang="en-US"/>
          </a:p>
        </p:txBody>
      </p:sp>
    </p:spTree>
    <p:extLst>
      <p:ext uri="{BB962C8B-B14F-4D97-AF65-F5344CB8AC3E}">
        <p14:creationId xmlns:p14="http://schemas.microsoft.com/office/powerpoint/2010/main" val="1491221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rot="16200000">
            <a:off x="-2536825"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a:lstStyle>
            <a:extLst/>
          </a:lstStyle>
          <a:p>
            <a:pPr>
              <a:defRPr/>
            </a:pPr>
            <a:endParaRPr lang="en-US">
              <a:latin typeface="Arial" charset="0"/>
            </a:endParaRPr>
          </a:p>
        </p:txBody>
      </p:sp>
      <p:sp>
        <p:nvSpPr>
          <p:cNvPr id="12" name="Title 11"/>
          <p:cNvSpPr>
            <a:spLocks noGrp="1"/>
          </p:cNvSpPr>
          <p:nvPr>
            <p:ph type="ctrTitle"/>
          </p:nvPr>
        </p:nvSpPr>
        <p:spPr>
          <a:xfrm>
            <a:off x="3366868" y="533400"/>
            <a:ext cx="5105400" cy="2868168"/>
          </a:xfrm>
        </p:spPr>
        <p:txBody>
          <a:bodyPr/>
          <a:lstStyle>
            <a:lvl1pPr algn="r">
              <a:defRPr sz="4200" b="1"/>
            </a:lvl1pPr>
            <a:extLst/>
          </a:lstStyle>
          <a:p>
            <a:r>
              <a:rPr lang="en-US" smtClean="0"/>
              <a:t>Click to edit Master title style</a:t>
            </a:r>
            <a:endParaRPr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30"/>
          <p:cNvSpPr>
            <a:spLocks noGrp="1"/>
          </p:cNvSpPr>
          <p:nvPr>
            <p:ph type="dt" sz="half" idx="10"/>
          </p:nvPr>
        </p:nvSpPr>
        <p:spPr>
          <a:xfrm>
            <a:off x="5033639" y="6557963"/>
            <a:ext cx="2840361" cy="227012"/>
          </a:xfrm>
        </p:spPr>
        <p:txBody>
          <a:bodyPr/>
          <a:lstStyle>
            <a:lvl1pPr>
              <a:defRPr lang="en-US">
                <a:solidFill>
                  <a:srgbClr val="FFFFFF"/>
                </a:solidFill>
              </a:defRPr>
            </a:lvl1pPr>
            <a:extLst/>
          </a:lstStyle>
          <a:p>
            <a:pPr>
              <a:defRPr/>
            </a:pPr>
            <a:r>
              <a:rPr lang="en-US" smtClean="0"/>
              <a:t>USPAS, Knoxville, TN, Jan. 20-31, 2013</a:t>
            </a:r>
            <a:endParaRPr/>
          </a:p>
        </p:txBody>
      </p:sp>
      <p:pic>
        <p:nvPicPr>
          <p:cNvPr id="7" name="Picture 6" descr="FNAL_logo_sm.gif"/>
          <p:cNvPicPr>
            <a:picLocks noChangeAspect="1"/>
          </p:cNvPicPr>
          <p:nvPr userDrawn="1"/>
        </p:nvPicPr>
        <p:blipFill>
          <a:blip r:embed="rId2" cstate="print"/>
          <a:stretch>
            <a:fillRect/>
          </a:stretch>
        </p:blipFill>
        <p:spPr>
          <a:xfrm>
            <a:off x="0" y="0"/>
            <a:ext cx="903767" cy="926942"/>
          </a:xfrm>
          <a:prstGeom prst="rect">
            <a:avLst/>
          </a:prstGeom>
        </p:spPr>
      </p:pic>
    </p:spTree>
  </p:cSld>
  <p:clrMapOvr>
    <a:overrideClrMapping bg1="lt1" tx1="dk1" bg2="lt2" tx2="dk2" accent1="accent1" accent2="accent2" accent3="accent3" accent4="accent4" accent5="accent5" accent6="accent6" hlink="hlink" folHlink="folHlink"/>
  </p:clrMapOvr>
  <p:transition xmlns:p14="http://schemas.microsoft.com/office/powerpoint/2010/mai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7135" y="134244"/>
            <a:ext cx="8262937" cy="441325"/>
          </a:xfrm>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503777" y="752368"/>
            <a:ext cx="8251825" cy="555307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6"/>
          <p:cNvSpPr>
            <a:spLocks noGrp="1"/>
          </p:cNvSpPr>
          <p:nvPr>
            <p:ph type="dt" sz="half" idx="10"/>
          </p:nvPr>
        </p:nvSpPr>
        <p:spPr/>
        <p:txBody>
          <a:bodyPr/>
          <a:lstStyle>
            <a:lvl1pPr>
              <a:defRPr/>
            </a:lvl1pPr>
          </a:lstStyle>
          <a:p>
            <a:pPr>
              <a:defRPr/>
            </a:pPr>
            <a:r>
              <a:rPr lang="en-US" smtClean="0"/>
              <a:t>USPAS, Knoxville, TN, Jan. 20-31, 2013</a:t>
            </a:r>
            <a:endParaRPr lang="en-US" dirty="0"/>
          </a:p>
        </p:txBody>
      </p:sp>
      <p:sp>
        <p:nvSpPr>
          <p:cNvPr id="5" name="Footer Placeholder 3"/>
          <p:cNvSpPr>
            <a:spLocks noGrp="1"/>
          </p:cNvSpPr>
          <p:nvPr>
            <p:ph type="ftr" sz="quarter" idx="11"/>
          </p:nvPr>
        </p:nvSpPr>
        <p:spPr/>
        <p:txBody>
          <a:bodyPr/>
          <a:lstStyle>
            <a:lvl1pPr>
              <a:defRPr/>
            </a:lvl1pPr>
          </a:lstStyle>
          <a:p>
            <a:pPr>
              <a:defRPr/>
            </a:pPr>
            <a:r>
              <a:rPr lang="fr-FR" smtClean="0"/>
              <a:t>Lecture 4 - Transverse Motion 1</a:t>
            </a:r>
            <a:endParaRPr lang="en-US">
              <a:latin typeface="+mn-lt"/>
            </a:endParaRPr>
          </a:p>
        </p:txBody>
      </p:sp>
      <p:sp>
        <p:nvSpPr>
          <p:cNvPr id="6" name="Slide Number Placeholder 15"/>
          <p:cNvSpPr>
            <a:spLocks noGrp="1"/>
          </p:cNvSpPr>
          <p:nvPr>
            <p:ph type="sldNum" sz="quarter" idx="12"/>
          </p:nvPr>
        </p:nvSpPr>
        <p:spPr/>
        <p:txBody>
          <a:bodyPr/>
          <a:lstStyle>
            <a:lvl1pPr>
              <a:defRPr/>
            </a:lvl1pPr>
          </a:lstStyle>
          <a:p>
            <a:pPr>
              <a:defRPr/>
            </a:pPr>
            <a:fld id="{8309CFA1-B09C-442F-85C3-919131D33D24}"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243388" y="6557963"/>
            <a:ext cx="2001837" cy="227012"/>
          </a:xfrm>
        </p:spPr>
        <p:txBody>
          <a:bodyPr/>
          <a:lstStyle>
            <a:lvl1pPr>
              <a:defRPr/>
            </a:lvl1pPr>
            <a:extLst/>
          </a:lstStyle>
          <a:p>
            <a:pPr>
              <a:defRPr/>
            </a:pPr>
            <a:r>
              <a:rPr lang="en-US" smtClean="0"/>
              <a:t>USPAS, Knoxville, TN, Jan. 20-31, 2013</a:t>
            </a:r>
            <a:endParaRPr lang="en-US"/>
          </a:p>
        </p:txBody>
      </p:sp>
      <p:sp>
        <p:nvSpPr>
          <p:cNvPr id="5" name="Footer Placeholder 4"/>
          <p:cNvSpPr>
            <a:spLocks noGrp="1"/>
          </p:cNvSpPr>
          <p:nvPr>
            <p:ph type="ftr" sz="quarter" idx="11"/>
          </p:nvPr>
        </p:nvSpPr>
        <p:spPr>
          <a:xfrm>
            <a:off x="457200" y="6556375"/>
            <a:ext cx="3657600" cy="228600"/>
          </a:xfrm>
        </p:spPr>
        <p:txBody>
          <a:bodyPr/>
          <a:lstStyle>
            <a:lvl1pPr>
              <a:defRPr/>
            </a:lvl1pPr>
            <a:extLst/>
          </a:lstStyle>
          <a:p>
            <a:pPr>
              <a:defRPr/>
            </a:pPr>
            <a:r>
              <a:rPr lang="fr-FR" smtClean="0"/>
              <a:t>Lecture 4 - Transverse Motion 1</a:t>
            </a:r>
            <a:endParaRPr lang="en-US">
              <a:latin typeface="+mn-lt"/>
            </a:endParaRPr>
          </a:p>
        </p:txBody>
      </p:sp>
      <p:sp>
        <p:nvSpPr>
          <p:cNvPr id="6" name="Slide Number Placeholder 5"/>
          <p:cNvSpPr>
            <a:spLocks noGrp="1"/>
          </p:cNvSpPr>
          <p:nvPr>
            <p:ph type="sldNum" sz="quarter" idx="12"/>
          </p:nvPr>
        </p:nvSpPr>
        <p:spPr>
          <a:xfrm>
            <a:off x="6254750" y="6553200"/>
            <a:ext cx="587375" cy="228600"/>
          </a:xfrm>
        </p:spPr>
        <p:txBody>
          <a:bodyPr/>
          <a:lstStyle>
            <a:lvl1pPr>
              <a:defRPr>
                <a:solidFill>
                  <a:schemeClr val="tx2"/>
                </a:solidFill>
              </a:defRPr>
            </a:lvl1pPr>
            <a:extLst/>
          </a:lstStyle>
          <a:p>
            <a:pPr>
              <a:defRPr/>
            </a:pPr>
            <a:fld id="{05B137E2-35D0-4667-9362-8260FF57AB09}"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8257" y="124288"/>
            <a:ext cx="8262937" cy="441325"/>
          </a:xfrm>
        </p:spPr>
        <p:txBody>
          <a:bodyPr/>
          <a:lstStyle>
            <a:lvl1pPr>
              <a:defRPr cap="none" baseline="0">
                <a:latin typeface="+mj-lt"/>
              </a:defRPr>
            </a:lvl1pPr>
            <a:extLst/>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26"/>
          <p:cNvSpPr>
            <a:spLocks noGrp="1"/>
          </p:cNvSpPr>
          <p:nvPr>
            <p:ph type="dt" sz="half" idx="10"/>
          </p:nvPr>
        </p:nvSpPr>
        <p:spPr>
          <a:xfrm>
            <a:off x="5741582" y="6569076"/>
            <a:ext cx="2516372" cy="161333"/>
          </a:xfrm>
        </p:spPr>
        <p:txBody>
          <a:bodyPr/>
          <a:lstStyle>
            <a:lvl1pPr>
              <a:defRPr/>
            </a:lvl1pPr>
          </a:lstStyle>
          <a:p>
            <a:pPr>
              <a:defRPr/>
            </a:pPr>
            <a:r>
              <a:rPr lang="en-US" smtClean="0"/>
              <a:t>USPAS, Knoxville, TN, Jan. 20-31, 2013</a:t>
            </a:r>
            <a:endParaRPr lang="en-US" dirty="0"/>
          </a:p>
        </p:txBody>
      </p:sp>
      <p:sp>
        <p:nvSpPr>
          <p:cNvPr id="5" name="Footer Placeholder 3"/>
          <p:cNvSpPr>
            <a:spLocks noGrp="1"/>
          </p:cNvSpPr>
          <p:nvPr>
            <p:ph type="ftr" sz="quarter" idx="11"/>
          </p:nvPr>
        </p:nvSpPr>
        <p:spPr>
          <a:xfrm>
            <a:off x="457199" y="6557963"/>
            <a:ext cx="3859619" cy="172446"/>
          </a:xfrm>
        </p:spPr>
        <p:txBody>
          <a:bodyPr/>
          <a:lstStyle>
            <a:lvl1pPr algn="l">
              <a:defRPr/>
            </a:lvl1pPr>
          </a:lstStyle>
          <a:p>
            <a:pPr>
              <a:defRPr/>
            </a:pPr>
            <a:r>
              <a:rPr lang="fr-FR" smtClean="0"/>
              <a:t>Lecture 4 - Transverse Motion 1</a:t>
            </a:r>
            <a:endParaRPr lang="en-US">
              <a:latin typeface="+mn-lt"/>
            </a:endParaRPr>
          </a:p>
        </p:txBody>
      </p:sp>
      <p:sp>
        <p:nvSpPr>
          <p:cNvPr id="6" name="Slide Number Placeholder 15"/>
          <p:cNvSpPr>
            <a:spLocks noGrp="1"/>
          </p:cNvSpPr>
          <p:nvPr>
            <p:ph type="sldNum" sz="quarter" idx="12"/>
          </p:nvPr>
        </p:nvSpPr>
        <p:spPr/>
        <p:txBody>
          <a:bodyPr/>
          <a:lstStyle>
            <a:lvl1pPr>
              <a:defRPr/>
            </a:lvl1pPr>
          </a:lstStyle>
          <a:p>
            <a:pPr>
              <a:defRPr/>
            </a:pPr>
            <a:fld id="{BCA26155-0DCC-45D2-90B6-32F65F3F6C0F}"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1657065"/>
            <a:ext cx="6255488" cy="1362075"/>
          </a:xfrm>
        </p:spPr>
        <p:txBody>
          <a:bodyPr anchor="t"/>
          <a:lstStyle>
            <a:lvl1pPr algn="r">
              <a:buNone/>
              <a:defRPr sz="42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1045029" y="3145972"/>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4" name="Date Placeholder 3"/>
          <p:cNvSpPr>
            <a:spLocks noGrp="1"/>
          </p:cNvSpPr>
          <p:nvPr>
            <p:ph type="dt" sz="half" idx="10"/>
          </p:nvPr>
        </p:nvSpPr>
        <p:spPr>
          <a:xfrm>
            <a:off x="4724400" y="6556375"/>
            <a:ext cx="2001838" cy="227013"/>
          </a:xfrm>
        </p:spPr>
        <p:txBody>
          <a:bodyPr/>
          <a:lstStyle>
            <a:lvl1pPr>
              <a:defRPr>
                <a:solidFill>
                  <a:schemeClr val="tx2"/>
                </a:solidFill>
              </a:defRPr>
            </a:lvl1pPr>
            <a:extLst/>
          </a:lstStyle>
          <a:p>
            <a:pPr>
              <a:defRPr/>
            </a:pPr>
            <a:r>
              <a:rPr lang="en-US" smtClean="0"/>
              <a:t>USPAS, Knoxville, TN, Jan. 20-31, 2013</a:t>
            </a:r>
            <a:endParaRPr lang="en-US"/>
          </a:p>
        </p:txBody>
      </p:sp>
      <p:sp>
        <p:nvSpPr>
          <p:cNvPr id="5" name="Footer Placeholder 4"/>
          <p:cNvSpPr>
            <a:spLocks noGrp="1"/>
          </p:cNvSpPr>
          <p:nvPr>
            <p:ph type="ftr" sz="quarter" idx="11"/>
          </p:nvPr>
        </p:nvSpPr>
        <p:spPr>
          <a:xfrm>
            <a:off x="1735138" y="6556375"/>
            <a:ext cx="2895600" cy="228600"/>
          </a:xfrm>
        </p:spPr>
        <p:txBody>
          <a:bodyPr/>
          <a:lstStyle>
            <a:lvl1pPr>
              <a:defRPr>
                <a:solidFill>
                  <a:schemeClr val="tx2"/>
                </a:solidFill>
              </a:defRPr>
            </a:lvl1pPr>
            <a:extLst/>
          </a:lstStyle>
          <a:p>
            <a:pPr>
              <a:defRPr/>
            </a:pPr>
            <a:r>
              <a:rPr lang="fr-FR" smtClean="0"/>
              <a:t>Lecture 4 - Transverse Motion 1</a:t>
            </a:r>
            <a:endParaRPr lang="en-US">
              <a:latin typeface="+mn-lt"/>
            </a:endParaRPr>
          </a:p>
        </p:txBody>
      </p:sp>
      <p:sp>
        <p:nvSpPr>
          <p:cNvPr id="6" name="Slide Number Placeholder 5"/>
          <p:cNvSpPr>
            <a:spLocks noGrp="1"/>
          </p:cNvSpPr>
          <p:nvPr>
            <p:ph type="sldNum" sz="quarter" idx="12"/>
          </p:nvPr>
        </p:nvSpPr>
        <p:spPr>
          <a:xfrm>
            <a:off x="6734175" y="6554788"/>
            <a:ext cx="587375" cy="228600"/>
          </a:xfrm>
        </p:spPr>
        <p:txBody>
          <a:bodyPr/>
          <a:lstStyle>
            <a:lvl1pPr>
              <a:defRPr/>
            </a:lvl1pPr>
            <a:extLst/>
          </a:lstStyle>
          <a:p>
            <a:pPr>
              <a:defRPr/>
            </a:pPr>
            <a:fld id="{03C22C54-04B8-4329-8E4F-B3EC0867C1C2}"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5408" y="224393"/>
            <a:ext cx="8371114" cy="507274"/>
          </a:xfrm>
        </p:spPr>
        <p:txBody>
          <a:bodyPr/>
          <a:lstStyle>
            <a:extLst/>
          </a:lstStyle>
          <a:p>
            <a:r>
              <a:rPr lang="en-US" smtClean="0"/>
              <a:t>Click to edit Master title style</a:t>
            </a:r>
            <a:endParaRPr lang="en-US" dirty="0"/>
          </a:p>
        </p:txBody>
      </p:sp>
      <p:sp>
        <p:nvSpPr>
          <p:cNvPr id="3" name="Content Placeholder 2"/>
          <p:cNvSpPr>
            <a:spLocks noGrp="1"/>
          </p:cNvSpPr>
          <p:nvPr>
            <p:ph sz="half" idx="1"/>
          </p:nvPr>
        </p:nvSpPr>
        <p:spPr>
          <a:xfrm>
            <a:off x="519661" y="862297"/>
            <a:ext cx="4060371" cy="5146449"/>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17530" y="853420"/>
            <a:ext cx="4172275" cy="5179106"/>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r>
              <a:rPr lang="en-US" smtClean="0"/>
              <a:t>USPAS, Knoxville, TN, Jan. 20-31, 2013</a:t>
            </a:r>
            <a:endParaRPr lang="en-US" dirty="0"/>
          </a:p>
        </p:txBody>
      </p:sp>
      <p:sp>
        <p:nvSpPr>
          <p:cNvPr id="6" name="Footer Placeholder 3"/>
          <p:cNvSpPr>
            <a:spLocks noGrp="1"/>
          </p:cNvSpPr>
          <p:nvPr>
            <p:ph type="ftr" sz="quarter" idx="11"/>
          </p:nvPr>
        </p:nvSpPr>
        <p:spPr/>
        <p:txBody>
          <a:bodyPr/>
          <a:lstStyle>
            <a:lvl1pPr>
              <a:defRPr/>
            </a:lvl1pPr>
          </a:lstStyle>
          <a:p>
            <a:pPr>
              <a:defRPr/>
            </a:pPr>
            <a:r>
              <a:rPr lang="fr-FR" smtClean="0"/>
              <a:t>Lecture 4 - Transverse Motion 1</a:t>
            </a:r>
            <a:endParaRPr lang="en-US">
              <a:latin typeface="+mn-lt"/>
            </a:endParaRPr>
          </a:p>
        </p:txBody>
      </p:sp>
      <p:sp>
        <p:nvSpPr>
          <p:cNvPr id="7" name="Slide Number Placeholder 15"/>
          <p:cNvSpPr>
            <a:spLocks noGrp="1"/>
          </p:cNvSpPr>
          <p:nvPr>
            <p:ph type="sldNum" sz="quarter" idx="12"/>
          </p:nvPr>
        </p:nvSpPr>
        <p:spPr/>
        <p:txBody>
          <a:bodyPr/>
          <a:lstStyle>
            <a:lvl1pPr>
              <a:defRPr/>
            </a:lvl1pPr>
          </a:lstStyle>
          <a:p>
            <a:pPr>
              <a:defRPr/>
            </a:pPr>
            <a:fld id="{8D914655-DFE5-45AD-AEB7-B6324F535D89}"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507274"/>
          </a:xfrm>
        </p:spPr>
        <p:txBody>
          <a:bodyPr/>
          <a:lstStyle>
            <a:lvl1pPr>
              <a:defRPr/>
            </a:lvl1pPr>
            <a:extLst/>
          </a:lstStyle>
          <a:p>
            <a:r>
              <a:rPr lang="en-US" smtClean="0"/>
              <a:t>Click to edit Master title style</a:t>
            </a:r>
            <a:endParaRPr lang="en-US" dirty="0"/>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8829"/>
            <a:ext cx="3520440" cy="4857811"/>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178808" y="979714"/>
            <a:ext cx="3520440" cy="4846926"/>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6"/>
          <p:cNvSpPr>
            <a:spLocks noGrp="1"/>
          </p:cNvSpPr>
          <p:nvPr>
            <p:ph type="dt" sz="half" idx="10"/>
          </p:nvPr>
        </p:nvSpPr>
        <p:spPr/>
        <p:txBody>
          <a:bodyPr/>
          <a:lstStyle>
            <a:lvl1pPr>
              <a:defRPr/>
            </a:lvl1pPr>
          </a:lstStyle>
          <a:p>
            <a:pPr>
              <a:defRPr/>
            </a:pPr>
            <a:r>
              <a:rPr lang="en-US" smtClean="0"/>
              <a:t>USPAS, Knoxville, TN, Jan. 20-31, 2013</a:t>
            </a:r>
            <a:endParaRPr lang="en-US" dirty="0"/>
          </a:p>
        </p:txBody>
      </p:sp>
      <p:sp>
        <p:nvSpPr>
          <p:cNvPr id="8" name="Footer Placeholder 3"/>
          <p:cNvSpPr>
            <a:spLocks noGrp="1"/>
          </p:cNvSpPr>
          <p:nvPr>
            <p:ph type="ftr" sz="quarter" idx="11"/>
          </p:nvPr>
        </p:nvSpPr>
        <p:spPr/>
        <p:txBody>
          <a:bodyPr/>
          <a:lstStyle>
            <a:lvl1pPr>
              <a:defRPr/>
            </a:lvl1pPr>
          </a:lstStyle>
          <a:p>
            <a:pPr>
              <a:defRPr/>
            </a:pPr>
            <a:r>
              <a:rPr lang="fr-FR" smtClean="0"/>
              <a:t>Lecture 4 - Transverse Motion 1</a:t>
            </a:r>
            <a:endParaRPr lang="en-US">
              <a:latin typeface="+mn-lt"/>
            </a:endParaRPr>
          </a:p>
        </p:txBody>
      </p:sp>
      <p:sp>
        <p:nvSpPr>
          <p:cNvPr id="9" name="Slide Number Placeholder 15"/>
          <p:cNvSpPr>
            <a:spLocks noGrp="1"/>
          </p:cNvSpPr>
          <p:nvPr>
            <p:ph type="sldNum" sz="quarter" idx="12"/>
          </p:nvPr>
        </p:nvSpPr>
        <p:spPr/>
        <p:txBody>
          <a:bodyPr/>
          <a:lstStyle>
            <a:lvl1pPr>
              <a:defRPr/>
            </a:lvl1pPr>
          </a:lstStyle>
          <a:p>
            <a:pPr>
              <a:defRPr/>
            </a:pPr>
            <a:fld id="{71013A5A-BD10-4E42-8EDD-42C4A14A642B}"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1587" y="115854"/>
            <a:ext cx="8490857" cy="463731"/>
          </a:xfrm>
        </p:spPr>
        <p:txBody>
          <a:bodyPr/>
          <a:lstStyle>
            <a:extLst/>
          </a:lstStyle>
          <a:p>
            <a:r>
              <a:rPr lang="en-US" smtClean="0"/>
              <a:t>Click to edit Master title style</a:t>
            </a:r>
            <a:endParaRPr lang="en-US" dirty="0"/>
          </a:p>
        </p:txBody>
      </p:sp>
      <p:sp>
        <p:nvSpPr>
          <p:cNvPr id="3" name="Date Placeholder 26"/>
          <p:cNvSpPr>
            <a:spLocks noGrp="1"/>
          </p:cNvSpPr>
          <p:nvPr>
            <p:ph type="dt" sz="half" idx="10"/>
          </p:nvPr>
        </p:nvSpPr>
        <p:spPr>
          <a:xfrm>
            <a:off x="5264458" y="6569076"/>
            <a:ext cx="2993496" cy="227012"/>
          </a:xfrm>
        </p:spPr>
        <p:txBody>
          <a:bodyPr/>
          <a:lstStyle>
            <a:lvl1pPr>
              <a:defRPr/>
            </a:lvl1pPr>
          </a:lstStyle>
          <a:p>
            <a:pPr>
              <a:defRPr/>
            </a:pPr>
            <a:r>
              <a:rPr lang="en-US" smtClean="0"/>
              <a:t>USPAS, Knoxville, TN, Jan. 20-31, 2013</a:t>
            </a:r>
            <a:endParaRPr lang="en-US" dirty="0"/>
          </a:p>
        </p:txBody>
      </p:sp>
      <p:sp>
        <p:nvSpPr>
          <p:cNvPr id="4" name="Footer Placeholder 3"/>
          <p:cNvSpPr>
            <a:spLocks noGrp="1"/>
          </p:cNvSpPr>
          <p:nvPr>
            <p:ph type="ftr" sz="quarter" idx="11"/>
          </p:nvPr>
        </p:nvSpPr>
        <p:spPr/>
        <p:txBody>
          <a:bodyPr/>
          <a:lstStyle>
            <a:lvl1pPr>
              <a:defRPr/>
            </a:lvl1pPr>
          </a:lstStyle>
          <a:p>
            <a:pPr>
              <a:defRPr/>
            </a:pPr>
            <a:r>
              <a:rPr lang="fr-FR" smtClean="0"/>
              <a:t>Lecture 4 - Transverse Motion 1</a:t>
            </a:r>
            <a:endParaRPr lang="en-US">
              <a:latin typeface="+mn-lt"/>
            </a:endParaRPr>
          </a:p>
        </p:txBody>
      </p:sp>
      <p:sp>
        <p:nvSpPr>
          <p:cNvPr id="5" name="Slide Number Placeholder 15"/>
          <p:cNvSpPr>
            <a:spLocks noGrp="1"/>
          </p:cNvSpPr>
          <p:nvPr>
            <p:ph type="sldNum" sz="quarter" idx="12"/>
          </p:nvPr>
        </p:nvSpPr>
        <p:spPr/>
        <p:txBody>
          <a:bodyPr/>
          <a:lstStyle>
            <a:lvl1pPr>
              <a:defRPr/>
            </a:lvl1pPr>
          </a:lstStyle>
          <a:p>
            <a:pPr>
              <a:defRPr/>
            </a:pPr>
            <a:fld id="{BAB536C3-BB10-4165-8E74-99838CB51702}"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6"/>
          <p:cNvSpPr>
            <a:spLocks noGrp="1"/>
          </p:cNvSpPr>
          <p:nvPr>
            <p:ph type="dt" sz="half" idx="10"/>
          </p:nvPr>
        </p:nvSpPr>
        <p:spPr/>
        <p:txBody>
          <a:bodyPr/>
          <a:lstStyle>
            <a:lvl1pPr>
              <a:defRPr/>
            </a:lvl1pPr>
          </a:lstStyle>
          <a:p>
            <a:pPr>
              <a:defRPr/>
            </a:pPr>
            <a:r>
              <a:rPr lang="en-US" smtClean="0"/>
              <a:t>USPAS, Knoxville, TN, Jan. 20-31, 2013</a:t>
            </a:r>
            <a:endParaRPr lang="en-US" dirty="0"/>
          </a:p>
        </p:txBody>
      </p:sp>
      <p:sp>
        <p:nvSpPr>
          <p:cNvPr id="3" name="Footer Placeholder 3"/>
          <p:cNvSpPr>
            <a:spLocks noGrp="1"/>
          </p:cNvSpPr>
          <p:nvPr>
            <p:ph type="ftr" sz="quarter" idx="11"/>
          </p:nvPr>
        </p:nvSpPr>
        <p:spPr/>
        <p:txBody>
          <a:bodyPr/>
          <a:lstStyle>
            <a:lvl1pPr>
              <a:defRPr/>
            </a:lvl1pPr>
          </a:lstStyle>
          <a:p>
            <a:pPr>
              <a:defRPr/>
            </a:pPr>
            <a:r>
              <a:rPr lang="fr-FR" smtClean="0"/>
              <a:t>Lecture 4 - Transverse Motion 1</a:t>
            </a:r>
            <a:endParaRPr lang="en-US">
              <a:latin typeface="+mn-lt"/>
            </a:endParaRPr>
          </a:p>
        </p:txBody>
      </p:sp>
      <p:sp>
        <p:nvSpPr>
          <p:cNvPr id="4" name="Slide Number Placeholder 15"/>
          <p:cNvSpPr>
            <a:spLocks noGrp="1"/>
          </p:cNvSpPr>
          <p:nvPr>
            <p:ph type="sldNum" sz="quarter" idx="12"/>
          </p:nvPr>
        </p:nvSpPr>
        <p:spPr/>
        <p:txBody>
          <a:bodyPr/>
          <a:lstStyle>
            <a:lvl1pPr>
              <a:defRPr/>
            </a:lvl1pPr>
          </a:lstStyle>
          <a:p>
            <a:pPr>
              <a:defRPr/>
            </a:pPr>
            <a:fld id="{7A871096-0617-41A5-9758-D80165640925}"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lstStyle>
            <a:lvl1pPr algn="l">
              <a:buNone/>
              <a:defRPr lang="en-US" sz="2400" baseline="0" smtClean="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lIns="45720" tIns="0" rIns="0" bIns="0" spcCol="0" rtlCol="0" fromWordArt="0" forceAA="0">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r>
              <a:rPr lang="en-US" smtClean="0"/>
              <a:t>USPAS, Knoxville, TN, Jan. 20-31, 2013</a:t>
            </a:r>
            <a:endParaRPr lang="en-US" dirty="0"/>
          </a:p>
        </p:txBody>
      </p:sp>
      <p:sp>
        <p:nvSpPr>
          <p:cNvPr id="6" name="Footer Placeholder 3"/>
          <p:cNvSpPr>
            <a:spLocks noGrp="1"/>
          </p:cNvSpPr>
          <p:nvPr>
            <p:ph type="ftr" sz="quarter" idx="11"/>
          </p:nvPr>
        </p:nvSpPr>
        <p:spPr/>
        <p:txBody>
          <a:bodyPr/>
          <a:lstStyle>
            <a:lvl1pPr>
              <a:defRPr/>
            </a:lvl1pPr>
          </a:lstStyle>
          <a:p>
            <a:pPr>
              <a:defRPr/>
            </a:pPr>
            <a:r>
              <a:rPr lang="fr-FR" smtClean="0"/>
              <a:t>Lecture 4 - Transverse Motion 1</a:t>
            </a:r>
            <a:endParaRPr lang="en-US">
              <a:latin typeface="+mn-lt"/>
            </a:endParaRPr>
          </a:p>
        </p:txBody>
      </p:sp>
      <p:sp>
        <p:nvSpPr>
          <p:cNvPr id="7" name="Slide Number Placeholder 15"/>
          <p:cNvSpPr>
            <a:spLocks noGrp="1"/>
          </p:cNvSpPr>
          <p:nvPr>
            <p:ph type="sldNum" sz="quarter" idx="12"/>
          </p:nvPr>
        </p:nvSpPr>
        <p:spPr/>
        <p:txBody>
          <a:bodyPr/>
          <a:lstStyle>
            <a:lvl1pPr>
              <a:defRPr/>
            </a:lvl1pPr>
          </a:lstStyle>
          <a:p>
            <a:pPr>
              <a:defRPr/>
            </a:pPr>
            <a:fld id="{B7584E87-2809-400F-A130-20751D1ABD79}"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5" name="Rectangle 4"/>
          <p:cNvSpPr/>
          <p:nvPr/>
        </p:nvSpPr>
        <p:spPr>
          <a:xfrm rot="21240000">
            <a:off x="598488" y="1004888"/>
            <a:ext cx="4319587" cy="431165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defRPr/>
            </a:pPr>
            <a:endParaRPr lang="en-US"/>
          </a:p>
        </p:txBody>
      </p:sp>
      <p:sp>
        <p:nvSpPr>
          <p:cNvPr id="6" name="Rectangle 5"/>
          <p:cNvSpPr/>
          <p:nvPr/>
        </p:nvSpPr>
        <p:spPr>
          <a:xfrm rot="21420000">
            <a:off x="596900" y="998538"/>
            <a:ext cx="4319588" cy="4313237"/>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defRPr/>
            </a:pPr>
            <a:endParaRPr lang="en-US"/>
          </a:p>
        </p:txBody>
      </p:sp>
      <p:sp>
        <p:nvSpPr>
          <p:cNvPr id="2" name="Title 1"/>
          <p:cNvSpPr>
            <a:spLocks noGrp="1"/>
          </p:cNvSpPr>
          <p:nvPr>
            <p:ph type="title"/>
          </p:nvPr>
        </p:nvSpPr>
        <p:spPr>
          <a:xfrm>
            <a:off x="5389098" y="1143000"/>
            <a:ext cx="3429000" cy="2057400"/>
          </a:xfrm>
        </p:spPr>
        <p:txBody>
          <a:bodyPr/>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lang="en-US" smtClean="0"/>
              <a:t>Click to edit Master title style</a:t>
            </a:r>
            <a:endParaRPr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lIns="82296" tIns="0" rIns="0" bIns="0" spcCol="0" rtlCol="0" fromWordArt="0" forceAA="0">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7" name="Date Placeholder 4"/>
          <p:cNvSpPr>
            <a:spLocks noGrp="1"/>
          </p:cNvSpPr>
          <p:nvPr>
            <p:ph type="dt" sz="half" idx="10"/>
          </p:nvPr>
        </p:nvSpPr>
        <p:spPr/>
        <p:txBody>
          <a:bodyPr/>
          <a:lstStyle>
            <a:lvl1pPr>
              <a:defRPr/>
            </a:lvl1pPr>
            <a:extLst/>
          </a:lstStyle>
          <a:p>
            <a:pPr>
              <a:defRPr/>
            </a:pPr>
            <a:r>
              <a:rPr lang="en-US" smtClean="0"/>
              <a:t>USPAS, Knoxville, TN, Jan. 20-31, 2013</a:t>
            </a:r>
            <a:endParaRPr lang="en-US"/>
          </a:p>
        </p:txBody>
      </p:sp>
      <p:sp>
        <p:nvSpPr>
          <p:cNvPr id="8" name="Footer Placeholder 5"/>
          <p:cNvSpPr>
            <a:spLocks noGrp="1"/>
          </p:cNvSpPr>
          <p:nvPr>
            <p:ph type="ftr" sz="quarter" idx="11"/>
          </p:nvPr>
        </p:nvSpPr>
        <p:spPr/>
        <p:txBody>
          <a:bodyPr/>
          <a:lstStyle>
            <a:lvl1pPr>
              <a:defRPr/>
            </a:lvl1pPr>
            <a:extLst/>
          </a:lstStyle>
          <a:p>
            <a:pPr>
              <a:defRPr/>
            </a:pPr>
            <a:r>
              <a:rPr lang="fr-FR" smtClean="0"/>
              <a:t>Lecture 4 - Transverse Motion 1</a:t>
            </a:r>
            <a:endParaRPr lang="en-US">
              <a:latin typeface="+mn-lt"/>
            </a:endParaRPr>
          </a:p>
        </p:txBody>
      </p:sp>
      <p:sp>
        <p:nvSpPr>
          <p:cNvPr id="9" name="Slide Number Placeholder 6"/>
          <p:cNvSpPr>
            <a:spLocks noGrp="1"/>
          </p:cNvSpPr>
          <p:nvPr>
            <p:ph type="sldNum" sz="quarter" idx="12"/>
          </p:nvPr>
        </p:nvSpPr>
        <p:spPr/>
        <p:txBody>
          <a:bodyPr/>
          <a:lstStyle>
            <a:lvl1pPr>
              <a:defRPr/>
            </a:lvl1pPr>
            <a:extLst/>
          </a:lstStyle>
          <a:p>
            <a:pPr>
              <a:defRPr/>
            </a:pPr>
            <a:fld id="{F58A0D8F-9A19-4D03-8318-653C6FCD8B9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gi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2" y="0"/>
            <a:ext cx="391887"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defRPr/>
            </a:pPr>
            <a:endParaRPr lang="en-US"/>
          </a:p>
        </p:txBody>
      </p:sp>
      <p:sp>
        <p:nvSpPr>
          <p:cNvPr id="3" name="Title Placeholder 2"/>
          <p:cNvSpPr>
            <a:spLocks noGrp="1"/>
          </p:cNvSpPr>
          <p:nvPr>
            <p:ph type="title"/>
          </p:nvPr>
        </p:nvSpPr>
        <p:spPr>
          <a:xfrm>
            <a:off x="497135" y="134244"/>
            <a:ext cx="8262937" cy="441325"/>
          </a:xfrm>
          <a:prstGeom prst="rect">
            <a:avLst/>
          </a:prstGeom>
        </p:spPr>
        <p:txBody>
          <a:bodyPr vert="horz" lIns="45720" tIns="0" rIns="45720" bIns="0" anchor="b" anchorCtr="0">
            <a:noAutofit/>
          </a:bodyPr>
          <a:lstStyle>
            <a:extLst/>
          </a:lstStyle>
          <a:p>
            <a:r>
              <a:rPr lang="en-US" smtClean="0"/>
              <a:t>Click to edit Master title style</a:t>
            </a:r>
            <a:endParaRPr lang="en-US" dirty="0"/>
          </a:p>
        </p:txBody>
      </p:sp>
      <p:sp>
        <p:nvSpPr>
          <p:cNvPr id="1030" name="Text Placeholder 30"/>
          <p:cNvSpPr>
            <a:spLocks noGrp="1"/>
          </p:cNvSpPr>
          <p:nvPr>
            <p:ph type="body" idx="1"/>
          </p:nvPr>
        </p:nvSpPr>
        <p:spPr bwMode="auto">
          <a:xfrm>
            <a:off x="503776" y="690225"/>
            <a:ext cx="8251825" cy="5553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Date Placeholder 26"/>
          <p:cNvSpPr>
            <a:spLocks noGrp="1"/>
          </p:cNvSpPr>
          <p:nvPr>
            <p:ph type="dt" sz="half" idx="2"/>
          </p:nvPr>
        </p:nvSpPr>
        <p:spPr>
          <a:xfrm>
            <a:off x="5486400" y="6569076"/>
            <a:ext cx="2771553" cy="227012"/>
          </a:xfrm>
          <a:prstGeom prst="rect">
            <a:avLst/>
          </a:prstGeom>
        </p:spPr>
        <p:txBody>
          <a:bodyPr vert="horz" tIns="0" bIns="0" anchor="b"/>
          <a:lstStyle>
            <a:lvl1pPr algn="r" eaLnBrk="1" latinLnBrk="0" hangingPunct="1">
              <a:defRPr kumimoji="0" sz="1000">
                <a:solidFill>
                  <a:schemeClr val="tx2"/>
                </a:solidFill>
                <a:latin typeface="Arial" charset="0"/>
              </a:defRPr>
            </a:lvl1pPr>
            <a:extLst/>
          </a:lstStyle>
          <a:p>
            <a:pPr>
              <a:defRPr/>
            </a:pPr>
            <a:r>
              <a:rPr lang="en-US" smtClean="0"/>
              <a:t>USPAS, Knoxville, TN, Jan. 20-31, 2013</a:t>
            </a:r>
            <a:endParaRPr lang="en-US" dirty="0"/>
          </a:p>
        </p:txBody>
      </p:sp>
      <p:sp>
        <p:nvSpPr>
          <p:cNvPr id="4" name="Footer Placeholder 3"/>
          <p:cNvSpPr>
            <a:spLocks noGrp="1"/>
          </p:cNvSpPr>
          <p:nvPr>
            <p:ph type="ftr" sz="quarter" idx="3"/>
          </p:nvPr>
        </p:nvSpPr>
        <p:spPr>
          <a:xfrm>
            <a:off x="457200" y="6557963"/>
            <a:ext cx="3657600" cy="228600"/>
          </a:xfrm>
          <a:prstGeom prst="rect">
            <a:avLst/>
          </a:prstGeom>
        </p:spPr>
        <p:txBody>
          <a:bodyPr vert="horz" tIns="0" bIns="0" anchor="b"/>
          <a:lstStyle>
            <a:lvl1pPr algn="r" eaLnBrk="1" latinLnBrk="0" hangingPunct="1">
              <a:defRPr kumimoji="0" sz="1000">
                <a:solidFill>
                  <a:schemeClr val="tx2"/>
                </a:solidFill>
                <a:latin typeface="Arial" charset="0"/>
              </a:defRPr>
            </a:lvl1pPr>
            <a:extLst/>
          </a:lstStyle>
          <a:p>
            <a:pPr>
              <a:defRPr/>
            </a:pPr>
            <a:r>
              <a:rPr lang="fr-FR" smtClean="0"/>
              <a:t>Lecture 4 - Transverse Motion 1</a:t>
            </a:r>
            <a:endParaRPr lang="en-US">
              <a:latin typeface="+mn-lt"/>
            </a:endParaRPr>
          </a:p>
        </p:txBody>
      </p:sp>
      <p:sp>
        <p:nvSpPr>
          <p:cNvPr id="16" name="Slide Number Placeholder 15"/>
          <p:cNvSpPr>
            <a:spLocks noGrp="1"/>
          </p:cNvSpPr>
          <p:nvPr>
            <p:ph type="sldNum" sz="quarter" idx="4"/>
          </p:nvPr>
        </p:nvSpPr>
        <p:spPr>
          <a:xfrm>
            <a:off x="8337550" y="6534150"/>
            <a:ext cx="588963" cy="228600"/>
          </a:xfrm>
          <a:prstGeom prst="rect">
            <a:avLst/>
          </a:prstGeom>
        </p:spPr>
        <p:txBody>
          <a:bodyPr vert="horz" lIns="0" tIns="0" rIns="0" bIns="0" anchor="b"/>
          <a:lstStyle>
            <a:lvl1pPr algn="r" eaLnBrk="1" latinLnBrk="0" hangingPunct="1">
              <a:defRPr kumimoji="0" sz="1100">
                <a:solidFill>
                  <a:schemeClr val="tx2"/>
                </a:solidFill>
                <a:latin typeface="Arial" charset="0"/>
              </a:defRPr>
            </a:lvl1pPr>
            <a:extLst/>
          </a:lstStyle>
          <a:p>
            <a:pPr>
              <a:defRPr/>
            </a:pPr>
            <a:fld id="{61210FB4-E372-466D-A3EB-21FD966A10F2}" type="slidenum">
              <a:rPr lang="en-US"/>
              <a:pPr>
                <a:defRPr/>
              </a:pPr>
              <a:t>‹#›</a:t>
            </a:fld>
            <a:endParaRPr lang="en-US"/>
          </a:p>
        </p:txBody>
      </p:sp>
      <p:sp>
        <p:nvSpPr>
          <p:cNvPr id="8" name="Text Box 11"/>
          <p:cNvSpPr txBox="1">
            <a:spLocks noChangeArrowheads="1"/>
          </p:cNvSpPr>
          <p:nvPr userDrawn="1"/>
        </p:nvSpPr>
        <p:spPr bwMode="auto">
          <a:xfrm>
            <a:off x="381000" y="6553200"/>
            <a:ext cx="1676400" cy="579438"/>
          </a:xfrm>
          <a:prstGeom prst="rect">
            <a:avLst/>
          </a:prstGeom>
          <a:noFill/>
          <a:ln w="9525">
            <a:noFill/>
            <a:miter lim="800000"/>
            <a:headEnd/>
            <a:tailEnd/>
          </a:ln>
          <a:effectLst/>
        </p:spPr>
        <p:txBody>
          <a:bodyPr>
            <a:spAutoFit/>
          </a:bodyPr>
          <a:lstStyle/>
          <a:p>
            <a:pPr>
              <a:spcBef>
                <a:spcPct val="50000"/>
              </a:spcBef>
              <a:defRPr/>
            </a:pPr>
            <a:endParaRPr lang="en-US"/>
          </a:p>
        </p:txBody>
      </p:sp>
      <p:pic>
        <p:nvPicPr>
          <p:cNvPr id="10" name="Picture 9" descr="FNAL_logo_sm.gif"/>
          <p:cNvPicPr>
            <a:picLocks noChangeAspect="1"/>
          </p:cNvPicPr>
          <p:nvPr userDrawn="1"/>
        </p:nvPicPr>
        <p:blipFill>
          <a:blip r:embed="rId14" cstate="print"/>
          <a:stretch>
            <a:fillRect/>
          </a:stretch>
        </p:blipFill>
        <p:spPr>
          <a:xfrm>
            <a:off x="0" y="1"/>
            <a:ext cx="371959" cy="381496"/>
          </a:xfrm>
          <a:prstGeom prst="rect">
            <a:avLst/>
          </a:prstGeom>
        </p:spPr>
      </p:pic>
    </p:spTree>
  </p:cSld>
  <p:clrMap bg1="lt1" tx1="dk1" bg2="lt2" tx2="dk2" accent1="accent1" accent2="accent2" accent3="accent3" accent4="accent4" accent5="accent5" accent6="accent6" hlink="hlink" folHlink="folHlink"/>
  <p:sldLayoutIdLst>
    <p:sldLayoutId id="2147483764" r:id="rId1"/>
    <p:sldLayoutId id="2147483757" r:id="rId2"/>
    <p:sldLayoutId id="2147483765" r:id="rId3"/>
    <p:sldLayoutId id="2147483758" r:id="rId4"/>
    <p:sldLayoutId id="2147483759" r:id="rId5"/>
    <p:sldLayoutId id="2147483760" r:id="rId6"/>
    <p:sldLayoutId id="2147483761" r:id="rId7"/>
    <p:sldLayoutId id="2147483762" r:id="rId8"/>
    <p:sldLayoutId id="2147483766" r:id="rId9"/>
    <p:sldLayoutId id="2147483763" r:id="rId10"/>
    <p:sldLayoutId id="2147483767" r:id="rId11"/>
  </p:sldLayoutIdLst>
  <p:transition xmlns:p14="http://schemas.microsoft.com/office/powerpoint/2010/main">
    <p:fade thruBlk="1"/>
  </p:transition>
  <p:timing>
    <p:tnLst>
      <p:par>
        <p:cTn xmlns:p14="http://schemas.microsoft.com/office/powerpoint/2010/main" id="1" dur="indefinite" restart="never" nodeType="tmRoot"/>
      </p:par>
    </p:tnLst>
  </p:timing>
  <p:hf hdr="0"/>
  <p:txStyles>
    <p:titleStyle>
      <a:lvl1pPr algn="l" rtl="0" eaLnBrk="0" fontAlgn="base" hangingPunct="0">
        <a:spcBef>
          <a:spcPct val="0"/>
        </a:spcBef>
        <a:spcAft>
          <a:spcPct val="0"/>
        </a:spcAft>
        <a:defRPr sz="2800" b="1" kern="120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defRPr>
      </a:lvl1pPr>
      <a:lvl2pPr algn="l" rtl="0" eaLnBrk="0" fontAlgn="base" hangingPunct="0">
        <a:spcBef>
          <a:spcPct val="0"/>
        </a:spcBef>
        <a:spcAft>
          <a:spcPct val="0"/>
        </a:spcAft>
        <a:defRPr sz="2800" b="1">
          <a:solidFill>
            <a:schemeClr val="tx1"/>
          </a:solidFill>
          <a:latin typeface="Trebuchet MS" pitchFamily="34" charset="0"/>
        </a:defRPr>
      </a:lvl2pPr>
      <a:lvl3pPr algn="l" rtl="0" eaLnBrk="0" fontAlgn="base" hangingPunct="0">
        <a:spcBef>
          <a:spcPct val="0"/>
        </a:spcBef>
        <a:spcAft>
          <a:spcPct val="0"/>
        </a:spcAft>
        <a:defRPr sz="2800" b="1">
          <a:solidFill>
            <a:schemeClr val="tx1"/>
          </a:solidFill>
          <a:latin typeface="Trebuchet MS" pitchFamily="34" charset="0"/>
        </a:defRPr>
      </a:lvl3pPr>
      <a:lvl4pPr algn="l" rtl="0" eaLnBrk="0" fontAlgn="base" hangingPunct="0">
        <a:spcBef>
          <a:spcPct val="0"/>
        </a:spcBef>
        <a:spcAft>
          <a:spcPct val="0"/>
        </a:spcAft>
        <a:defRPr sz="2800" b="1">
          <a:solidFill>
            <a:schemeClr val="tx1"/>
          </a:solidFill>
          <a:latin typeface="Trebuchet MS" pitchFamily="34" charset="0"/>
        </a:defRPr>
      </a:lvl4pPr>
      <a:lvl5pPr algn="l" rtl="0" eaLnBrk="0" fontAlgn="base" hangingPunct="0">
        <a:spcBef>
          <a:spcPct val="0"/>
        </a:spcBef>
        <a:spcAft>
          <a:spcPct val="0"/>
        </a:spcAft>
        <a:defRPr sz="2800" b="1">
          <a:solidFill>
            <a:schemeClr val="tx1"/>
          </a:solidFill>
          <a:latin typeface="Trebuchet MS" pitchFamily="34" charset="0"/>
        </a:defRPr>
      </a:lvl5pPr>
      <a:lvl6pPr marL="457200" algn="l" rtl="0" eaLnBrk="1" fontAlgn="base" hangingPunct="1">
        <a:spcBef>
          <a:spcPct val="0"/>
        </a:spcBef>
        <a:spcAft>
          <a:spcPct val="0"/>
        </a:spcAft>
        <a:defRPr sz="2800" b="1">
          <a:solidFill>
            <a:schemeClr val="tx1"/>
          </a:solidFill>
          <a:latin typeface="Trebuchet MS" pitchFamily="34" charset="0"/>
        </a:defRPr>
      </a:lvl6pPr>
      <a:lvl7pPr marL="914400" algn="l" rtl="0" eaLnBrk="1" fontAlgn="base" hangingPunct="1">
        <a:spcBef>
          <a:spcPct val="0"/>
        </a:spcBef>
        <a:spcAft>
          <a:spcPct val="0"/>
        </a:spcAft>
        <a:defRPr sz="2800" b="1">
          <a:solidFill>
            <a:schemeClr val="tx1"/>
          </a:solidFill>
          <a:latin typeface="Trebuchet MS" pitchFamily="34" charset="0"/>
        </a:defRPr>
      </a:lvl7pPr>
      <a:lvl8pPr marL="1371600" algn="l" rtl="0" eaLnBrk="1" fontAlgn="base" hangingPunct="1">
        <a:spcBef>
          <a:spcPct val="0"/>
        </a:spcBef>
        <a:spcAft>
          <a:spcPct val="0"/>
        </a:spcAft>
        <a:defRPr sz="2800" b="1">
          <a:solidFill>
            <a:schemeClr val="tx1"/>
          </a:solidFill>
          <a:latin typeface="Trebuchet MS" pitchFamily="34" charset="0"/>
        </a:defRPr>
      </a:lvl8pPr>
      <a:lvl9pPr marL="1828800" algn="l" rtl="0" eaLnBrk="1" fontAlgn="base" hangingPunct="1">
        <a:spcBef>
          <a:spcPct val="0"/>
        </a:spcBef>
        <a:spcAft>
          <a:spcPct val="0"/>
        </a:spcAft>
        <a:defRPr sz="2800" b="1">
          <a:solidFill>
            <a:schemeClr val="tx1"/>
          </a:solidFill>
          <a:latin typeface="Trebuchet MS" pitchFamily="34" charset="0"/>
        </a:defRPr>
      </a:lvl9pPr>
      <a:extLst/>
    </p:titleStyle>
    <p:bodyStyle>
      <a:lvl1pPr marL="273050" indent="-273050" algn="l" rtl="0" eaLnBrk="0" fontAlgn="base" hangingPunct="0">
        <a:spcBef>
          <a:spcPts val="600"/>
        </a:spcBef>
        <a:spcAft>
          <a:spcPct val="0"/>
        </a:spcAft>
        <a:buClr>
          <a:schemeClr val="tx2"/>
        </a:buClr>
        <a:buSzPct val="73000"/>
        <a:buFont typeface="Wingdings 2" pitchFamily="18" charset="2"/>
        <a:buChar char=""/>
        <a:defRPr sz="2600" kern="1200">
          <a:solidFill>
            <a:schemeClr val="tx1"/>
          </a:solidFill>
          <a:latin typeface="+mn-lt"/>
          <a:ea typeface="+mn-ea"/>
          <a:cs typeface="+mn-cs"/>
        </a:defRPr>
      </a:lvl1pPr>
      <a:lvl2pPr marL="520700" indent="-228600" algn="l" rtl="0" eaLnBrk="0" fontAlgn="base" hangingPunct="0">
        <a:spcBef>
          <a:spcPts val="500"/>
        </a:spcBef>
        <a:spcAft>
          <a:spcPct val="0"/>
        </a:spcAft>
        <a:buClr>
          <a:srgbClr val="F9B639"/>
        </a:buClr>
        <a:buSzPct val="80000"/>
        <a:buFont typeface="Wingdings 2" pitchFamily="18" charset="2"/>
        <a:buChar char=""/>
        <a:defRPr sz="2300" kern="1200">
          <a:solidFill>
            <a:srgbClr val="6C6C6C"/>
          </a:solidFill>
          <a:latin typeface="+mn-lt"/>
          <a:ea typeface="+mn-ea"/>
          <a:cs typeface="+mn-cs"/>
        </a:defRPr>
      </a:lvl2pPr>
      <a:lvl3pPr marL="758825" indent="-228600" algn="l" rtl="0" eaLnBrk="0" fontAlgn="base" hangingPunct="0">
        <a:spcBef>
          <a:spcPts val="400"/>
        </a:spcBef>
        <a:spcAft>
          <a:spcPct val="0"/>
        </a:spcAft>
        <a:buClr>
          <a:srgbClr val="F9B639"/>
        </a:buClr>
        <a:buSzPct val="60000"/>
        <a:buFont typeface="Wingdings" pitchFamily="2" charset="2"/>
        <a:buChar char=""/>
        <a:defRPr sz="2000" kern="1200">
          <a:solidFill>
            <a:schemeClr val="tx1"/>
          </a:solidFill>
          <a:latin typeface="+mn-lt"/>
          <a:ea typeface="+mn-ea"/>
          <a:cs typeface="+mn-cs"/>
        </a:defRPr>
      </a:lvl3pPr>
      <a:lvl4pPr marL="1004888" indent="-228600" algn="l" rtl="0" eaLnBrk="0" fontAlgn="base" hangingPunct="0">
        <a:spcBef>
          <a:spcPct val="20000"/>
        </a:spcBef>
        <a:spcAft>
          <a:spcPct val="0"/>
        </a:spcAft>
        <a:buClr>
          <a:srgbClr val="F9B639"/>
        </a:buClr>
        <a:buSzPct val="80000"/>
        <a:buFont typeface="Wingdings 2" pitchFamily="18" charset="2"/>
        <a:buChar char=""/>
        <a:defRPr sz="2000" kern="1200">
          <a:solidFill>
            <a:srgbClr val="6C6C6C"/>
          </a:solidFill>
          <a:latin typeface="+mn-lt"/>
          <a:ea typeface="+mn-ea"/>
          <a:cs typeface="+mn-cs"/>
        </a:defRPr>
      </a:lvl4pPr>
      <a:lvl5pPr marL="1279525" indent="-228600" algn="l" rtl="0" eaLnBrk="0" fontAlgn="base" hangingPunct="0">
        <a:spcBef>
          <a:spcPts val="400"/>
        </a:spcBef>
        <a:spcAft>
          <a:spcPct val="0"/>
        </a:spcAft>
        <a:buClr>
          <a:srgbClr val="F9B639"/>
        </a:buClr>
        <a:buSzPct val="70000"/>
        <a:buFont typeface="Wingdings" pitchFamily="2" charset="2"/>
        <a:buChar char=""/>
        <a:defRPr sz="20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6.bin"/><Relationship Id="rId4" Type="http://schemas.openxmlformats.org/officeDocument/2006/relationships/image" Target="../media/image38.wmf"/><Relationship Id="rId5" Type="http://schemas.openxmlformats.org/officeDocument/2006/relationships/image" Target="../media/image39.jpeg"/><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1.wmf"/><Relationship Id="rId4" Type="http://schemas.openxmlformats.org/officeDocument/2006/relationships/image" Target="../media/image42.wmf"/><Relationship Id="rId5" Type="http://schemas.openxmlformats.org/officeDocument/2006/relationships/image" Target="../media/image24.wmf"/><Relationship Id="rId6" Type="http://schemas.openxmlformats.org/officeDocument/2006/relationships/image" Target="../media/image25.wmf"/><Relationship Id="rId7" Type="http://schemas.openxmlformats.org/officeDocument/2006/relationships/oleObject" Target="../embeddings/oleObject37.bin"/><Relationship Id="rId8" Type="http://schemas.openxmlformats.org/officeDocument/2006/relationships/image" Target="../media/image40.wmf"/><Relationship Id="rId1" Type="http://schemas.openxmlformats.org/officeDocument/2006/relationships/vmlDrawing" Target="../drawings/vmlDrawing9.vml"/><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8.bin"/><Relationship Id="rId4" Type="http://schemas.openxmlformats.org/officeDocument/2006/relationships/image" Target="../media/image43.wmf"/><Relationship Id="rId5" Type="http://schemas.openxmlformats.org/officeDocument/2006/relationships/oleObject" Target="../embeddings/oleObject39.bin"/><Relationship Id="rId6" Type="http://schemas.openxmlformats.org/officeDocument/2006/relationships/image" Target="../media/image44.emf"/><Relationship Id="rId7" Type="http://schemas.openxmlformats.org/officeDocument/2006/relationships/oleObject" Target="../embeddings/oleObject40.bin"/><Relationship Id="rId8" Type="http://schemas.openxmlformats.org/officeDocument/2006/relationships/image" Target="../media/image45.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1" Type="http://schemas.openxmlformats.org/officeDocument/2006/relationships/oleObject" Target="../embeddings/oleObject45.bin"/><Relationship Id="rId12" Type="http://schemas.openxmlformats.org/officeDocument/2006/relationships/image" Target="../media/image50.wmf"/><Relationship Id="rId13" Type="http://schemas.openxmlformats.org/officeDocument/2006/relationships/oleObject" Target="../embeddings/oleObject46.bin"/><Relationship Id="rId14" Type="http://schemas.openxmlformats.org/officeDocument/2006/relationships/image" Target="../media/image51.wmf"/><Relationship Id="rId15" Type="http://schemas.openxmlformats.org/officeDocument/2006/relationships/oleObject" Target="../embeddings/oleObject47.bin"/><Relationship Id="rId16" Type="http://schemas.openxmlformats.org/officeDocument/2006/relationships/image" Target="../media/image52.emf"/><Relationship Id="rId1" Type="http://schemas.openxmlformats.org/officeDocument/2006/relationships/vmlDrawing" Target="../drawings/vmlDrawing11.vml"/><Relationship Id="rId2" Type="http://schemas.openxmlformats.org/officeDocument/2006/relationships/slideLayout" Target="../slideLayouts/slideLayout2.xml"/><Relationship Id="rId3" Type="http://schemas.openxmlformats.org/officeDocument/2006/relationships/oleObject" Target="../embeddings/oleObject41.bin"/><Relationship Id="rId4" Type="http://schemas.openxmlformats.org/officeDocument/2006/relationships/image" Target="../media/image46.wmf"/><Relationship Id="rId5" Type="http://schemas.openxmlformats.org/officeDocument/2006/relationships/oleObject" Target="../embeddings/oleObject42.bin"/><Relationship Id="rId6" Type="http://schemas.openxmlformats.org/officeDocument/2006/relationships/image" Target="../media/image47.wmf"/><Relationship Id="rId7" Type="http://schemas.openxmlformats.org/officeDocument/2006/relationships/oleObject" Target="../embeddings/oleObject43.bin"/><Relationship Id="rId8" Type="http://schemas.openxmlformats.org/officeDocument/2006/relationships/image" Target="../media/image48.wmf"/><Relationship Id="rId9" Type="http://schemas.openxmlformats.org/officeDocument/2006/relationships/oleObject" Target="../embeddings/oleObject44.bin"/><Relationship Id="rId10" Type="http://schemas.openxmlformats.org/officeDocument/2006/relationships/image" Target="../media/image49.wmf"/></Relationships>
</file>

<file path=ppt/slides/_rels/slide14.xml.rels><?xml version="1.0" encoding="UTF-8" standalone="yes"?>
<Relationships xmlns="http://schemas.openxmlformats.org/package/2006/relationships"><Relationship Id="rId3" Type="http://schemas.openxmlformats.org/officeDocument/2006/relationships/image" Target="../media/image42.wmf"/><Relationship Id="rId4" Type="http://schemas.openxmlformats.org/officeDocument/2006/relationships/image" Target="../media/image24.wmf"/><Relationship Id="rId5" Type="http://schemas.openxmlformats.org/officeDocument/2006/relationships/image" Target="../media/image25.wmf"/><Relationship Id="rId1" Type="http://schemas.openxmlformats.org/officeDocument/2006/relationships/slideLayout" Target="../slideLayouts/slideLayout2.xml"/><Relationship Id="rId2" Type="http://schemas.openxmlformats.org/officeDocument/2006/relationships/image" Target="../media/image41.wmf"/></Relationships>
</file>

<file path=ppt/slides/_rels/slide15.xml.rels><?xml version="1.0" encoding="UTF-8" standalone="yes"?>
<Relationships xmlns="http://schemas.openxmlformats.org/package/2006/relationships"><Relationship Id="rId3" Type="http://schemas.openxmlformats.org/officeDocument/2006/relationships/image" Target="../media/image57.gif"/><Relationship Id="rId4" Type="http://schemas.openxmlformats.org/officeDocument/2006/relationships/oleObject" Target="../embeddings/oleObject48.bin"/><Relationship Id="rId5" Type="http://schemas.openxmlformats.org/officeDocument/2006/relationships/image" Target="../media/image53.wmf"/><Relationship Id="rId6" Type="http://schemas.openxmlformats.org/officeDocument/2006/relationships/oleObject" Target="../embeddings/oleObject49.bin"/><Relationship Id="rId7" Type="http://schemas.openxmlformats.org/officeDocument/2006/relationships/image" Target="../media/image54.wmf"/><Relationship Id="rId8" Type="http://schemas.openxmlformats.org/officeDocument/2006/relationships/oleObject" Target="../embeddings/oleObject50.bin"/><Relationship Id="rId9" Type="http://schemas.openxmlformats.org/officeDocument/2006/relationships/image" Target="../media/image55.wmf"/><Relationship Id="rId10" Type="http://schemas.openxmlformats.org/officeDocument/2006/relationships/oleObject" Target="../embeddings/oleObject51.bin"/><Relationship Id="rId11" Type="http://schemas.openxmlformats.org/officeDocument/2006/relationships/image" Target="../media/image56.w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2.bin"/><Relationship Id="rId4" Type="http://schemas.openxmlformats.org/officeDocument/2006/relationships/image" Target="../media/image58.wmf"/><Relationship Id="rId5" Type="http://schemas.openxmlformats.org/officeDocument/2006/relationships/oleObject" Target="../embeddings/oleObject53.bin"/><Relationship Id="rId6" Type="http://schemas.openxmlformats.org/officeDocument/2006/relationships/image" Target="../media/image59.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1" Type="http://schemas.openxmlformats.org/officeDocument/2006/relationships/oleObject" Target="../embeddings/oleObject5.bin"/><Relationship Id="rId12" Type="http://schemas.openxmlformats.org/officeDocument/2006/relationships/image" Target="../media/image7.wmf"/><Relationship Id="rId13" Type="http://schemas.openxmlformats.org/officeDocument/2006/relationships/oleObject" Target="../embeddings/oleObject6.bin"/><Relationship Id="rId14" Type="http://schemas.openxmlformats.org/officeDocument/2006/relationships/image" Target="../media/image8.wmf"/><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oleObject1.bin"/><Relationship Id="rId4" Type="http://schemas.openxmlformats.org/officeDocument/2006/relationships/image" Target="../media/image3.wmf"/><Relationship Id="rId5" Type="http://schemas.openxmlformats.org/officeDocument/2006/relationships/oleObject" Target="../embeddings/oleObject2.bin"/><Relationship Id="rId6" Type="http://schemas.openxmlformats.org/officeDocument/2006/relationships/image" Target="../media/image4.wmf"/><Relationship Id="rId7" Type="http://schemas.openxmlformats.org/officeDocument/2006/relationships/oleObject" Target="../embeddings/oleObject3.bin"/><Relationship Id="rId8" Type="http://schemas.openxmlformats.org/officeDocument/2006/relationships/image" Target="../media/image5.wmf"/><Relationship Id="rId9" Type="http://schemas.openxmlformats.org/officeDocument/2006/relationships/oleObject" Target="../embeddings/oleObject4.bin"/><Relationship Id="rId10" Type="http://schemas.openxmlformats.org/officeDocument/2006/relationships/image" Target="../media/image6.wmf"/></Relationships>
</file>

<file path=ppt/slides/_rels/slide3.xml.rels><?xml version="1.0" encoding="UTF-8" standalone="yes"?>
<Relationships xmlns="http://schemas.openxmlformats.org/package/2006/relationships"><Relationship Id="rId11" Type="http://schemas.openxmlformats.org/officeDocument/2006/relationships/oleObject" Target="../embeddings/oleObject11.bin"/><Relationship Id="rId12" Type="http://schemas.openxmlformats.org/officeDocument/2006/relationships/image" Target="../media/image13.wmf"/><Relationship Id="rId13" Type="http://schemas.openxmlformats.org/officeDocument/2006/relationships/oleObject" Target="../embeddings/oleObject12.bin"/><Relationship Id="rId14" Type="http://schemas.openxmlformats.org/officeDocument/2006/relationships/image" Target="../media/image14.wmf"/><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oleObject" Target="../embeddings/oleObject7.bin"/><Relationship Id="rId4" Type="http://schemas.openxmlformats.org/officeDocument/2006/relationships/image" Target="../media/image9.wmf"/><Relationship Id="rId5" Type="http://schemas.openxmlformats.org/officeDocument/2006/relationships/oleObject" Target="../embeddings/oleObject8.bin"/><Relationship Id="rId6" Type="http://schemas.openxmlformats.org/officeDocument/2006/relationships/image" Target="../media/image10.emf"/><Relationship Id="rId7" Type="http://schemas.openxmlformats.org/officeDocument/2006/relationships/oleObject" Target="../embeddings/oleObject9.bin"/><Relationship Id="rId8" Type="http://schemas.openxmlformats.org/officeDocument/2006/relationships/image" Target="../media/image11.emf"/><Relationship Id="rId9" Type="http://schemas.openxmlformats.org/officeDocument/2006/relationships/oleObject" Target="../embeddings/oleObject10.bin"/><Relationship Id="rId10" Type="http://schemas.openxmlformats.org/officeDocument/2006/relationships/image" Target="../media/image12.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15.wmf"/><Relationship Id="rId5" Type="http://schemas.openxmlformats.org/officeDocument/2006/relationships/oleObject" Target="../embeddings/oleObject14.bin"/><Relationship Id="rId6" Type="http://schemas.openxmlformats.org/officeDocument/2006/relationships/image" Target="../media/image16.wmf"/><Relationship Id="rId7" Type="http://schemas.openxmlformats.org/officeDocument/2006/relationships/oleObject" Target="../embeddings/oleObject15.bin"/><Relationship Id="rId8" Type="http://schemas.openxmlformats.org/officeDocument/2006/relationships/image" Target="../media/image17.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6.bin"/><Relationship Id="rId4" Type="http://schemas.openxmlformats.org/officeDocument/2006/relationships/image" Target="../media/image18.emf"/><Relationship Id="rId5" Type="http://schemas.openxmlformats.org/officeDocument/2006/relationships/oleObject" Target="../embeddings/oleObject17.bin"/><Relationship Id="rId6" Type="http://schemas.openxmlformats.org/officeDocument/2006/relationships/image" Target="../media/image19.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1" Type="http://schemas.openxmlformats.org/officeDocument/2006/relationships/oleObject" Target="../embeddings/oleObject21.bin"/><Relationship Id="rId12" Type="http://schemas.openxmlformats.org/officeDocument/2006/relationships/image" Target="../media/image23.wmf"/><Relationship Id="rId1" Type="http://schemas.openxmlformats.org/officeDocument/2006/relationships/vmlDrawing" Target="../drawings/vmlDrawing5.vml"/><Relationship Id="rId2" Type="http://schemas.openxmlformats.org/officeDocument/2006/relationships/slideLayout" Target="../slideLayouts/slideLayout2.xml"/><Relationship Id="rId3" Type="http://schemas.openxmlformats.org/officeDocument/2006/relationships/oleObject" Target="../embeddings/oleObject18.bin"/><Relationship Id="rId4" Type="http://schemas.openxmlformats.org/officeDocument/2006/relationships/image" Target="../media/image20.wmf"/><Relationship Id="rId5" Type="http://schemas.openxmlformats.org/officeDocument/2006/relationships/oleObject" Target="../embeddings/oleObject19.bin"/><Relationship Id="rId6" Type="http://schemas.openxmlformats.org/officeDocument/2006/relationships/image" Target="../media/image21.emf"/><Relationship Id="rId7" Type="http://schemas.openxmlformats.org/officeDocument/2006/relationships/image" Target="../media/image24.wmf"/><Relationship Id="rId8" Type="http://schemas.openxmlformats.org/officeDocument/2006/relationships/image" Target="../media/image25.wmf"/><Relationship Id="rId9" Type="http://schemas.openxmlformats.org/officeDocument/2006/relationships/oleObject" Target="../embeddings/oleObject20.bin"/><Relationship Id="rId10" Type="http://schemas.openxmlformats.org/officeDocument/2006/relationships/image" Target="../media/image22.wmf"/></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25.bin"/><Relationship Id="rId20" Type="http://schemas.openxmlformats.org/officeDocument/2006/relationships/oleObject" Target="../embeddings/oleObject33.bin"/><Relationship Id="rId21" Type="http://schemas.openxmlformats.org/officeDocument/2006/relationships/oleObject" Target="../embeddings/oleObject34.bin"/><Relationship Id="rId22" Type="http://schemas.openxmlformats.org/officeDocument/2006/relationships/image" Target="../media/image32.wmf"/><Relationship Id="rId10" Type="http://schemas.openxmlformats.org/officeDocument/2006/relationships/image" Target="../media/image29.wmf"/><Relationship Id="rId11" Type="http://schemas.openxmlformats.org/officeDocument/2006/relationships/oleObject" Target="../embeddings/oleObject26.bin"/><Relationship Id="rId12" Type="http://schemas.openxmlformats.org/officeDocument/2006/relationships/image" Target="../media/image30.wmf"/><Relationship Id="rId13" Type="http://schemas.openxmlformats.org/officeDocument/2006/relationships/oleObject" Target="../embeddings/oleObject27.bin"/><Relationship Id="rId14" Type="http://schemas.openxmlformats.org/officeDocument/2006/relationships/image" Target="../media/image31.wmf"/><Relationship Id="rId15" Type="http://schemas.openxmlformats.org/officeDocument/2006/relationships/oleObject" Target="../embeddings/oleObject28.bin"/><Relationship Id="rId16" Type="http://schemas.openxmlformats.org/officeDocument/2006/relationships/oleObject" Target="../embeddings/oleObject29.bin"/><Relationship Id="rId17" Type="http://schemas.openxmlformats.org/officeDocument/2006/relationships/oleObject" Target="../embeddings/oleObject30.bin"/><Relationship Id="rId18" Type="http://schemas.openxmlformats.org/officeDocument/2006/relationships/oleObject" Target="../embeddings/oleObject31.bin"/><Relationship Id="rId19" Type="http://schemas.openxmlformats.org/officeDocument/2006/relationships/oleObject" Target="../embeddings/oleObject32.bin"/><Relationship Id="rId1" Type="http://schemas.openxmlformats.org/officeDocument/2006/relationships/vmlDrawing" Target="../drawings/vmlDrawing6.vml"/><Relationship Id="rId2" Type="http://schemas.openxmlformats.org/officeDocument/2006/relationships/slideLayout" Target="../slideLayouts/slideLayout2.xml"/><Relationship Id="rId3" Type="http://schemas.openxmlformats.org/officeDocument/2006/relationships/oleObject" Target="../embeddings/oleObject22.bin"/><Relationship Id="rId4" Type="http://schemas.openxmlformats.org/officeDocument/2006/relationships/image" Target="../media/image26.wmf"/><Relationship Id="rId5" Type="http://schemas.openxmlformats.org/officeDocument/2006/relationships/oleObject" Target="../embeddings/oleObject23.bin"/><Relationship Id="rId6" Type="http://schemas.openxmlformats.org/officeDocument/2006/relationships/image" Target="../media/image27.wmf"/><Relationship Id="rId7" Type="http://schemas.openxmlformats.org/officeDocument/2006/relationships/oleObject" Target="../embeddings/oleObject24.bin"/><Relationship Id="rId8" Type="http://schemas.openxmlformats.org/officeDocument/2006/relationships/image" Target="../media/image28.wmf"/></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wmf"/><Relationship Id="rId6" Type="http://schemas.openxmlformats.org/officeDocument/2006/relationships/image" Target="../media/image36.wmf"/><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5.bin"/><Relationship Id="rId4" Type="http://schemas.openxmlformats.org/officeDocument/2006/relationships/image" Target="../media/image37.wmf"/><Relationship Id="rId1" Type="http://schemas.openxmlformats.org/officeDocument/2006/relationships/vmlDrawing" Target="../drawings/vmlDrawing7.vml"/><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ctrTitle"/>
          </p:nvPr>
        </p:nvSpPr>
        <p:spPr>
          <a:xfrm>
            <a:off x="1708879" y="533400"/>
            <a:ext cx="6763389" cy="2868168"/>
          </a:xfrm>
        </p:spPr>
        <p:txBody>
          <a:bodyPr/>
          <a:lstStyle/>
          <a:p>
            <a:pPr eaLnBrk="1" hangingPunct="1">
              <a:defRPr/>
            </a:pPr>
            <a:r>
              <a:rPr lang="en-US" dirty="0" smtClean="0"/>
              <a:t>Transverse Motion 2</a:t>
            </a:r>
            <a:endParaRPr lang="en-US" dirty="0"/>
          </a:p>
        </p:txBody>
      </p:sp>
      <p:sp>
        <p:nvSpPr>
          <p:cNvPr id="8195" name="Rectangle 5"/>
          <p:cNvSpPr>
            <a:spLocks noGrp="1" noChangeArrowheads="1"/>
          </p:cNvSpPr>
          <p:nvPr>
            <p:ph type="subTitle" idx="1"/>
          </p:nvPr>
        </p:nvSpPr>
        <p:spPr>
          <a:xfrm>
            <a:off x="3354388" y="3540125"/>
            <a:ext cx="5114925" cy="1101725"/>
          </a:xfrm>
        </p:spPr>
        <p:txBody>
          <a:bodyPr/>
          <a:lstStyle/>
          <a:p>
            <a:pPr eaLnBrk="1" hangingPunct="1"/>
            <a:r>
              <a:rPr lang="en-US" smtClean="0"/>
              <a:t>Eric Prebys, FNAL</a:t>
            </a: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Tune, stability, and the tune plane</a:t>
            </a:r>
            <a:endParaRPr lang="en-US" dirty="0"/>
          </a:p>
        </p:txBody>
      </p:sp>
      <p:sp>
        <p:nvSpPr>
          <p:cNvPr id="9" name="Content Placeholder 8"/>
          <p:cNvSpPr>
            <a:spLocks noGrp="1"/>
          </p:cNvSpPr>
          <p:nvPr>
            <p:ph idx="1"/>
          </p:nvPr>
        </p:nvSpPr>
        <p:spPr>
          <a:xfrm>
            <a:off x="513013" y="958081"/>
            <a:ext cx="8483205" cy="5535084"/>
          </a:xfrm>
        </p:spPr>
        <p:txBody>
          <a:bodyPr/>
          <a:lstStyle/>
          <a:p>
            <a:r>
              <a:rPr lang="en-US" sz="1800" dirty="0" smtClean="0"/>
              <a:t>If the tune is an integer, or low order rational number, then the effect of any imperfection or perturbation will tend be reinforced on subsequent orbits.</a:t>
            </a:r>
          </a:p>
          <a:p>
            <a:r>
              <a:rPr lang="en-US" sz="1800" dirty="0" smtClean="0"/>
              <a:t>When we add the effects of coupling between the planes, we find this is also true for </a:t>
            </a:r>
            <a:r>
              <a:rPr lang="en-US" sz="1800" i="1" dirty="0" smtClean="0"/>
              <a:t>combinations</a:t>
            </a:r>
            <a:r>
              <a:rPr lang="en-US" sz="1800" dirty="0" smtClean="0"/>
              <a:t> of the tunes from both planes, so in general, we want to avoid</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pPr>
              <a:buNone/>
            </a:pPr>
            <a:endParaRPr lang="en-US" sz="1800" dirty="0" smtClean="0"/>
          </a:p>
          <a:p>
            <a:r>
              <a:rPr lang="en-US" sz="1800" dirty="0" smtClean="0"/>
              <a:t>Many instabilities occur when something perturbs the tune of the beam, or part of the beam, until it falls onto a resonance, thus you will often hear effects characterized by the “tune shift” they produce.</a:t>
            </a:r>
            <a:endParaRPr lang="en-US" sz="1800" dirty="0"/>
          </a:p>
        </p:txBody>
      </p:sp>
      <p:graphicFrame>
        <p:nvGraphicFramePr>
          <p:cNvPr id="10" name="Object 3"/>
          <p:cNvGraphicFramePr>
            <a:graphicFrameLocks noChangeAspect="1"/>
          </p:cNvGraphicFramePr>
          <p:nvPr/>
        </p:nvGraphicFramePr>
        <p:xfrm>
          <a:off x="530240" y="2555902"/>
          <a:ext cx="5683940" cy="497713"/>
        </p:xfrm>
        <a:graphic>
          <a:graphicData uri="http://schemas.openxmlformats.org/presentationml/2006/ole">
            <mc:AlternateContent xmlns:mc="http://schemas.openxmlformats.org/markup-compatibility/2006">
              <mc:Choice xmlns:v="urn:schemas-microsoft-com:vml" Requires="v">
                <p:oleObj spid="_x0000_s379918" name="Equation" r:id="rId3" imgW="2755800" imgH="241200" progId="Equation.3">
                  <p:embed/>
                </p:oleObj>
              </mc:Choice>
              <mc:Fallback>
                <p:oleObj name="Equation" r:id="rId3" imgW="2755800" imgH="241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240" y="2555902"/>
                        <a:ext cx="5683940" cy="49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13"/>
          <p:cNvSpPr txBox="1">
            <a:spLocks noChangeArrowheads="1"/>
          </p:cNvSpPr>
          <p:nvPr/>
        </p:nvSpPr>
        <p:spPr bwMode="auto">
          <a:xfrm>
            <a:off x="614370" y="3435710"/>
            <a:ext cx="1752600" cy="369332"/>
          </a:xfrm>
          <a:prstGeom prst="rect">
            <a:avLst/>
          </a:prstGeom>
          <a:noFill/>
          <a:ln w="9525">
            <a:noFill/>
            <a:miter lim="800000"/>
            <a:headEnd/>
            <a:tailEnd/>
          </a:ln>
        </p:spPr>
        <p:txBody>
          <a:bodyPr>
            <a:spAutoFit/>
          </a:bodyPr>
          <a:lstStyle/>
          <a:p>
            <a:pPr>
              <a:spcBef>
                <a:spcPct val="50000"/>
              </a:spcBef>
            </a:pPr>
            <a:r>
              <a:rPr lang="en-US" sz="1800" dirty="0">
                <a:solidFill>
                  <a:srgbClr val="CC0000"/>
                </a:solidFill>
              </a:rPr>
              <a:t>“small” integers</a:t>
            </a:r>
          </a:p>
        </p:txBody>
      </p:sp>
      <p:sp>
        <p:nvSpPr>
          <p:cNvPr id="12" name="Line 14"/>
          <p:cNvSpPr>
            <a:spLocks noChangeShapeType="1"/>
          </p:cNvSpPr>
          <p:nvPr/>
        </p:nvSpPr>
        <p:spPr bwMode="auto">
          <a:xfrm flipH="1" flipV="1">
            <a:off x="690570" y="3054710"/>
            <a:ext cx="228600" cy="304800"/>
          </a:xfrm>
          <a:prstGeom prst="line">
            <a:avLst/>
          </a:prstGeom>
          <a:noFill/>
          <a:ln w="9525">
            <a:solidFill>
              <a:schemeClr val="tx1"/>
            </a:solidFill>
            <a:round/>
            <a:headEnd/>
            <a:tailEnd type="triangle" w="med" len="med"/>
          </a:ln>
        </p:spPr>
        <p:txBody>
          <a:bodyPr/>
          <a:lstStyle/>
          <a:p>
            <a:endParaRPr lang="en-US"/>
          </a:p>
        </p:txBody>
      </p:sp>
      <p:sp>
        <p:nvSpPr>
          <p:cNvPr id="13" name="Line 15"/>
          <p:cNvSpPr>
            <a:spLocks noChangeShapeType="1"/>
          </p:cNvSpPr>
          <p:nvPr/>
        </p:nvSpPr>
        <p:spPr bwMode="auto">
          <a:xfrm flipV="1">
            <a:off x="1528770" y="3054710"/>
            <a:ext cx="76200" cy="228600"/>
          </a:xfrm>
          <a:prstGeom prst="line">
            <a:avLst/>
          </a:prstGeom>
          <a:noFill/>
          <a:ln w="9525">
            <a:solidFill>
              <a:schemeClr val="tx1"/>
            </a:solidFill>
            <a:round/>
            <a:headEnd/>
            <a:tailEnd type="triangle" w="med" len="med"/>
          </a:ln>
        </p:spPr>
        <p:txBody>
          <a:bodyPr/>
          <a:lstStyle/>
          <a:p>
            <a:endParaRPr lang="en-US"/>
          </a:p>
        </p:txBody>
      </p:sp>
      <p:grpSp>
        <p:nvGrpSpPr>
          <p:cNvPr id="2" name="Group 21"/>
          <p:cNvGrpSpPr>
            <a:grpSpLocks/>
          </p:cNvGrpSpPr>
          <p:nvPr/>
        </p:nvGrpSpPr>
        <p:grpSpPr bwMode="auto">
          <a:xfrm>
            <a:off x="6371295" y="2402282"/>
            <a:ext cx="2609850" cy="2470150"/>
            <a:chOff x="3360" y="2688"/>
            <a:chExt cx="1644" cy="1556"/>
          </a:xfrm>
        </p:grpSpPr>
        <p:pic>
          <p:nvPicPr>
            <p:cNvPr id="16" name="Picture 22" descr="tuneplane"/>
            <p:cNvPicPr>
              <a:picLocks noChangeAspect="1" noChangeArrowheads="1"/>
            </p:cNvPicPr>
            <p:nvPr/>
          </p:nvPicPr>
          <p:blipFill>
            <a:blip r:embed="rId5" cstate="print"/>
            <a:srcRect/>
            <a:stretch>
              <a:fillRect/>
            </a:stretch>
          </p:blipFill>
          <p:spPr bwMode="auto">
            <a:xfrm>
              <a:off x="3504" y="2688"/>
              <a:ext cx="1500" cy="1467"/>
            </a:xfrm>
            <a:prstGeom prst="rect">
              <a:avLst/>
            </a:prstGeom>
            <a:noFill/>
            <a:ln w="9525">
              <a:noFill/>
              <a:miter lim="800000"/>
              <a:headEnd/>
              <a:tailEnd/>
            </a:ln>
          </p:spPr>
        </p:pic>
        <p:sp>
          <p:nvSpPr>
            <p:cNvPr id="17" name="Text Box 23"/>
            <p:cNvSpPr txBox="1">
              <a:spLocks noChangeArrowheads="1"/>
            </p:cNvSpPr>
            <p:nvPr/>
          </p:nvSpPr>
          <p:spPr bwMode="auto">
            <a:xfrm>
              <a:off x="3648" y="4032"/>
              <a:ext cx="1248" cy="212"/>
            </a:xfrm>
            <a:prstGeom prst="rect">
              <a:avLst/>
            </a:prstGeom>
            <a:noFill/>
            <a:ln w="9525">
              <a:noFill/>
              <a:miter lim="800000"/>
              <a:headEnd/>
              <a:tailEnd/>
            </a:ln>
          </p:spPr>
          <p:txBody>
            <a:bodyPr>
              <a:spAutoFit/>
            </a:bodyPr>
            <a:lstStyle/>
            <a:p>
              <a:pPr>
                <a:spcBef>
                  <a:spcPct val="50000"/>
                </a:spcBef>
              </a:pPr>
              <a:r>
                <a:rPr lang="en-US" sz="1600"/>
                <a:t>fract. part of X tune</a:t>
              </a:r>
            </a:p>
          </p:txBody>
        </p:sp>
        <p:sp>
          <p:nvSpPr>
            <p:cNvPr id="18" name="Text Box 24"/>
            <p:cNvSpPr txBox="1">
              <a:spLocks noChangeArrowheads="1"/>
            </p:cNvSpPr>
            <p:nvPr/>
          </p:nvSpPr>
          <p:spPr bwMode="auto">
            <a:xfrm rot="-5400000">
              <a:off x="2842" y="3302"/>
              <a:ext cx="1248" cy="212"/>
            </a:xfrm>
            <a:prstGeom prst="rect">
              <a:avLst/>
            </a:prstGeom>
            <a:noFill/>
            <a:ln w="9525">
              <a:noFill/>
              <a:miter lim="800000"/>
              <a:headEnd/>
              <a:tailEnd/>
            </a:ln>
          </p:spPr>
          <p:txBody>
            <a:bodyPr>
              <a:spAutoFit/>
            </a:bodyPr>
            <a:lstStyle/>
            <a:p>
              <a:pPr>
                <a:spcBef>
                  <a:spcPct val="50000"/>
                </a:spcBef>
              </a:pPr>
              <a:r>
                <a:rPr lang="en-US" sz="1600"/>
                <a:t>fract. part of Y tune</a:t>
              </a:r>
            </a:p>
          </p:txBody>
        </p:sp>
      </p:grpSp>
      <p:sp>
        <p:nvSpPr>
          <p:cNvPr id="19" name="TextBox 18"/>
          <p:cNvSpPr txBox="1"/>
          <p:nvPr/>
        </p:nvSpPr>
        <p:spPr>
          <a:xfrm>
            <a:off x="3909880" y="3362407"/>
            <a:ext cx="2073870" cy="707886"/>
          </a:xfrm>
          <a:prstGeom prst="rect">
            <a:avLst/>
          </a:prstGeom>
          <a:noFill/>
        </p:spPr>
        <p:txBody>
          <a:bodyPr wrap="square" rtlCol="0">
            <a:spAutoFit/>
          </a:bodyPr>
          <a:lstStyle/>
          <a:p>
            <a:pPr algn="r"/>
            <a:r>
              <a:rPr lang="en-US" sz="2000" dirty="0" smtClean="0">
                <a:solidFill>
                  <a:srgbClr val="FF0000"/>
                </a:solidFill>
                <a:latin typeface="Wingdings"/>
                <a:ea typeface="Wingdings"/>
                <a:cs typeface="Wingdings"/>
                <a:sym typeface="Wingdings"/>
              </a:rPr>
              <a:t></a:t>
            </a:r>
            <a:r>
              <a:rPr lang="en-US" sz="2000" dirty="0" smtClean="0">
                <a:solidFill>
                  <a:srgbClr val="FF0000"/>
                </a:solidFill>
                <a:sym typeface="Symbol"/>
              </a:rPr>
              <a:t>Avoid lines in the “tune plane”</a:t>
            </a:r>
            <a:endParaRPr lang="en-US" sz="2000" dirty="0">
              <a:solidFill>
                <a:srgbClr val="FF0000"/>
              </a:solidFill>
            </a:endParaRPr>
          </a:p>
        </p:txBody>
      </p:sp>
      <p:cxnSp>
        <p:nvCxnSpPr>
          <p:cNvPr id="21" name="Straight Arrow Connector 20"/>
          <p:cNvCxnSpPr>
            <a:stCxn id="19" idx="3"/>
          </p:cNvCxnSpPr>
          <p:nvPr/>
        </p:nvCxnSpPr>
        <p:spPr>
          <a:xfrm flipV="1">
            <a:off x="5983750" y="3545284"/>
            <a:ext cx="387545" cy="1710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Date Placeholder 19"/>
          <p:cNvSpPr>
            <a:spLocks noGrp="1"/>
          </p:cNvSpPr>
          <p:nvPr>
            <p:ph type="dt" sz="half" idx="10"/>
          </p:nvPr>
        </p:nvSpPr>
        <p:spPr/>
        <p:txBody>
          <a:bodyPr/>
          <a:lstStyle/>
          <a:p>
            <a:pPr>
              <a:defRPr/>
            </a:pPr>
            <a:r>
              <a:rPr lang="en-US" smtClean="0"/>
              <a:t>USPAS, Knoxville, TN, Jan. 20-31, 2013</a:t>
            </a:r>
            <a:endParaRPr lang="en-US" dirty="0"/>
          </a:p>
        </p:txBody>
      </p:sp>
      <p:sp>
        <p:nvSpPr>
          <p:cNvPr id="22" name="Slide Number Placeholder 21"/>
          <p:cNvSpPr>
            <a:spLocks noGrp="1"/>
          </p:cNvSpPr>
          <p:nvPr>
            <p:ph type="sldNum" sz="quarter" idx="12"/>
          </p:nvPr>
        </p:nvSpPr>
        <p:spPr/>
        <p:txBody>
          <a:bodyPr/>
          <a:lstStyle/>
          <a:p>
            <a:pPr>
              <a:defRPr/>
            </a:pPr>
            <a:fld id="{FBC16510-01E7-4757-9488-65999956462C}" type="slidenum">
              <a:rPr lang="en-US" smtClean="0"/>
              <a:pPr>
                <a:defRPr/>
              </a:pPr>
              <a:t>10</a:t>
            </a:fld>
            <a:endParaRPr lang="en-US"/>
          </a:p>
        </p:txBody>
      </p:sp>
      <p:sp>
        <p:nvSpPr>
          <p:cNvPr id="23" name="Footer Placeholder 22"/>
          <p:cNvSpPr>
            <a:spLocks noGrp="1"/>
          </p:cNvSpPr>
          <p:nvPr>
            <p:ph type="ftr" sz="quarter" idx="11"/>
          </p:nvPr>
        </p:nvSpPr>
        <p:spPr/>
        <p:txBody>
          <a:bodyPr/>
          <a:lstStyle/>
          <a:p>
            <a:pPr>
              <a:defRPr/>
            </a:pPr>
            <a:r>
              <a:rPr lang="fr-FR" smtClean="0"/>
              <a:t>Lecture 4 - Transverse Motion 1</a:t>
            </a:r>
            <a:endParaRPr lang="en-US"/>
          </a:p>
        </p:txBody>
      </p:sp>
      <p:sp>
        <p:nvSpPr>
          <p:cNvPr id="24" name="TextBox 23"/>
          <p:cNvSpPr txBox="1"/>
          <p:nvPr/>
        </p:nvSpPr>
        <p:spPr>
          <a:xfrm>
            <a:off x="674255" y="609601"/>
            <a:ext cx="7730836" cy="369332"/>
          </a:xfrm>
          <a:prstGeom prst="rect">
            <a:avLst/>
          </a:prstGeom>
          <a:noFill/>
        </p:spPr>
        <p:txBody>
          <a:bodyPr wrap="square" rtlCol="0">
            <a:spAutoFit/>
          </a:bodyPr>
          <a:lstStyle/>
          <a:p>
            <a:pPr algn="ctr"/>
            <a:r>
              <a:rPr lang="en-US" sz="1800" dirty="0" smtClean="0">
                <a:solidFill>
                  <a:srgbClr val="C00000"/>
                </a:solidFill>
                <a:latin typeface="+mn-lt"/>
              </a:rPr>
              <a:t>(We’ll talk about this in </a:t>
            </a:r>
            <a:r>
              <a:rPr lang="en-US" sz="1800" i="1" dirty="0" smtClean="0">
                <a:solidFill>
                  <a:srgbClr val="C00000"/>
                </a:solidFill>
                <a:latin typeface="+mn-lt"/>
              </a:rPr>
              <a:t>much </a:t>
            </a:r>
            <a:r>
              <a:rPr lang="en-US" sz="1800" dirty="0" smtClean="0">
                <a:solidFill>
                  <a:srgbClr val="C00000"/>
                </a:solidFill>
                <a:latin typeface="+mn-lt"/>
              </a:rPr>
              <a:t>more detail soon, but in general…)</a:t>
            </a: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pPr>
              <a:defRPr/>
            </a:pPr>
            <a:r>
              <a:rPr lang="en-US"/>
              <a:t>Emittance</a:t>
            </a:r>
          </a:p>
        </p:txBody>
      </p:sp>
      <p:sp>
        <p:nvSpPr>
          <p:cNvPr id="35844" name="Line 5"/>
          <p:cNvSpPr>
            <a:spLocks noChangeShapeType="1"/>
          </p:cNvSpPr>
          <p:nvPr/>
        </p:nvSpPr>
        <p:spPr bwMode="auto">
          <a:xfrm>
            <a:off x="1219200" y="1490663"/>
            <a:ext cx="0" cy="1828800"/>
          </a:xfrm>
          <a:prstGeom prst="line">
            <a:avLst/>
          </a:prstGeom>
          <a:noFill/>
          <a:ln w="9525">
            <a:solidFill>
              <a:schemeClr val="tx1"/>
            </a:solidFill>
            <a:round/>
            <a:headEnd/>
            <a:tailEnd/>
          </a:ln>
        </p:spPr>
        <p:txBody>
          <a:bodyPr/>
          <a:lstStyle/>
          <a:p>
            <a:endParaRPr lang="en-US"/>
          </a:p>
        </p:txBody>
      </p:sp>
      <p:sp>
        <p:nvSpPr>
          <p:cNvPr id="35845" name="Line 6"/>
          <p:cNvSpPr>
            <a:spLocks noChangeShapeType="1"/>
          </p:cNvSpPr>
          <p:nvPr/>
        </p:nvSpPr>
        <p:spPr bwMode="auto">
          <a:xfrm>
            <a:off x="381000" y="2405063"/>
            <a:ext cx="2057400" cy="0"/>
          </a:xfrm>
          <a:prstGeom prst="line">
            <a:avLst/>
          </a:prstGeom>
          <a:noFill/>
          <a:ln w="9525">
            <a:solidFill>
              <a:schemeClr val="tx1"/>
            </a:solidFill>
            <a:round/>
            <a:headEnd/>
            <a:tailEnd/>
          </a:ln>
        </p:spPr>
        <p:txBody>
          <a:bodyPr/>
          <a:lstStyle/>
          <a:p>
            <a:endParaRPr lang="en-US"/>
          </a:p>
        </p:txBody>
      </p:sp>
      <p:sp>
        <p:nvSpPr>
          <p:cNvPr id="35846" name="Oval 7"/>
          <p:cNvSpPr>
            <a:spLocks noChangeArrowheads="1"/>
          </p:cNvSpPr>
          <p:nvPr/>
        </p:nvSpPr>
        <p:spPr bwMode="auto">
          <a:xfrm rot="2700000">
            <a:off x="1000919" y="1600994"/>
            <a:ext cx="457200" cy="1601788"/>
          </a:xfrm>
          <a:prstGeom prst="ellipse">
            <a:avLst/>
          </a:prstGeom>
          <a:noFill/>
          <a:ln w="25400">
            <a:solidFill>
              <a:srgbClr val="CC0000"/>
            </a:solidFill>
            <a:round/>
            <a:headEnd/>
            <a:tailEnd/>
          </a:ln>
        </p:spPr>
        <p:txBody>
          <a:bodyPr wrap="none" anchor="ctr"/>
          <a:lstStyle/>
          <a:p>
            <a:endParaRPr lang="en-US"/>
          </a:p>
        </p:txBody>
      </p:sp>
      <p:pic>
        <p:nvPicPr>
          <p:cNvPr id="35854" name="Object 4"/>
          <p:cNvPicPr>
            <a:picLocks noChangeAspect="1" noChangeArrowheads="1"/>
          </p:cNvPicPr>
          <p:nvPr/>
        </p:nvPicPr>
        <p:blipFill>
          <a:blip r:embed="rId3" cstate="print"/>
          <a:srcRect/>
          <a:stretch>
            <a:fillRect/>
          </a:stretch>
        </p:blipFill>
        <p:spPr bwMode="auto">
          <a:xfrm>
            <a:off x="1295400" y="990600"/>
            <a:ext cx="481013" cy="598488"/>
          </a:xfrm>
          <a:prstGeom prst="rect">
            <a:avLst/>
          </a:prstGeom>
          <a:noFill/>
          <a:ln w="9525">
            <a:noFill/>
            <a:miter lim="800000"/>
            <a:headEnd/>
            <a:tailEnd/>
          </a:ln>
        </p:spPr>
      </p:pic>
      <p:pic>
        <p:nvPicPr>
          <p:cNvPr id="35855" name="Object 5"/>
          <p:cNvPicPr>
            <a:picLocks noChangeAspect="1" noChangeArrowheads="1"/>
          </p:cNvPicPr>
          <p:nvPr/>
        </p:nvPicPr>
        <p:blipFill>
          <a:blip r:embed="rId4" cstate="print"/>
          <a:srcRect/>
          <a:stretch>
            <a:fillRect/>
          </a:stretch>
        </p:blipFill>
        <p:spPr bwMode="auto">
          <a:xfrm>
            <a:off x="2133600" y="1828800"/>
            <a:ext cx="401638" cy="522288"/>
          </a:xfrm>
          <a:prstGeom prst="rect">
            <a:avLst/>
          </a:prstGeom>
          <a:noFill/>
          <a:ln w="9525">
            <a:noFill/>
            <a:miter lim="800000"/>
            <a:headEnd/>
            <a:tailEnd/>
          </a:ln>
        </p:spPr>
      </p:pic>
      <p:pic>
        <p:nvPicPr>
          <p:cNvPr id="35856" name="Object 6"/>
          <p:cNvPicPr>
            <a:picLocks noChangeAspect="1" noChangeArrowheads="1"/>
          </p:cNvPicPr>
          <p:nvPr/>
        </p:nvPicPr>
        <p:blipFill>
          <a:blip r:embed="rId5" cstate="print"/>
          <a:srcRect/>
          <a:stretch>
            <a:fillRect/>
          </a:stretch>
        </p:blipFill>
        <p:spPr bwMode="auto">
          <a:xfrm>
            <a:off x="2249488" y="2451100"/>
            <a:ext cx="282575" cy="312738"/>
          </a:xfrm>
          <a:prstGeom prst="rect">
            <a:avLst/>
          </a:prstGeom>
          <a:noFill/>
          <a:ln w="9525">
            <a:noFill/>
            <a:miter lim="800000"/>
            <a:headEnd/>
            <a:tailEnd/>
          </a:ln>
        </p:spPr>
      </p:pic>
      <p:pic>
        <p:nvPicPr>
          <p:cNvPr id="35857" name="Object 7"/>
          <p:cNvPicPr>
            <a:picLocks noChangeAspect="1" noChangeArrowheads="1"/>
          </p:cNvPicPr>
          <p:nvPr/>
        </p:nvPicPr>
        <p:blipFill>
          <a:blip r:embed="rId6" cstate="print"/>
          <a:srcRect/>
          <a:stretch>
            <a:fillRect/>
          </a:stretch>
        </p:blipFill>
        <p:spPr bwMode="auto">
          <a:xfrm>
            <a:off x="823913" y="1339850"/>
            <a:ext cx="338137" cy="396875"/>
          </a:xfrm>
          <a:prstGeom prst="rect">
            <a:avLst/>
          </a:prstGeom>
          <a:noFill/>
          <a:ln w="9525">
            <a:noFill/>
            <a:miter lim="800000"/>
            <a:headEnd/>
            <a:tailEnd/>
          </a:ln>
        </p:spPr>
      </p:pic>
      <p:sp>
        <p:nvSpPr>
          <p:cNvPr id="35858" name="Line 19"/>
          <p:cNvSpPr>
            <a:spLocks noChangeShapeType="1"/>
          </p:cNvSpPr>
          <p:nvPr/>
        </p:nvSpPr>
        <p:spPr bwMode="auto">
          <a:xfrm>
            <a:off x="1839913" y="1828800"/>
            <a:ext cx="304800" cy="0"/>
          </a:xfrm>
          <a:prstGeom prst="line">
            <a:avLst/>
          </a:prstGeom>
          <a:noFill/>
          <a:ln w="9525">
            <a:solidFill>
              <a:schemeClr val="tx1"/>
            </a:solidFill>
            <a:round/>
            <a:headEnd/>
            <a:tailEnd/>
          </a:ln>
        </p:spPr>
        <p:txBody>
          <a:bodyPr/>
          <a:lstStyle/>
          <a:p>
            <a:endParaRPr lang="en-US"/>
          </a:p>
        </p:txBody>
      </p:sp>
      <p:sp>
        <p:nvSpPr>
          <p:cNvPr id="35859" name="Line 20"/>
          <p:cNvSpPr>
            <a:spLocks noChangeShapeType="1"/>
          </p:cNvSpPr>
          <p:nvPr/>
        </p:nvSpPr>
        <p:spPr bwMode="auto">
          <a:xfrm>
            <a:off x="1992313" y="1828800"/>
            <a:ext cx="0" cy="533400"/>
          </a:xfrm>
          <a:prstGeom prst="line">
            <a:avLst/>
          </a:prstGeom>
          <a:noFill/>
          <a:ln w="9525">
            <a:solidFill>
              <a:srgbClr val="009900"/>
            </a:solidFill>
            <a:round/>
            <a:headEnd type="triangle" w="med" len="med"/>
            <a:tailEnd type="triangle" w="med" len="med"/>
          </a:ln>
        </p:spPr>
        <p:txBody>
          <a:bodyPr/>
          <a:lstStyle/>
          <a:p>
            <a:endParaRPr lang="en-US"/>
          </a:p>
        </p:txBody>
      </p:sp>
      <p:sp>
        <p:nvSpPr>
          <p:cNvPr id="35860" name="Line 21"/>
          <p:cNvSpPr>
            <a:spLocks noChangeShapeType="1"/>
          </p:cNvSpPr>
          <p:nvPr/>
        </p:nvSpPr>
        <p:spPr bwMode="auto">
          <a:xfrm>
            <a:off x="1811338" y="1497013"/>
            <a:ext cx="0" cy="266700"/>
          </a:xfrm>
          <a:prstGeom prst="line">
            <a:avLst/>
          </a:prstGeom>
          <a:noFill/>
          <a:ln w="9525">
            <a:solidFill>
              <a:schemeClr val="tx1"/>
            </a:solidFill>
            <a:round/>
            <a:headEnd/>
            <a:tailEnd/>
          </a:ln>
        </p:spPr>
        <p:txBody>
          <a:bodyPr/>
          <a:lstStyle/>
          <a:p>
            <a:endParaRPr lang="en-US"/>
          </a:p>
        </p:txBody>
      </p:sp>
      <p:sp>
        <p:nvSpPr>
          <p:cNvPr id="35861" name="Line 22"/>
          <p:cNvSpPr>
            <a:spLocks noChangeShapeType="1"/>
          </p:cNvSpPr>
          <p:nvPr/>
        </p:nvSpPr>
        <p:spPr bwMode="auto">
          <a:xfrm>
            <a:off x="1230313" y="1676400"/>
            <a:ext cx="533400" cy="0"/>
          </a:xfrm>
          <a:prstGeom prst="line">
            <a:avLst/>
          </a:prstGeom>
          <a:noFill/>
          <a:ln w="9525">
            <a:solidFill>
              <a:srgbClr val="009900"/>
            </a:solidFill>
            <a:round/>
            <a:headEnd type="triangle" w="med" len="med"/>
            <a:tailEnd type="triangle" w="med" len="med"/>
          </a:ln>
        </p:spPr>
        <p:txBody>
          <a:bodyPr/>
          <a:lstStyle/>
          <a:p>
            <a:endParaRPr lang="en-US"/>
          </a:p>
        </p:txBody>
      </p:sp>
      <p:sp>
        <p:nvSpPr>
          <p:cNvPr id="35862" name="Text Box 23"/>
          <p:cNvSpPr txBox="1">
            <a:spLocks noChangeArrowheads="1"/>
          </p:cNvSpPr>
          <p:nvPr/>
        </p:nvSpPr>
        <p:spPr bwMode="auto">
          <a:xfrm>
            <a:off x="2743200" y="1143000"/>
            <a:ext cx="6172200" cy="1200329"/>
          </a:xfrm>
          <a:prstGeom prst="rect">
            <a:avLst/>
          </a:prstGeom>
          <a:noFill/>
          <a:ln w="9525">
            <a:noFill/>
            <a:miter lim="800000"/>
            <a:headEnd/>
            <a:tailEnd/>
          </a:ln>
        </p:spPr>
        <p:txBody>
          <a:bodyPr>
            <a:spAutoFit/>
          </a:bodyPr>
          <a:lstStyle/>
          <a:p>
            <a:pPr>
              <a:spcBef>
                <a:spcPct val="50000"/>
              </a:spcBef>
            </a:pPr>
            <a:r>
              <a:rPr lang="en-US" sz="1800" dirty="0" smtClean="0">
                <a:latin typeface="+mn-lt"/>
              </a:rPr>
              <a:t>If each particle is described by an ellipse with a particular amplitude, then an </a:t>
            </a:r>
            <a:r>
              <a:rPr lang="en-US" sz="1800" i="1" dirty="0" smtClean="0">
                <a:latin typeface="+mn-lt"/>
              </a:rPr>
              <a:t>ensemble</a:t>
            </a:r>
            <a:r>
              <a:rPr lang="en-US" sz="1800" dirty="0" smtClean="0">
                <a:latin typeface="+mn-lt"/>
              </a:rPr>
              <a:t> of particles will always remain within a bounding ellipse of a particular area: </a:t>
            </a:r>
            <a:endParaRPr lang="en-US" sz="1800" dirty="0">
              <a:latin typeface="+mn-lt"/>
            </a:endParaRPr>
          </a:p>
        </p:txBody>
      </p:sp>
      <p:sp>
        <p:nvSpPr>
          <p:cNvPr id="35863" name="Text Box 24"/>
          <p:cNvSpPr txBox="1">
            <a:spLocks noChangeArrowheads="1"/>
          </p:cNvSpPr>
          <p:nvPr/>
        </p:nvSpPr>
        <p:spPr bwMode="auto">
          <a:xfrm>
            <a:off x="1676400" y="2895600"/>
            <a:ext cx="1219200" cy="400110"/>
          </a:xfrm>
          <a:prstGeom prst="rect">
            <a:avLst/>
          </a:prstGeom>
          <a:noFill/>
          <a:ln w="9525">
            <a:noFill/>
            <a:miter lim="800000"/>
            <a:headEnd/>
            <a:tailEnd/>
          </a:ln>
        </p:spPr>
        <p:txBody>
          <a:bodyPr>
            <a:spAutoFit/>
          </a:bodyPr>
          <a:lstStyle/>
          <a:p>
            <a:pPr>
              <a:spcBef>
                <a:spcPct val="50000"/>
              </a:spcBef>
            </a:pPr>
            <a:r>
              <a:rPr lang="en-US" sz="2000" dirty="0"/>
              <a:t>Area = </a:t>
            </a:r>
            <a:r>
              <a:rPr lang="en-US" sz="2000" i="1" dirty="0">
                <a:latin typeface="Symbol" pitchFamily="18" charset="2"/>
              </a:rPr>
              <a:t>e</a:t>
            </a:r>
          </a:p>
        </p:txBody>
      </p:sp>
      <p:sp>
        <p:nvSpPr>
          <p:cNvPr id="35864" name="Freeform 25"/>
          <p:cNvSpPr>
            <a:spLocks/>
          </p:cNvSpPr>
          <p:nvPr/>
        </p:nvSpPr>
        <p:spPr bwMode="auto">
          <a:xfrm>
            <a:off x="1371600" y="2286000"/>
            <a:ext cx="304800" cy="838200"/>
          </a:xfrm>
          <a:custGeom>
            <a:avLst/>
            <a:gdLst>
              <a:gd name="T0" fmla="*/ 2147483647 w 240"/>
              <a:gd name="T1" fmla="*/ 2147483647 h 456"/>
              <a:gd name="T2" fmla="*/ 2147483647 w 240"/>
              <a:gd name="T3" fmla="*/ 2147483647 h 456"/>
              <a:gd name="T4" fmla="*/ 0 w 240"/>
              <a:gd name="T5" fmla="*/ 0 h 456"/>
              <a:gd name="T6" fmla="*/ 0 60000 65536"/>
              <a:gd name="T7" fmla="*/ 0 60000 65536"/>
              <a:gd name="T8" fmla="*/ 0 60000 65536"/>
              <a:gd name="T9" fmla="*/ 0 w 240"/>
              <a:gd name="T10" fmla="*/ 0 h 456"/>
              <a:gd name="T11" fmla="*/ 240 w 240"/>
              <a:gd name="T12" fmla="*/ 456 h 456"/>
            </a:gdLst>
            <a:ahLst/>
            <a:cxnLst>
              <a:cxn ang="T6">
                <a:pos x="T0" y="T1"/>
              </a:cxn>
              <a:cxn ang="T7">
                <a:pos x="T2" y="T3"/>
              </a:cxn>
              <a:cxn ang="T8">
                <a:pos x="T4" y="T5"/>
              </a:cxn>
            </a:cxnLst>
            <a:rect l="T9" t="T10" r="T11" b="T12"/>
            <a:pathLst>
              <a:path w="240" h="456">
                <a:moveTo>
                  <a:pt x="240" y="432"/>
                </a:moveTo>
                <a:cubicBezTo>
                  <a:pt x="164" y="444"/>
                  <a:pt x="88" y="456"/>
                  <a:pt x="48" y="384"/>
                </a:cubicBezTo>
                <a:cubicBezTo>
                  <a:pt x="8" y="312"/>
                  <a:pt x="4" y="156"/>
                  <a:pt x="0" y="0"/>
                </a:cubicBezTo>
              </a:path>
            </a:pathLst>
          </a:custGeom>
          <a:noFill/>
          <a:ln w="9525" cap="flat" cmpd="sng">
            <a:solidFill>
              <a:srgbClr val="009900"/>
            </a:solidFill>
            <a:prstDash val="solid"/>
            <a:round/>
            <a:headEnd/>
            <a:tailEnd type="triangle" w="med" len="med"/>
          </a:ln>
        </p:spPr>
        <p:txBody>
          <a:bodyPr/>
          <a:lstStyle/>
          <a:p>
            <a:endParaRPr lang="en-US"/>
          </a:p>
        </p:txBody>
      </p:sp>
      <p:sp>
        <p:nvSpPr>
          <p:cNvPr id="35869" name="Text Box 30"/>
          <p:cNvSpPr txBox="1">
            <a:spLocks noChangeArrowheads="1"/>
          </p:cNvSpPr>
          <p:nvPr/>
        </p:nvSpPr>
        <p:spPr bwMode="auto">
          <a:xfrm>
            <a:off x="618823" y="3494701"/>
            <a:ext cx="8077200" cy="1892826"/>
          </a:xfrm>
          <a:prstGeom prst="rect">
            <a:avLst/>
          </a:prstGeom>
          <a:noFill/>
          <a:ln w="9525">
            <a:noFill/>
            <a:miter lim="800000"/>
            <a:headEnd/>
            <a:tailEnd/>
          </a:ln>
        </p:spPr>
        <p:txBody>
          <a:bodyPr>
            <a:spAutoFit/>
          </a:bodyPr>
          <a:lstStyle/>
          <a:p>
            <a:pPr>
              <a:spcBef>
                <a:spcPct val="50000"/>
              </a:spcBef>
            </a:pPr>
            <a:r>
              <a:rPr lang="en-US" sz="1800" dirty="0" smtClean="0">
                <a:latin typeface="+mn-lt"/>
              </a:rPr>
              <a:t>Either leave the </a:t>
            </a:r>
            <a:r>
              <a:rPr lang="en-US" sz="1800" dirty="0" smtClean="0">
                <a:latin typeface="Symbol" pitchFamily="18" charset="2"/>
              </a:rPr>
              <a:t>π</a:t>
            </a:r>
            <a:r>
              <a:rPr lang="en-US" sz="1800" dirty="0" smtClean="0">
                <a:latin typeface="+mn-lt"/>
              </a:rPr>
              <a:t> out, or include it explicitly as a “unit”. Thus</a:t>
            </a:r>
          </a:p>
          <a:p>
            <a:pPr lvl="1">
              <a:spcBef>
                <a:spcPct val="50000"/>
              </a:spcBef>
              <a:buFont typeface="Arial" pitchFamily="34" charset="0"/>
              <a:buChar char="•"/>
            </a:pPr>
            <a:r>
              <a:rPr lang="en-US" sz="1800" dirty="0" smtClean="0">
                <a:latin typeface="+mn-lt"/>
              </a:rPr>
              <a:t> microns (CERN) and</a:t>
            </a:r>
          </a:p>
          <a:p>
            <a:pPr lvl="1">
              <a:spcBef>
                <a:spcPct val="50000"/>
              </a:spcBef>
              <a:buFont typeface="Arial" pitchFamily="34" charset="0"/>
              <a:buChar char="•"/>
            </a:pPr>
            <a:r>
              <a:rPr lang="en-US" sz="1800" dirty="0" smtClean="0">
                <a:latin typeface="+mn-lt"/>
              </a:rPr>
              <a:t> </a:t>
            </a:r>
            <a:r>
              <a:rPr lang="en-US" sz="1800" dirty="0" smtClean="0">
                <a:latin typeface="Symbol" pitchFamily="18" charset="2"/>
              </a:rPr>
              <a:t>π</a:t>
            </a:r>
            <a:r>
              <a:rPr lang="en-US" sz="1800" dirty="0" smtClean="0">
                <a:latin typeface="+mn-lt"/>
              </a:rPr>
              <a:t>-mm-</a:t>
            </a:r>
            <a:r>
              <a:rPr lang="en-US" sz="1800" dirty="0" err="1" smtClean="0">
                <a:latin typeface="+mn-lt"/>
              </a:rPr>
              <a:t>mr</a:t>
            </a:r>
            <a:r>
              <a:rPr lang="en-US" sz="1800" dirty="0" smtClean="0">
                <a:latin typeface="+mn-lt"/>
              </a:rPr>
              <a:t> (FNAL)</a:t>
            </a:r>
          </a:p>
          <a:p>
            <a:pPr>
              <a:spcBef>
                <a:spcPct val="50000"/>
              </a:spcBef>
            </a:pPr>
            <a:r>
              <a:rPr lang="en-US" sz="1800" dirty="0" smtClean="0">
                <a:latin typeface="+mn-lt"/>
              </a:rPr>
              <a:t>Are actually the same units (just remember you’ll never have to </a:t>
            </a:r>
            <a:r>
              <a:rPr lang="en-US" sz="1800" dirty="0" err="1" smtClean="0">
                <a:latin typeface="+mn-lt"/>
              </a:rPr>
              <a:t>explicity</a:t>
            </a:r>
            <a:r>
              <a:rPr lang="en-US" sz="1800" dirty="0" smtClean="0">
                <a:latin typeface="+mn-lt"/>
              </a:rPr>
              <a:t> use </a:t>
            </a:r>
            <a:r>
              <a:rPr lang="en-US" sz="1800" dirty="0" smtClean="0">
                <a:latin typeface="Symbol" pitchFamily="18" charset="2"/>
              </a:rPr>
              <a:t>π</a:t>
            </a:r>
            <a:r>
              <a:rPr lang="en-US" sz="1800" dirty="0" smtClean="0">
                <a:latin typeface="+mn-lt"/>
              </a:rPr>
              <a:t> in the calculation)</a:t>
            </a:r>
          </a:p>
        </p:txBody>
      </p:sp>
      <p:sp>
        <p:nvSpPr>
          <p:cNvPr id="44" name="Oval 7"/>
          <p:cNvSpPr>
            <a:spLocks noChangeAspect="1" noChangeArrowheads="1"/>
          </p:cNvSpPr>
          <p:nvPr/>
        </p:nvSpPr>
        <p:spPr bwMode="auto">
          <a:xfrm rot="2700000">
            <a:off x="1072451" y="1657269"/>
            <a:ext cx="365454" cy="1441609"/>
          </a:xfrm>
          <a:prstGeom prst="ellipse">
            <a:avLst/>
          </a:prstGeom>
          <a:noFill/>
          <a:ln w="12700">
            <a:solidFill>
              <a:schemeClr val="tx1"/>
            </a:solidFill>
            <a:round/>
            <a:headEnd/>
            <a:tailEnd/>
          </a:ln>
        </p:spPr>
        <p:txBody>
          <a:bodyPr wrap="none" anchor="ctr"/>
          <a:lstStyle/>
          <a:p>
            <a:endParaRPr lang="en-US"/>
          </a:p>
        </p:txBody>
      </p:sp>
      <p:sp>
        <p:nvSpPr>
          <p:cNvPr id="45" name="Oval 7"/>
          <p:cNvSpPr>
            <a:spLocks noChangeAspect="1" noChangeArrowheads="1"/>
          </p:cNvSpPr>
          <p:nvPr/>
        </p:nvSpPr>
        <p:spPr bwMode="auto">
          <a:xfrm rot="2700000">
            <a:off x="1100410" y="1817669"/>
            <a:ext cx="265206" cy="1153287"/>
          </a:xfrm>
          <a:prstGeom prst="ellipse">
            <a:avLst/>
          </a:prstGeom>
          <a:noFill/>
          <a:ln w="12700">
            <a:solidFill>
              <a:schemeClr val="tx1"/>
            </a:solidFill>
            <a:round/>
            <a:headEnd/>
            <a:tailEnd/>
          </a:ln>
        </p:spPr>
        <p:txBody>
          <a:bodyPr wrap="none" anchor="ctr"/>
          <a:lstStyle/>
          <a:p>
            <a:endParaRPr lang="en-US"/>
          </a:p>
        </p:txBody>
      </p:sp>
      <p:sp>
        <p:nvSpPr>
          <p:cNvPr id="46" name="Oval 7"/>
          <p:cNvSpPr>
            <a:spLocks noChangeAspect="1" noChangeArrowheads="1"/>
          </p:cNvSpPr>
          <p:nvPr/>
        </p:nvSpPr>
        <p:spPr bwMode="auto">
          <a:xfrm rot="2700000">
            <a:off x="1152979" y="1959432"/>
            <a:ext cx="136127" cy="922630"/>
          </a:xfrm>
          <a:prstGeom prst="ellipse">
            <a:avLst/>
          </a:prstGeom>
          <a:noFill/>
          <a:ln w="12700">
            <a:solidFill>
              <a:schemeClr val="tx1"/>
            </a:solidFill>
            <a:round/>
            <a:headEnd/>
            <a:tailEnd/>
          </a:ln>
        </p:spPr>
        <p:txBody>
          <a:bodyPr wrap="none" anchor="ctr"/>
          <a:lstStyle/>
          <a:p>
            <a:endParaRPr lang="en-US"/>
          </a:p>
        </p:txBody>
      </p:sp>
      <p:sp>
        <p:nvSpPr>
          <p:cNvPr id="47" name="Date Placeholder 46"/>
          <p:cNvSpPr>
            <a:spLocks noGrp="1"/>
          </p:cNvSpPr>
          <p:nvPr>
            <p:ph type="dt" sz="half" idx="10"/>
          </p:nvPr>
        </p:nvSpPr>
        <p:spPr/>
        <p:txBody>
          <a:bodyPr/>
          <a:lstStyle/>
          <a:p>
            <a:pPr>
              <a:defRPr/>
            </a:pPr>
            <a:r>
              <a:rPr lang="en-US" smtClean="0"/>
              <a:t>USPAS, Knoxville, TN, Jan. 20-31, 2013</a:t>
            </a:r>
            <a:endParaRPr lang="en-US" dirty="0"/>
          </a:p>
        </p:txBody>
      </p:sp>
      <p:sp>
        <p:nvSpPr>
          <p:cNvPr id="48" name="Slide Number Placeholder 47"/>
          <p:cNvSpPr>
            <a:spLocks noGrp="1"/>
          </p:cNvSpPr>
          <p:nvPr>
            <p:ph type="sldNum" sz="quarter" idx="12"/>
          </p:nvPr>
        </p:nvSpPr>
        <p:spPr/>
        <p:txBody>
          <a:bodyPr/>
          <a:lstStyle/>
          <a:p>
            <a:pPr>
              <a:defRPr/>
            </a:pPr>
            <a:fld id="{98CB3B5A-5052-4940-8887-DC0AFF3E24EA}" type="slidenum">
              <a:rPr lang="en-US" smtClean="0"/>
              <a:pPr>
                <a:defRPr/>
              </a:pPr>
              <a:t>11</a:t>
            </a:fld>
            <a:endParaRPr lang="en-US"/>
          </a:p>
        </p:txBody>
      </p:sp>
      <p:sp>
        <p:nvSpPr>
          <p:cNvPr id="49" name="Footer Placeholder 48"/>
          <p:cNvSpPr>
            <a:spLocks noGrp="1"/>
          </p:cNvSpPr>
          <p:nvPr>
            <p:ph type="ftr" sz="quarter" idx="11"/>
          </p:nvPr>
        </p:nvSpPr>
        <p:spPr/>
        <p:txBody>
          <a:bodyPr/>
          <a:lstStyle/>
          <a:p>
            <a:pPr>
              <a:defRPr/>
            </a:pPr>
            <a:r>
              <a:rPr lang="fr-FR" smtClean="0"/>
              <a:t>Lecture 4 - Transverse Motion 1</a:t>
            </a:r>
            <a:endParaRPr lang="en-US"/>
          </a:p>
        </p:txBody>
      </p:sp>
      <p:graphicFrame>
        <p:nvGraphicFramePr>
          <p:cNvPr id="387075" name="Object 3"/>
          <p:cNvGraphicFramePr>
            <a:graphicFrameLocks noChangeAspect="1"/>
          </p:cNvGraphicFramePr>
          <p:nvPr/>
        </p:nvGraphicFramePr>
        <p:xfrm>
          <a:off x="3437860" y="2183643"/>
          <a:ext cx="4378718" cy="1086916"/>
        </p:xfrm>
        <a:graphic>
          <a:graphicData uri="http://schemas.openxmlformats.org/presentationml/2006/ole">
            <mc:AlternateContent xmlns:mc="http://schemas.openxmlformats.org/markup-compatibility/2006">
              <mc:Choice xmlns:v="urn:schemas-microsoft-com:vml" Requires="v">
                <p:oleObj spid="_x0000_s387087" name="Equation" r:id="rId7" imgW="1587240" imgH="393480" progId="Equation.3">
                  <p:embed/>
                </p:oleObj>
              </mc:Choice>
              <mc:Fallback>
                <p:oleObj name="Equation" r:id="rId7" imgW="1587240" imgH="39348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7860" y="2183643"/>
                        <a:ext cx="4378718" cy="10869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of Emittance and Admittance</a:t>
            </a:r>
            <a:endParaRPr lang="en-US" dirty="0"/>
          </a:p>
        </p:txBody>
      </p:sp>
      <p:sp>
        <p:nvSpPr>
          <p:cNvPr id="3" name="Content Placeholder 2"/>
          <p:cNvSpPr>
            <a:spLocks noGrp="1"/>
          </p:cNvSpPr>
          <p:nvPr>
            <p:ph idx="1"/>
          </p:nvPr>
        </p:nvSpPr>
        <p:spPr>
          <a:xfrm>
            <a:off x="503776" y="690226"/>
            <a:ext cx="8251825" cy="524426"/>
          </a:xfrm>
        </p:spPr>
        <p:txBody>
          <a:bodyPr/>
          <a:lstStyle/>
          <a:p>
            <a:r>
              <a:rPr lang="en-US" sz="1800" dirty="0" smtClean="0"/>
              <a:t>Because distributions normally have long tails, we have to adopt a convention for defining the emittance.  The two most common are</a:t>
            </a:r>
          </a:p>
          <a:p>
            <a:pPr lvl="1"/>
            <a:r>
              <a:rPr lang="en-US" sz="1600" dirty="0" smtClean="0"/>
              <a:t>Gaussian (electron machines, CERN):</a:t>
            </a:r>
          </a:p>
          <a:p>
            <a:pPr lvl="1"/>
            <a:endParaRPr lang="en-US" sz="1400" dirty="0" smtClean="0"/>
          </a:p>
          <a:p>
            <a:pPr lvl="1"/>
            <a:endParaRPr lang="en-US" sz="1400" dirty="0" smtClean="0"/>
          </a:p>
          <a:p>
            <a:pPr lvl="1"/>
            <a:endParaRPr lang="en-US" sz="1400" dirty="0" smtClean="0"/>
          </a:p>
          <a:p>
            <a:pPr lvl="1"/>
            <a:endParaRPr lang="en-US" sz="1400" dirty="0" smtClean="0"/>
          </a:p>
          <a:p>
            <a:pPr lvl="1"/>
            <a:r>
              <a:rPr lang="en-US" sz="1600" dirty="0" smtClean="0"/>
              <a:t>95% </a:t>
            </a:r>
            <a:r>
              <a:rPr lang="en-US" sz="1600" dirty="0" err="1" smtClean="0"/>
              <a:t>Emmittance</a:t>
            </a:r>
            <a:r>
              <a:rPr lang="en-US" sz="1600" dirty="0" smtClean="0"/>
              <a:t> (FNAL):</a:t>
            </a:r>
          </a:p>
          <a:p>
            <a:pPr lvl="1"/>
            <a:endParaRPr lang="en-US" sz="1600" dirty="0" smtClean="0"/>
          </a:p>
          <a:p>
            <a:pPr lvl="1"/>
            <a:endParaRPr lang="en-US" sz="1600" dirty="0" smtClean="0"/>
          </a:p>
          <a:p>
            <a:pPr lvl="1"/>
            <a:endParaRPr lang="en-US" sz="1600" dirty="0" smtClean="0"/>
          </a:p>
          <a:p>
            <a:r>
              <a:rPr lang="en-US" sz="2000" dirty="0" smtClean="0"/>
              <a:t>It is also useful to talk about the “Admittance”: the area of the largest amplitude </a:t>
            </a:r>
            <a:r>
              <a:rPr lang="en-US" sz="2000" dirty="0" err="1" smtClean="0"/>
              <a:t>ellipese</a:t>
            </a:r>
            <a:r>
              <a:rPr lang="en-US" sz="2000" dirty="0" smtClean="0"/>
              <a:t> which can propagate through a beam line</a:t>
            </a:r>
            <a:endParaRPr lang="en-US" sz="2000" dirty="0"/>
          </a:p>
        </p:txBody>
      </p:sp>
      <p:sp>
        <p:nvSpPr>
          <p:cNvPr id="4" name="Date Placeholder 3"/>
          <p:cNvSpPr>
            <a:spLocks noGrp="1"/>
          </p:cNvSpPr>
          <p:nvPr>
            <p:ph type="dt" sz="half" idx="10"/>
          </p:nvPr>
        </p:nvSpPr>
        <p:spPr/>
        <p:txBody>
          <a:bodyPr/>
          <a:lstStyle/>
          <a:p>
            <a:pPr>
              <a:defRPr/>
            </a:pPr>
            <a:r>
              <a:rPr lang="en-US" smtClean="0"/>
              <a:t>USPAS, Knoxville, TN, Jan. 20-31, 2013</a:t>
            </a:r>
            <a:endParaRPr lang="en-US" dirty="0"/>
          </a:p>
        </p:txBody>
      </p:sp>
      <p:sp>
        <p:nvSpPr>
          <p:cNvPr id="5" name="Footer Placeholder 4"/>
          <p:cNvSpPr>
            <a:spLocks noGrp="1"/>
          </p:cNvSpPr>
          <p:nvPr>
            <p:ph type="ftr" sz="quarter" idx="11"/>
          </p:nvPr>
        </p:nvSpPr>
        <p:spPr/>
        <p:txBody>
          <a:bodyPr/>
          <a:lstStyle/>
          <a:p>
            <a:pPr>
              <a:defRPr/>
            </a:pPr>
            <a:r>
              <a:rPr lang="fr-FR" smtClean="0"/>
              <a:t>Lecture 4 - Transverse Motion 1</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12</a:t>
            </a:fld>
            <a:endParaRPr lang="en-US"/>
          </a:p>
        </p:txBody>
      </p:sp>
      <p:graphicFrame>
        <p:nvGraphicFramePr>
          <p:cNvPr id="16" name="Object 15"/>
          <p:cNvGraphicFramePr>
            <a:graphicFrameLocks noChangeAspect="1"/>
          </p:cNvGraphicFramePr>
          <p:nvPr/>
        </p:nvGraphicFramePr>
        <p:xfrm>
          <a:off x="1591954" y="1596787"/>
          <a:ext cx="4249288" cy="840255"/>
        </p:xfrm>
        <a:graphic>
          <a:graphicData uri="http://schemas.openxmlformats.org/presentationml/2006/ole">
            <mc:AlternateContent xmlns:mc="http://schemas.openxmlformats.org/markup-compatibility/2006">
              <mc:Choice xmlns:v="urn:schemas-microsoft-com:vml" Requires="v">
                <p:oleObj spid="_x0000_s388127" name="Equation" r:id="rId3" imgW="2247840" imgH="444240" progId="Equation.3">
                  <p:embed/>
                </p:oleObj>
              </mc:Choice>
              <mc:Fallback>
                <p:oleObj name="Equation" r:id="rId3" imgW="2247840" imgH="44424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1954" y="1596787"/>
                        <a:ext cx="4249288" cy="840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8100" name="Object 4"/>
          <p:cNvGraphicFramePr>
            <a:graphicFrameLocks noChangeAspect="1"/>
          </p:cNvGraphicFramePr>
          <p:nvPr>
            <p:extLst>
              <p:ext uri="{D42A27DB-BD31-4B8C-83A1-F6EECF244321}">
                <p14:modId xmlns:p14="http://schemas.microsoft.com/office/powerpoint/2010/main" val="2860896482"/>
              </p:ext>
            </p:extLst>
          </p:nvPr>
        </p:nvGraphicFramePr>
        <p:xfrm>
          <a:off x="1557338" y="3032125"/>
          <a:ext cx="4797425" cy="871538"/>
        </p:xfrm>
        <a:graphic>
          <a:graphicData uri="http://schemas.openxmlformats.org/presentationml/2006/ole">
            <mc:AlternateContent xmlns:mc="http://schemas.openxmlformats.org/markup-compatibility/2006">
              <mc:Choice xmlns:v="urn:schemas-microsoft-com:vml" Requires="v">
                <p:oleObj spid="_x0000_s388128" name="Equation" r:id="rId5" imgW="2451100" imgH="444500" progId="Equation.DSMT4">
                  <p:embed/>
                </p:oleObj>
              </mc:Choice>
              <mc:Fallback>
                <p:oleObj name="Equation" r:id="rId5" imgW="2451100" imgH="444500" progId="Equation.DSMT4">
                  <p:embed/>
                  <p:pic>
                    <p:nvPicPr>
                      <p:cNvPr id="0" name="Picture 4"/>
                      <p:cNvPicPr>
                        <a:picLocks noChangeAspect="1" noChangeArrowheads="1"/>
                      </p:cNvPicPr>
                      <p:nvPr/>
                    </p:nvPicPr>
                    <p:blipFill>
                      <a:blip r:embed="rId6"/>
                      <a:srcRect/>
                      <a:stretch>
                        <a:fillRect/>
                      </a:stretch>
                    </p:blipFill>
                    <p:spPr bwMode="auto">
                      <a:xfrm>
                        <a:off x="1557338" y="3032125"/>
                        <a:ext cx="4797425" cy="87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8101" name="Object 5"/>
          <p:cNvGraphicFramePr>
            <a:graphicFrameLocks noChangeAspect="1"/>
          </p:cNvGraphicFramePr>
          <p:nvPr/>
        </p:nvGraphicFramePr>
        <p:xfrm>
          <a:off x="2196437" y="4683765"/>
          <a:ext cx="1529402" cy="1217278"/>
        </p:xfrm>
        <a:graphic>
          <a:graphicData uri="http://schemas.openxmlformats.org/presentationml/2006/ole">
            <mc:AlternateContent xmlns:mc="http://schemas.openxmlformats.org/markup-compatibility/2006">
              <mc:Choice xmlns:v="urn:schemas-microsoft-com:vml" Requires="v">
                <p:oleObj spid="_x0000_s388129" name="Equation" r:id="rId7" imgW="558720" imgH="444240" progId="Equation.3">
                  <p:embed/>
                </p:oleObj>
              </mc:Choice>
              <mc:Fallback>
                <p:oleObj name="Equation" r:id="rId7" imgW="558720" imgH="44424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6437" y="4683765"/>
                        <a:ext cx="1529402" cy="12172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Box 18"/>
          <p:cNvSpPr txBox="1"/>
          <p:nvPr/>
        </p:nvSpPr>
        <p:spPr>
          <a:xfrm>
            <a:off x="4462818" y="4640239"/>
            <a:ext cx="2565779" cy="368490"/>
          </a:xfrm>
          <a:prstGeom prst="rect">
            <a:avLst/>
          </a:prstGeom>
          <a:noFill/>
        </p:spPr>
        <p:txBody>
          <a:bodyPr wrap="square" rtlCol="0">
            <a:spAutoFit/>
          </a:bodyPr>
          <a:lstStyle/>
          <a:p>
            <a:r>
              <a:rPr lang="en-US" sz="1800" dirty="0" smtClean="0">
                <a:solidFill>
                  <a:srgbClr val="C00000"/>
                </a:solidFill>
                <a:latin typeface="+mn-lt"/>
              </a:rPr>
              <a:t>Limiting half-aperture</a:t>
            </a:r>
          </a:p>
        </p:txBody>
      </p:sp>
      <p:cxnSp>
        <p:nvCxnSpPr>
          <p:cNvPr id="21" name="Straight Arrow Connector 20"/>
          <p:cNvCxnSpPr/>
          <p:nvPr/>
        </p:nvCxnSpPr>
        <p:spPr>
          <a:xfrm flipH="1">
            <a:off x="3603009" y="4872251"/>
            <a:ext cx="777922" cy="204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Adiabatic Damping</a:t>
            </a:r>
            <a:endParaRPr lang="en-US" dirty="0"/>
          </a:p>
        </p:txBody>
      </p:sp>
      <p:sp>
        <p:nvSpPr>
          <p:cNvPr id="3" name="Content Placeholder 2"/>
          <p:cNvSpPr>
            <a:spLocks noGrp="1"/>
          </p:cNvSpPr>
          <p:nvPr>
            <p:ph idx="1"/>
          </p:nvPr>
        </p:nvSpPr>
        <p:spPr>
          <a:xfrm>
            <a:off x="503776" y="690226"/>
            <a:ext cx="8251825" cy="633608"/>
          </a:xfrm>
        </p:spPr>
        <p:txBody>
          <a:bodyPr/>
          <a:lstStyle/>
          <a:p>
            <a:r>
              <a:rPr lang="en-US" sz="1800" dirty="0" smtClean="0"/>
              <a:t>In our discussions up to now, we assume that all fields scale with momentum, so our lattice remains the same, but what happens to the ensemble of particles?  Consider what happens to the slope of a particle as the forward momentum.</a:t>
            </a:r>
          </a:p>
          <a:p>
            <a:endParaRPr lang="en-US" sz="1800" dirty="0" smtClean="0"/>
          </a:p>
          <a:p>
            <a:endParaRPr lang="en-US" sz="1800" dirty="0" smtClean="0"/>
          </a:p>
          <a:p>
            <a:endParaRPr lang="en-US" sz="1800" dirty="0" smtClean="0"/>
          </a:p>
          <a:p>
            <a:endParaRPr lang="en-US" sz="1800" dirty="0" smtClean="0"/>
          </a:p>
          <a:p>
            <a:r>
              <a:rPr lang="en-US" sz="1800" dirty="0" smtClean="0"/>
              <a:t>If we evaluate the emittance at a point where </a:t>
            </a:r>
            <a:r>
              <a:rPr lang="en-US" sz="1800" dirty="0" smtClean="0">
                <a:latin typeface="Symbol" pitchFamily="18" charset="2"/>
              </a:rPr>
              <a:t>α</a:t>
            </a:r>
            <a:r>
              <a:rPr lang="en-US" sz="1800" dirty="0" smtClean="0"/>
              <a:t>=0, we have</a:t>
            </a:r>
            <a:endParaRPr lang="en-US" sz="1800" dirty="0"/>
          </a:p>
        </p:txBody>
      </p:sp>
      <p:sp>
        <p:nvSpPr>
          <p:cNvPr id="4" name="Date Placeholder 3"/>
          <p:cNvSpPr>
            <a:spLocks noGrp="1"/>
          </p:cNvSpPr>
          <p:nvPr>
            <p:ph type="dt" sz="half" idx="10"/>
          </p:nvPr>
        </p:nvSpPr>
        <p:spPr/>
        <p:txBody>
          <a:bodyPr/>
          <a:lstStyle/>
          <a:p>
            <a:pPr>
              <a:defRPr/>
            </a:pPr>
            <a:r>
              <a:rPr lang="en-US" smtClean="0"/>
              <a:t>USPAS, Knoxville, TN, Jan. 20-31, 2013</a:t>
            </a:r>
            <a:endParaRPr lang="en-US" dirty="0"/>
          </a:p>
        </p:txBody>
      </p:sp>
      <p:sp>
        <p:nvSpPr>
          <p:cNvPr id="5" name="Footer Placeholder 4"/>
          <p:cNvSpPr>
            <a:spLocks noGrp="1"/>
          </p:cNvSpPr>
          <p:nvPr>
            <p:ph type="ftr" sz="quarter" idx="11"/>
          </p:nvPr>
        </p:nvSpPr>
        <p:spPr/>
        <p:txBody>
          <a:bodyPr/>
          <a:lstStyle/>
          <a:p>
            <a:pPr>
              <a:defRPr/>
            </a:pPr>
            <a:r>
              <a:rPr lang="fr-FR" smtClean="0"/>
              <a:t>Lecture 4 - Transverse Motion 1</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13</a:t>
            </a:fld>
            <a:endParaRPr lang="en-US"/>
          </a:p>
        </p:txBody>
      </p:sp>
      <p:cxnSp>
        <p:nvCxnSpPr>
          <p:cNvPr id="8" name="Straight Arrow Connector 7"/>
          <p:cNvCxnSpPr/>
          <p:nvPr/>
        </p:nvCxnSpPr>
        <p:spPr>
          <a:xfrm>
            <a:off x="914400" y="2811439"/>
            <a:ext cx="1446663" cy="136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900752" y="2210937"/>
            <a:ext cx="1446663" cy="6005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361063" y="2238233"/>
            <a:ext cx="0" cy="5732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Object 13"/>
          <p:cNvGraphicFramePr>
            <a:graphicFrameLocks noChangeAspect="1"/>
          </p:cNvGraphicFramePr>
          <p:nvPr/>
        </p:nvGraphicFramePr>
        <p:xfrm>
          <a:off x="1665311" y="2823380"/>
          <a:ext cx="190500" cy="342900"/>
        </p:xfrm>
        <a:graphic>
          <a:graphicData uri="http://schemas.openxmlformats.org/presentationml/2006/ole">
            <mc:AlternateContent xmlns:mc="http://schemas.openxmlformats.org/markup-compatibility/2006">
              <mc:Choice xmlns:v="urn:schemas-microsoft-com:vml" Requires="v">
                <p:oleObj spid="_x0000_s389190" name="Equation" r:id="rId3" imgW="190440" imgH="228600" progId="Equation.3">
                  <p:embed/>
                </p:oleObj>
              </mc:Choice>
              <mc:Fallback>
                <p:oleObj name="Equation" r:id="rId3" imgW="19044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5311" y="2823380"/>
                        <a:ext cx="1905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23" name="Object 3"/>
          <p:cNvGraphicFramePr>
            <a:graphicFrameLocks noChangeAspect="1"/>
          </p:cNvGraphicFramePr>
          <p:nvPr/>
        </p:nvGraphicFramePr>
        <p:xfrm>
          <a:off x="2403902" y="2347699"/>
          <a:ext cx="190500" cy="342900"/>
        </p:xfrm>
        <a:graphic>
          <a:graphicData uri="http://schemas.openxmlformats.org/presentationml/2006/ole">
            <mc:AlternateContent xmlns:mc="http://schemas.openxmlformats.org/markup-compatibility/2006">
              <mc:Choice xmlns:v="urn:schemas-microsoft-com:vml" Requires="v">
                <p:oleObj spid="_x0000_s389191" name="Equation" r:id="rId5" imgW="190440" imgH="228600" progId="Equation.3">
                  <p:embed/>
                </p:oleObj>
              </mc:Choice>
              <mc:Fallback>
                <p:oleObj name="Equation" r:id="rId5" imgW="19044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3902" y="2347699"/>
                        <a:ext cx="1905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6" name="Straight Arrow Connector 15"/>
          <p:cNvCxnSpPr/>
          <p:nvPr/>
        </p:nvCxnSpPr>
        <p:spPr>
          <a:xfrm>
            <a:off x="4042012" y="2827361"/>
            <a:ext cx="1771934" cy="113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028364" y="2251880"/>
            <a:ext cx="1785582" cy="5754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829869" y="2240507"/>
            <a:ext cx="0" cy="5732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9" name="Object 18"/>
          <p:cNvGraphicFramePr>
            <a:graphicFrameLocks noChangeAspect="1"/>
          </p:cNvGraphicFramePr>
          <p:nvPr/>
        </p:nvGraphicFramePr>
        <p:xfrm>
          <a:off x="4633771" y="2839397"/>
          <a:ext cx="508000" cy="342900"/>
        </p:xfrm>
        <a:graphic>
          <a:graphicData uri="http://schemas.openxmlformats.org/presentationml/2006/ole">
            <mc:AlternateContent xmlns:mc="http://schemas.openxmlformats.org/markup-compatibility/2006">
              <mc:Choice xmlns:v="urn:schemas-microsoft-com:vml" Requires="v">
                <p:oleObj spid="_x0000_s389192" name="Equation" r:id="rId7" imgW="507960" imgH="228600" progId="Equation.3">
                  <p:embed/>
                </p:oleObj>
              </mc:Choice>
              <mc:Fallback>
                <p:oleObj name="Equation" r:id="rId7" imgW="50796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33771" y="2839397"/>
                        <a:ext cx="5080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3"/>
          <p:cNvGraphicFramePr>
            <a:graphicFrameLocks noChangeAspect="1"/>
          </p:cNvGraphicFramePr>
          <p:nvPr/>
        </p:nvGraphicFramePr>
        <p:xfrm>
          <a:off x="5872708" y="2349973"/>
          <a:ext cx="190500" cy="342900"/>
        </p:xfrm>
        <a:graphic>
          <a:graphicData uri="http://schemas.openxmlformats.org/presentationml/2006/ole">
            <mc:AlternateContent xmlns:mc="http://schemas.openxmlformats.org/markup-compatibility/2006">
              <mc:Choice xmlns:v="urn:schemas-microsoft-com:vml" Requires="v">
                <p:oleObj spid="_x0000_s389193" name="Equation" r:id="rId9" imgW="190440" imgH="228600" progId="Equation.3">
                  <p:embed/>
                </p:oleObj>
              </mc:Choice>
              <mc:Fallback>
                <p:oleObj name="Equation" r:id="rId9" imgW="190440" imgH="2286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72708" y="2349973"/>
                        <a:ext cx="1905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26" name="Object 6"/>
          <p:cNvGraphicFramePr>
            <a:graphicFrameLocks noChangeAspect="1"/>
          </p:cNvGraphicFramePr>
          <p:nvPr/>
        </p:nvGraphicFramePr>
        <p:xfrm>
          <a:off x="2785304" y="2156346"/>
          <a:ext cx="557539" cy="729089"/>
        </p:xfrm>
        <a:graphic>
          <a:graphicData uri="http://schemas.openxmlformats.org/presentationml/2006/ole">
            <mc:AlternateContent xmlns:mc="http://schemas.openxmlformats.org/markup-compatibility/2006">
              <mc:Choice xmlns:v="urn:schemas-microsoft-com:vml" Requires="v">
                <p:oleObj spid="_x0000_s389194" name="Equation" r:id="rId11" imgW="495000" imgH="431640" progId="Equation.3">
                  <p:embed/>
                </p:oleObj>
              </mc:Choice>
              <mc:Fallback>
                <p:oleObj name="Equation" r:id="rId11" imgW="495000" imgH="43164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85304" y="2156346"/>
                        <a:ext cx="557539" cy="7290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27" name="Object 7"/>
          <p:cNvGraphicFramePr>
            <a:graphicFrameLocks noChangeAspect="1"/>
          </p:cNvGraphicFramePr>
          <p:nvPr/>
        </p:nvGraphicFramePr>
        <p:xfrm>
          <a:off x="6253163" y="1716088"/>
          <a:ext cx="2171700" cy="1589087"/>
        </p:xfrm>
        <a:graphic>
          <a:graphicData uri="http://schemas.openxmlformats.org/presentationml/2006/ole">
            <mc:AlternateContent xmlns:mc="http://schemas.openxmlformats.org/markup-compatibility/2006">
              <mc:Choice xmlns:v="urn:schemas-microsoft-com:vml" Requires="v">
                <p:oleObj spid="_x0000_s389195" name="Equation" r:id="rId13" imgW="1930320" imgH="939600" progId="Equation.3">
                  <p:embed/>
                </p:oleObj>
              </mc:Choice>
              <mc:Fallback>
                <p:oleObj name="Equation" r:id="rId13" imgW="1930320" imgH="93960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53163" y="1716088"/>
                        <a:ext cx="2171700" cy="1589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29" name="Object 9"/>
          <p:cNvGraphicFramePr>
            <a:graphicFrameLocks noChangeAspect="1"/>
          </p:cNvGraphicFramePr>
          <p:nvPr>
            <p:extLst>
              <p:ext uri="{D42A27DB-BD31-4B8C-83A1-F6EECF244321}">
                <p14:modId xmlns:p14="http://schemas.microsoft.com/office/powerpoint/2010/main" val="600326615"/>
              </p:ext>
            </p:extLst>
          </p:nvPr>
        </p:nvGraphicFramePr>
        <p:xfrm>
          <a:off x="2714481" y="3618201"/>
          <a:ext cx="5810250" cy="2698750"/>
        </p:xfrm>
        <a:graphic>
          <a:graphicData uri="http://schemas.openxmlformats.org/presentationml/2006/ole">
            <mc:AlternateContent xmlns:mc="http://schemas.openxmlformats.org/markup-compatibility/2006">
              <mc:Choice xmlns:v="urn:schemas-microsoft-com:vml" Requires="v">
                <p:oleObj spid="_x0000_s389196" name="Equation" r:id="rId15" imgW="3314700" imgH="1587500" progId="Equation.DSMT4">
                  <p:embed/>
                </p:oleObj>
              </mc:Choice>
              <mc:Fallback>
                <p:oleObj name="Equation" r:id="rId15" imgW="3314700" imgH="1587500" progId="Equation.DSMT4">
                  <p:embed/>
                  <p:pic>
                    <p:nvPicPr>
                      <p:cNvPr id="0" name="Picture 9"/>
                      <p:cNvPicPr>
                        <a:picLocks noChangeAspect="1" noChangeArrowheads="1"/>
                      </p:cNvPicPr>
                      <p:nvPr/>
                    </p:nvPicPr>
                    <p:blipFill>
                      <a:blip r:embed="rId16"/>
                      <a:srcRect/>
                      <a:stretch>
                        <a:fillRect/>
                      </a:stretch>
                    </p:blipFill>
                    <p:spPr bwMode="auto">
                      <a:xfrm>
                        <a:off x="2714481" y="3618201"/>
                        <a:ext cx="5810250" cy="269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8" name="Straight Connector 27"/>
          <p:cNvCxnSpPr/>
          <p:nvPr/>
        </p:nvCxnSpPr>
        <p:spPr>
          <a:xfrm>
            <a:off x="900752" y="4176215"/>
            <a:ext cx="11327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1433015" y="3698543"/>
            <a:ext cx="13648" cy="10508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201003" y="3766782"/>
            <a:ext cx="464024" cy="832514"/>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571625" y="3875964"/>
            <a:ext cx="93402" cy="95961"/>
          </a:xfrm>
          <a:prstGeom prst="ellipse">
            <a:avLst/>
          </a:prstGeom>
          <a:solidFill>
            <a:schemeClr val="accent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793379" y="5643866"/>
            <a:ext cx="1801505" cy="707886"/>
          </a:xfrm>
          <a:prstGeom prst="rect">
            <a:avLst/>
          </a:prstGeom>
          <a:noFill/>
        </p:spPr>
        <p:txBody>
          <a:bodyPr wrap="square" rtlCol="0">
            <a:spAutoFit/>
          </a:bodyPr>
          <a:lstStyle/>
          <a:p>
            <a:r>
              <a:rPr lang="en-US" sz="2000" dirty="0" smtClean="0">
                <a:solidFill>
                  <a:srgbClr val="C00000"/>
                </a:solidFill>
                <a:latin typeface="+mn-lt"/>
              </a:rPr>
              <a:t>Normalized emittance</a:t>
            </a:r>
          </a:p>
        </p:txBody>
      </p:sp>
      <p:cxnSp>
        <p:nvCxnSpPr>
          <p:cNvPr id="35" name="Straight Arrow Connector 34"/>
          <p:cNvCxnSpPr/>
          <p:nvPr/>
        </p:nvCxnSpPr>
        <p:spPr>
          <a:xfrm flipH="1" flipV="1">
            <a:off x="5960866" y="5821288"/>
            <a:ext cx="818866" cy="272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322627" y="5663821"/>
            <a:ext cx="627797" cy="6687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60455" y="173182"/>
            <a:ext cx="4352636" cy="369332"/>
          </a:xfrm>
          <a:prstGeom prst="rect">
            <a:avLst/>
          </a:prstGeom>
          <a:noFill/>
        </p:spPr>
        <p:txBody>
          <a:bodyPr wrap="square" rtlCol="0">
            <a:spAutoFit/>
          </a:bodyPr>
          <a:lstStyle/>
          <a:p>
            <a:r>
              <a:rPr lang="en-US" sz="1800" dirty="0" smtClean="0">
                <a:solidFill>
                  <a:srgbClr val="C00000"/>
                </a:solidFill>
                <a:latin typeface="+mn-lt"/>
              </a:rPr>
              <a:t>Printed copy has lots of typos!</a:t>
            </a: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Mismatch and Emittance Dilution</a:t>
            </a:r>
            <a:endParaRPr lang="en-US" dirty="0"/>
          </a:p>
        </p:txBody>
      </p:sp>
      <p:sp>
        <p:nvSpPr>
          <p:cNvPr id="3" name="Content Placeholder 2"/>
          <p:cNvSpPr>
            <a:spLocks noGrp="1"/>
          </p:cNvSpPr>
          <p:nvPr>
            <p:ph idx="1"/>
          </p:nvPr>
        </p:nvSpPr>
        <p:spPr>
          <a:xfrm>
            <a:off x="503776" y="690226"/>
            <a:ext cx="8251825" cy="401596"/>
          </a:xfrm>
        </p:spPr>
        <p:txBody>
          <a:bodyPr/>
          <a:lstStyle/>
          <a:p>
            <a:r>
              <a:rPr lang="en-US" sz="1800" dirty="0" smtClean="0"/>
              <a:t>In our previous discussion, we implicitly assumed that the distribution of particles in phase space followed the ellipse defined by the lattice function</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Once injected, these particles will </a:t>
            </a:r>
            <a:br>
              <a:rPr lang="en-US" sz="1800" dirty="0" smtClean="0"/>
            </a:br>
            <a:r>
              <a:rPr lang="en-US" sz="1800" dirty="0" smtClean="0"/>
              <a:t>follow the path defined by the lattice </a:t>
            </a:r>
            <a:br>
              <a:rPr lang="en-US" sz="1800" dirty="0" smtClean="0"/>
            </a:br>
            <a:r>
              <a:rPr lang="en-US" sz="1800" dirty="0" smtClean="0"/>
              <a:t>ellipse, effectively increasing the </a:t>
            </a:r>
            <a:br>
              <a:rPr lang="en-US" sz="1800" dirty="0" smtClean="0"/>
            </a:br>
            <a:r>
              <a:rPr lang="en-US" sz="1800" dirty="0" smtClean="0"/>
              <a:t>emittance</a:t>
            </a:r>
          </a:p>
        </p:txBody>
      </p:sp>
      <p:sp>
        <p:nvSpPr>
          <p:cNvPr id="4" name="Date Placeholder 3"/>
          <p:cNvSpPr>
            <a:spLocks noGrp="1"/>
          </p:cNvSpPr>
          <p:nvPr>
            <p:ph type="dt" sz="half" idx="10"/>
          </p:nvPr>
        </p:nvSpPr>
        <p:spPr/>
        <p:txBody>
          <a:bodyPr/>
          <a:lstStyle/>
          <a:p>
            <a:pPr>
              <a:defRPr/>
            </a:pPr>
            <a:r>
              <a:rPr lang="en-US" smtClean="0"/>
              <a:t>USPAS, Knoxville, TN, Jan. 20-31, 2013</a:t>
            </a:r>
            <a:endParaRPr lang="en-US" dirty="0"/>
          </a:p>
        </p:txBody>
      </p:sp>
      <p:sp>
        <p:nvSpPr>
          <p:cNvPr id="5" name="Footer Placeholder 4"/>
          <p:cNvSpPr>
            <a:spLocks noGrp="1"/>
          </p:cNvSpPr>
          <p:nvPr>
            <p:ph type="ftr" sz="quarter" idx="11"/>
          </p:nvPr>
        </p:nvSpPr>
        <p:spPr/>
        <p:txBody>
          <a:bodyPr/>
          <a:lstStyle/>
          <a:p>
            <a:pPr>
              <a:defRPr/>
            </a:pPr>
            <a:r>
              <a:rPr lang="fr-FR" smtClean="0"/>
              <a:t>Lecture 4 - Transverse Motion 1</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14</a:t>
            </a:fld>
            <a:endParaRPr lang="en-US"/>
          </a:p>
        </p:txBody>
      </p:sp>
      <p:sp>
        <p:nvSpPr>
          <p:cNvPr id="7" name="Line 5"/>
          <p:cNvSpPr>
            <a:spLocks noChangeShapeType="1"/>
          </p:cNvSpPr>
          <p:nvPr/>
        </p:nvSpPr>
        <p:spPr bwMode="auto">
          <a:xfrm>
            <a:off x="1369325" y="1818208"/>
            <a:ext cx="0" cy="1828800"/>
          </a:xfrm>
          <a:prstGeom prst="line">
            <a:avLst/>
          </a:prstGeom>
          <a:noFill/>
          <a:ln w="9525">
            <a:solidFill>
              <a:schemeClr val="tx1"/>
            </a:solidFill>
            <a:round/>
            <a:headEnd/>
            <a:tailEnd/>
          </a:ln>
        </p:spPr>
        <p:txBody>
          <a:bodyPr/>
          <a:lstStyle/>
          <a:p>
            <a:endParaRPr lang="en-US"/>
          </a:p>
        </p:txBody>
      </p:sp>
      <p:sp>
        <p:nvSpPr>
          <p:cNvPr id="8" name="Line 6"/>
          <p:cNvSpPr>
            <a:spLocks noChangeShapeType="1"/>
          </p:cNvSpPr>
          <p:nvPr/>
        </p:nvSpPr>
        <p:spPr bwMode="auto">
          <a:xfrm>
            <a:off x="531125" y="2732608"/>
            <a:ext cx="2057400" cy="0"/>
          </a:xfrm>
          <a:prstGeom prst="line">
            <a:avLst/>
          </a:prstGeom>
          <a:noFill/>
          <a:ln w="9525">
            <a:solidFill>
              <a:schemeClr val="tx1"/>
            </a:solidFill>
            <a:round/>
            <a:headEnd/>
            <a:tailEnd/>
          </a:ln>
        </p:spPr>
        <p:txBody>
          <a:bodyPr/>
          <a:lstStyle/>
          <a:p>
            <a:endParaRPr lang="en-US"/>
          </a:p>
        </p:txBody>
      </p:sp>
      <p:sp>
        <p:nvSpPr>
          <p:cNvPr id="9" name="Oval 7"/>
          <p:cNvSpPr>
            <a:spLocks noChangeArrowheads="1"/>
          </p:cNvSpPr>
          <p:nvPr/>
        </p:nvSpPr>
        <p:spPr bwMode="auto">
          <a:xfrm rot="2700000">
            <a:off x="1151044" y="1928539"/>
            <a:ext cx="457200" cy="1601788"/>
          </a:xfrm>
          <a:prstGeom prst="ellipse">
            <a:avLst/>
          </a:prstGeom>
          <a:noFill/>
          <a:ln w="25400">
            <a:solidFill>
              <a:srgbClr val="CC0000"/>
            </a:solidFill>
            <a:round/>
            <a:headEnd/>
            <a:tailEnd/>
          </a:ln>
        </p:spPr>
        <p:txBody>
          <a:bodyPr wrap="none" anchor="ctr"/>
          <a:lstStyle/>
          <a:p>
            <a:endParaRPr lang="en-US"/>
          </a:p>
        </p:txBody>
      </p:sp>
      <p:pic>
        <p:nvPicPr>
          <p:cNvPr id="10" name="Object 4"/>
          <p:cNvPicPr>
            <a:picLocks noChangeAspect="1" noChangeArrowheads="1"/>
          </p:cNvPicPr>
          <p:nvPr/>
        </p:nvPicPr>
        <p:blipFill>
          <a:blip r:embed="rId2" cstate="print"/>
          <a:srcRect/>
          <a:stretch>
            <a:fillRect/>
          </a:stretch>
        </p:blipFill>
        <p:spPr bwMode="auto">
          <a:xfrm>
            <a:off x="1445525" y="1318145"/>
            <a:ext cx="481013" cy="598488"/>
          </a:xfrm>
          <a:prstGeom prst="rect">
            <a:avLst/>
          </a:prstGeom>
          <a:noFill/>
          <a:ln w="9525">
            <a:noFill/>
            <a:miter lim="800000"/>
            <a:headEnd/>
            <a:tailEnd/>
          </a:ln>
        </p:spPr>
      </p:pic>
      <p:pic>
        <p:nvPicPr>
          <p:cNvPr id="11" name="Object 5"/>
          <p:cNvPicPr>
            <a:picLocks noChangeAspect="1" noChangeArrowheads="1"/>
          </p:cNvPicPr>
          <p:nvPr/>
        </p:nvPicPr>
        <p:blipFill>
          <a:blip r:embed="rId3" cstate="print"/>
          <a:srcRect/>
          <a:stretch>
            <a:fillRect/>
          </a:stretch>
        </p:blipFill>
        <p:spPr bwMode="auto">
          <a:xfrm>
            <a:off x="2283725" y="2156345"/>
            <a:ext cx="401638" cy="522288"/>
          </a:xfrm>
          <a:prstGeom prst="rect">
            <a:avLst/>
          </a:prstGeom>
          <a:noFill/>
          <a:ln w="9525">
            <a:noFill/>
            <a:miter lim="800000"/>
            <a:headEnd/>
            <a:tailEnd/>
          </a:ln>
        </p:spPr>
      </p:pic>
      <p:pic>
        <p:nvPicPr>
          <p:cNvPr id="12" name="Object 6"/>
          <p:cNvPicPr>
            <a:picLocks noChangeAspect="1" noChangeArrowheads="1"/>
          </p:cNvPicPr>
          <p:nvPr/>
        </p:nvPicPr>
        <p:blipFill>
          <a:blip r:embed="rId4" cstate="print"/>
          <a:srcRect/>
          <a:stretch>
            <a:fillRect/>
          </a:stretch>
        </p:blipFill>
        <p:spPr bwMode="auto">
          <a:xfrm>
            <a:off x="2399613" y="2778645"/>
            <a:ext cx="282575" cy="312738"/>
          </a:xfrm>
          <a:prstGeom prst="rect">
            <a:avLst/>
          </a:prstGeom>
          <a:noFill/>
          <a:ln w="9525">
            <a:noFill/>
            <a:miter lim="800000"/>
            <a:headEnd/>
            <a:tailEnd/>
          </a:ln>
        </p:spPr>
      </p:pic>
      <p:pic>
        <p:nvPicPr>
          <p:cNvPr id="13" name="Object 7"/>
          <p:cNvPicPr>
            <a:picLocks noChangeAspect="1" noChangeArrowheads="1"/>
          </p:cNvPicPr>
          <p:nvPr/>
        </p:nvPicPr>
        <p:blipFill>
          <a:blip r:embed="rId5" cstate="print"/>
          <a:srcRect/>
          <a:stretch>
            <a:fillRect/>
          </a:stretch>
        </p:blipFill>
        <p:spPr bwMode="auto">
          <a:xfrm>
            <a:off x="974038" y="1667395"/>
            <a:ext cx="338137" cy="396875"/>
          </a:xfrm>
          <a:prstGeom prst="rect">
            <a:avLst/>
          </a:prstGeom>
          <a:noFill/>
          <a:ln w="9525">
            <a:noFill/>
            <a:miter lim="800000"/>
            <a:headEnd/>
            <a:tailEnd/>
          </a:ln>
        </p:spPr>
      </p:pic>
      <p:sp>
        <p:nvSpPr>
          <p:cNvPr id="14" name="Line 19"/>
          <p:cNvSpPr>
            <a:spLocks noChangeShapeType="1"/>
          </p:cNvSpPr>
          <p:nvPr/>
        </p:nvSpPr>
        <p:spPr bwMode="auto">
          <a:xfrm>
            <a:off x="1990038" y="2156345"/>
            <a:ext cx="304800" cy="0"/>
          </a:xfrm>
          <a:prstGeom prst="line">
            <a:avLst/>
          </a:prstGeom>
          <a:noFill/>
          <a:ln w="9525">
            <a:solidFill>
              <a:schemeClr val="tx1"/>
            </a:solidFill>
            <a:round/>
            <a:headEnd/>
            <a:tailEnd/>
          </a:ln>
        </p:spPr>
        <p:txBody>
          <a:bodyPr/>
          <a:lstStyle/>
          <a:p>
            <a:endParaRPr lang="en-US"/>
          </a:p>
        </p:txBody>
      </p:sp>
      <p:sp>
        <p:nvSpPr>
          <p:cNvPr id="15" name="Line 20"/>
          <p:cNvSpPr>
            <a:spLocks noChangeShapeType="1"/>
          </p:cNvSpPr>
          <p:nvPr/>
        </p:nvSpPr>
        <p:spPr bwMode="auto">
          <a:xfrm>
            <a:off x="2142438" y="2156345"/>
            <a:ext cx="0" cy="533400"/>
          </a:xfrm>
          <a:prstGeom prst="line">
            <a:avLst/>
          </a:prstGeom>
          <a:noFill/>
          <a:ln w="9525">
            <a:solidFill>
              <a:srgbClr val="009900"/>
            </a:solidFill>
            <a:round/>
            <a:headEnd type="triangle" w="med" len="med"/>
            <a:tailEnd type="triangle" w="med" len="med"/>
          </a:ln>
        </p:spPr>
        <p:txBody>
          <a:bodyPr/>
          <a:lstStyle/>
          <a:p>
            <a:endParaRPr lang="en-US"/>
          </a:p>
        </p:txBody>
      </p:sp>
      <p:sp>
        <p:nvSpPr>
          <p:cNvPr id="16" name="Line 21"/>
          <p:cNvSpPr>
            <a:spLocks noChangeShapeType="1"/>
          </p:cNvSpPr>
          <p:nvPr/>
        </p:nvSpPr>
        <p:spPr bwMode="auto">
          <a:xfrm>
            <a:off x="1961463" y="1824558"/>
            <a:ext cx="0" cy="266700"/>
          </a:xfrm>
          <a:prstGeom prst="line">
            <a:avLst/>
          </a:prstGeom>
          <a:noFill/>
          <a:ln w="9525">
            <a:solidFill>
              <a:schemeClr val="tx1"/>
            </a:solidFill>
            <a:round/>
            <a:headEnd/>
            <a:tailEnd/>
          </a:ln>
        </p:spPr>
        <p:txBody>
          <a:bodyPr/>
          <a:lstStyle/>
          <a:p>
            <a:endParaRPr lang="en-US"/>
          </a:p>
        </p:txBody>
      </p:sp>
      <p:sp>
        <p:nvSpPr>
          <p:cNvPr id="17" name="Line 22"/>
          <p:cNvSpPr>
            <a:spLocks noChangeShapeType="1"/>
          </p:cNvSpPr>
          <p:nvPr/>
        </p:nvSpPr>
        <p:spPr bwMode="auto">
          <a:xfrm>
            <a:off x="1380438" y="2003945"/>
            <a:ext cx="533400" cy="0"/>
          </a:xfrm>
          <a:prstGeom prst="line">
            <a:avLst/>
          </a:prstGeom>
          <a:noFill/>
          <a:ln w="9525">
            <a:solidFill>
              <a:srgbClr val="009900"/>
            </a:solidFill>
            <a:round/>
            <a:headEnd type="triangle" w="med" len="med"/>
            <a:tailEnd type="triangle" w="med" len="med"/>
          </a:ln>
        </p:spPr>
        <p:txBody>
          <a:bodyPr/>
          <a:lstStyle/>
          <a:p>
            <a:endParaRPr lang="en-US"/>
          </a:p>
        </p:txBody>
      </p:sp>
      <p:sp>
        <p:nvSpPr>
          <p:cNvPr id="18" name="Text Box 24"/>
          <p:cNvSpPr txBox="1">
            <a:spLocks noChangeArrowheads="1"/>
          </p:cNvSpPr>
          <p:nvPr/>
        </p:nvSpPr>
        <p:spPr bwMode="auto">
          <a:xfrm>
            <a:off x="1826525" y="3223145"/>
            <a:ext cx="1219200" cy="400110"/>
          </a:xfrm>
          <a:prstGeom prst="rect">
            <a:avLst/>
          </a:prstGeom>
          <a:noFill/>
          <a:ln w="9525">
            <a:noFill/>
            <a:miter lim="800000"/>
            <a:headEnd/>
            <a:tailEnd/>
          </a:ln>
        </p:spPr>
        <p:txBody>
          <a:bodyPr>
            <a:spAutoFit/>
          </a:bodyPr>
          <a:lstStyle/>
          <a:p>
            <a:pPr>
              <a:spcBef>
                <a:spcPct val="50000"/>
              </a:spcBef>
            </a:pPr>
            <a:r>
              <a:rPr lang="en-US" sz="2000" dirty="0"/>
              <a:t>Area = </a:t>
            </a:r>
            <a:r>
              <a:rPr lang="en-US" sz="2000" i="1" dirty="0">
                <a:latin typeface="Symbol" pitchFamily="18" charset="2"/>
              </a:rPr>
              <a:t>e</a:t>
            </a:r>
          </a:p>
        </p:txBody>
      </p:sp>
      <p:sp>
        <p:nvSpPr>
          <p:cNvPr id="19" name="Freeform 25"/>
          <p:cNvSpPr>
            <a:spLocks/>
          </p:cNvSpPr>
          <p:nvPr/>
        </p:nvSpPr>
        <p:spPr bwMode="auto">
          <a:xfrm>
            <a:off x="1521725" y="2613545"/>
            <a:ext cx="304800" cy="838200"/>
          </a:xfrm>
          <a:custGeom>
            <a:avLst/>
            <a:gdLst>
              <a:gd name="T0" fmla="*/ 2147483647 w 240"/>
              <a:gd name="T1" fmla="*/ 2147483647 h 456"/>
              <a:gd name="T2" fmla="*/ 2147483647 w 240"/>
              <a:gd name="T3" fmla="*/ 2147483647 h 456"/>
              <a:gd name="T4" fmla="*/ 0 w 240"/>
              <a:gd name="T5" fmla="*/ 0 h 456"/>
              <a:gd name="T6" fmla="*/ 0 60000 65536"/>
              <a:gd name="T7" fmla="*/ 0 60000 65536"/>
              <a:gd name="T8" fmla="*/ 0 60000 65536"/>
              <a:gd name="T9" fmla="*/ 0 w 240"/>
              <a:gd name="T10" fmla="*/ 0 h 456"/>
              <a:gd name="T11" fmla="*/ 240 w 240"/>
              <a:gd name="T12" fmla="*/ 456 h 456"/>
            </a:gdLst>
            <a:ahLst/>
            <a:cxnLst>
              <a:cxn ang="T6">
                <a:pos x="T0" y="T1"/>
              </a:cxn>
              <a:cxn ang="T7">
                <a:pos x="T2" y="T3"/>
              </a:cxn>
              <a:cxn ang="T8">
                <a:pos x="T4" y="T5"/>
              </a:cxn>
            </a:cxnLst>
            <a:rect l="T9" t="T10" r="T11" b="T12"/>
            <a:pathLst>
              <a:path w="240" h="456">
                <a:moveTo>
                  <a:pt x="240" y="432"/>
                </a:moveTo>
                <a:cubicBezTo>
                  <a:pt x="164" y="444"/>
                  <a:pt x="88" y="456"/>
                  <a:pt x="48" y="384"/>
                </a:cubicBezTo>
                <a:cubicBezTo>
                  <a:pt x="8" y="312"/>
                  <a:pt x="4" y="156"/>
                  <a:pt x="0" y="0"/>
                </a:cubicBezTo>
              </a:path>
            </a:pathLst>
          </a:custGeom>
          <a:noFill/>
          <a:ln w="9525" cap="flat" cmpd="sng">
            <a:solidFill>
              <a:srgbClr val="009900"/>
            </a:solidFill>
            <a:prstDash val="solid"/>
            <a:round/>
            <a:headEnd/>
            <a:tailEnd type="triangle" w="med" len="med"/>
          </a:ln>
        </p:spPr>
        <p:txBody>
          <a:bodyPr/>
          <a:lstStyle/>
          <a:p>
            <a:endParaRPr lang="en-US"/>
          </a:p>
        </p:txBody>
      </p:sp>
      <p:sp>
        <p:nvSpPr>
          <p:cNvPr id="20" name="Oval 7"/>
          <p:cNvSpPr>
            <a:spLocks noChangeAspect="1" noChangeArrowheads="1"/>
          </p:cNvSpPr>
          <p:nvPr/>
        </p:nvSpPr>
        <p:spPr bwMode="auto">
          <a:xfrm rot="2700000">
            <a:off x="1222576" y="1984814"/>
            <a:ext cx="365454" cy="1441609"/>
          </a:xfrm>
          <a:prstGeom prst="ellipse">
            <a:avLst/>
          </a:prstGeom>
          <a:noFill/>
          <a:ln w="12700">
            <a:solidFill>
              <a:schemeClr val="tx1"/>
            </a:solidFill>
            <a:round/>
            <a:headEnd/>
            <a:tailEnd/>
          </a:ln>
        </p:spPr>
        <p:txBody>
          <a:bodyPr wrap="none" anchor="ctr"/>
          <a:lstStyle/>
          <a:p>
            <a:endParaRPr lang="en-US"/>
          </a:p>
        </p:txBody>
      </p:sp>
      <p:sp>
        <p:nvSpPr>
          <p:cNvPr id="21" name="Oval 7"/>
          <p:cNvSpPr>
            <a:spLocks noChangeAspect="1" noChangeArrowheads="1"/>
          </p:cNvSpPr>
          <p:nvPr/>
        </p:nvSpPr>
        <p:spPr bwMode="auto">
          <a:xfrm rot="2700000">
            <a:off x="1250535" y="2145214"/>
            <a:ext cx="265206" cy="1153287"/>
          </a:xfrm>
          <a:prstGeom prst="ellipse">
            <a:avLst/>
          </a:prstGeom>
          <a:noFill/>
          <a:ln w="12700">
            <a:solidFill>
              <a:schemeClr val="tx1"/>
            </a:solidFill>
            <a:round/>
            <a:headEnd/>
            <a:tailEnd/>
          </a:ln>
        </p:spPr>
        <p:txBody>
          <a:bodyPr wrap="none" anchor="ctr"/>
          <a:lstStyle/>
          <a:p>
            <a:endParaRPr lang="en-US"/>
          </a:p>
        </p:txBody>
      </p:sp>
      <p:sp>
        <p:nvSpPr>
          <p:cNvPr id="22" name="Oval 7"/>
          <p:cNvSpPr>
            <a:spLocks noChangeAspect="1" noChangeArrowheads="1"/>
          </p:cNvSpPr>
          <p:nvPr/>
        </p:nvSpPr>
        <p:spPr bwMode="auto">
          <a:xfrm rot="2700000">
            <a:off x="1303104" y="2286977"/>
            <a:ext cx="136127" cy="922630"/>
          </a:xfrm>
          <a:prstGeom prst="ellipse">
            <a:avLst/>
          </a:prstGeom>
          <a:noFill/>
          <a:ln w="12700">
            <a:solidFill>
              <a:schemeClr val="tx1"/>
            </a:solidFill>
            <a:round/>
            <a:headEnd/>
            <a:tailEnd/>
          </a:ln>
        </p:spPr>
        <p:txBody>
          <a:bodyPr wrap="none" anchor="ctr"/>
          <a:lstStyle/>
          <a:p>
            <a:endParaRPr lang="en-US"/>
          </a:p>
        </p:txBody>
      </p:sp>
      <p:sp>
        <p:nvSpPr>
          <p:cNvPr id="23" name="TextBox 22"/>
          <p:cNvSpPr txBox="1"/>
          <p:nvPr/>
        </p:nvSpPr>
        <p:spPr>
          <a:xfrm>
            <a:off x="3070746" y="2238233"/>
            <a:ext cx="3248168" cy="646331"/>
          </a:xfrm>
          <a:prstGeom prst="rect">
            <a:avLst/>
          </a:prstGeom>
          <a:noFill/>
        </p:spPr>
        <p:txBody>
          <a:bodyPr wrap="square" rtlCol="0">
            <a:spAutoFit/>
          </a:bodyPr>
          <a:lstStyle/>
          <a:p>
            <a:r>
              <a:rPr lang="en-US" sz="1800" dirty="0" smtClean="0">
                <a:solidFill>
                  <a:srgbClr val="C00000"/>
                </a:solidFill>
                <a:latin typeface="+mn-lt"/>
              </a:rPr>
              <a:t>…but there’s no guarantee </a:t>
            </a:r>
          </a:p>
          <a:p>
            <a:r>
              <a:rPr lang="en-US" sz="1800" dirty="0" smtClean="0">
                <a:solidFill>
                  <a:srgbClr val="C00000"/>
                </a:solidFill>
                <a:latin typeface="+mn-lt"/>
              </a:rPr>
              <a:t>What happens if this it’s not?</a:t>
            </a:r>
          </a:p>
        </p:txBody>
      </p:sp>
      <p:sp>
        <p:nvSpPr>
          <p:cNvPr id="39" name="Line 5"/>
          <p:cNvSpPr>
            <a:spLocks noChangeShapeType="1"/>
          </p:cNvSpPr>
          <p:nvPr/>
        </p:nvSpPr>
        <p:spPr bwMode="auto">
          <a:xfrm>
            <a:off x="7117307" y="1875074"/>
            <a:ext cx="0" cy="1828800"/>
          </a:xfrm>
          <a:prstGeom prst="line">
            <a:avLst/>
          </a:prstGeom>
          <a:noFill/>
          <a:ln w="9525">
            <a:solidFill>
              <a:schemeClr val="tx1"/>
            </a:solidFill>
            <a:round/>
            <a:headEnd/>
            <a:tailEnd/>
          </a:ln>
        </p:spPr>
        <p:txBody>
          <a:bodyPr/>
          <a:lstStyle/>
          <a:p>
            <a:endParaRPr lang="en-US"/>
          </a:p>
        </p:txBody>
      </p:sp>
      <p:sp>
        <p:nvSpPr>
          <p:cNvPr id="40" name="Line 6"/>
          <p:cNvSpPr>
            <a:spLocks noChangeShapeType="1"/>
          </p:cNvSpPr>
          <p:nvPr/>
        </p:nvSpPr>
        <p:spPr bwMode="auto">
          <a:xfrm flipV="1">
            <a:off x="6279107" y="2784144"/>
            <a:ext cx="1814015" cy="5330"/>
          </a:xfrm>
          <a:prstGeom prst="line">
            <a:avLst/>
          </a:prstGeom>
          <a:noFill/>
          <a:ln w="9525">
            <a:solidFill>
              <a:schemeClr val="tx1"/>
            </a:solidFill>
            <a:round/>
            <a:headEnd/>
            <a:tailEnd/>
          </a:ln>
        </p:spPr>
        <p:txBody>
          <a:bodyPr/>
          <a:lstStyle/>
          <a:p>
            <a:endParaRPr lang="en-US"/>
          </a:p>
        </p:txBody>
      </p:sp>
      <p:sp>
        <p:nvSpPr>
          <p:cNvPr id="41" name="Oval 7"/>
          <p:cNvSpPr>
            <a:spLocks noChangeArrowheads="1"/>
          </p:cNvSpPr>
          <p:nvPr/>
        </p:nvSpPr>
        <p:spPr bwMode="auto">
          <a:xfrm rot="2700000">
            <a:off x="6899026" y="1985405"/>
            <a:ext cx="457200" cy="1601788"/>
          </a:xfrm>
          <a:prstGeom prst="ellipse">
            <a:avLst/>
          </a:prstGeom>
          <a:noFill/>
          <a:ln w="25400">
            <a:solidFill>
              <a:srgbClr val="CC0000"/>
            </a:solidFill>
            <a:round/>
            <a:headEnd/>
            <a:tailEnd/>
          </a:ln>
        </p:spPr>
        <p:txBody>
          <a:bodyPr wrap="none" anchor="ctr"/>
          <a:lstStyle/>
          <a:p>
            <a:endParaRPr lang="en-US"/>
          </a:p>
        </p:txBody>
      </p:sp>
      <p:pic>
        <p:nvPicPr>
          <p:cNvPr id="44" name="Object 7"/>
          <p:cNvPicPr>
            <a:picLocks noChangeAspect="1" noChangeArrowheads="1"/>
          </p:cNvPicPr>
          <p:nvPr/>
        </p:nvPicPr>
        <p:blipFill>
          <a:blip r:embed="rId5" cstate="print"/>
          <a:srcRect/>
          <a:stretch>
            <a:fillRect/>
          </a:stretch>
        </p:blipFill>
        <p:spPr bwMode="auto">
          <a:xfrm>
            <a:off x="6722020" y="1724261"/>
            <a:ext cx="338137" cy="396875"/>
          </a:xfrm>
          <a:prstGeom prst="rect">
            <a:avLst/>
          </a:prstGeom>
          <a:noFill/>
          <a:ln w="9525">
            <a:noFill/>
            <a:miter lim="800000"/>
            <a:headEnd/>
            <a:tailEnd/>
          </a:ln>
        </p:spPr>
      </p:pic>
      <p:sp>
        <p:nvSpPr>
          <p:cNvPr id="51" name="Oval 7"/>
          <p:cNvSpPr>
            <a:spLocks noChangeAspect="1" noChangeArrowheads="1"/>
          </p:cNvSpPr>
          <p:nvPr/>
        </p:nvSpPr>
        <p:spPr bwMode="auto">
          <a:xfrm rot="4997903">
            <a:off x="6970558" y="2041680"/>
            <a:ext cx="365454" cy="1441609"/>
          </a:xfrm>
          <a:prstGeom prst="ellipse">
            <a:avLst/>
          </a:prstGeom>
          <a:noFill/>
          <a:ln w="12700">
            <a:solidFill>
              <a:schemeClr val="tx1"/>
            </a:solidFill>
            <a:round/>
            <a:headEnd/>
            <a:tailEnd/>
          </a:ln>
        </p:spPr>
        <p:txBody>
          <a:bodyPr wrap="none" anchor="ctr"/>
          <a:lstStyle/>
          <a:p>
            <a:endParaRPr lang="en-US"/>
          </a:p>
        </p:txBody>
      </p:sp>
      <p:sp>
        <p:nvSpPr>
          <p:cNvPr id="52" name="Oval 7"/>
          <p:cNvSpPr>
            <a:spLocks noChangeAspect="1" noChangeArrowheads="1"/>
          </p:cNvSpPr>
          <p:nvPr/>
        </p:nvSpPr>
        <p:spPr bwMode="auto">
          <a:xfrm rot="4997903">
            <a:off x="6998517" y="2202080"/>
            <a:ext cx="265206" cy="1153287"/>
          </a:xfrm>
          <a:prstGeom prst="ellipse">
            <a:avLst/>
          </a:prstGeom>
          <a:noFill/>
          <a:ln w="12700">
            <a:solidFill>
              <a:schemeClr val="tx1"/>
            </a:solidFill>
            <a:round/>
            <a:headEnd/>
            <a:tailEnd/>
          </a:ln>
        </p:spPr>
        <p:txBody>
          <a:bodyPr wrap="none" anchor="ctr"/>
          <a:lstStyle/>
          <a:p>
            <a:endParaRPr lang="en-US"/>
          </a:p>
        </p:txBody>
      </p:sp>
      <p:sp>
        <p:nvSpPr>
          <p:cNvPr id="53" name="Oval 7"/>
          <p:cNvSpPr>
            <a:spLocks noChangeAspect="1" noChangeArrowheads="1"/>
          </p:cNvSpPr>
          <p:nvPr/>
        </p:nvSpPr>
        <p:spPr bwMode="auto">
          <a:xfrm rot="4997903">
            <a:off x="7051086" y="2343843"/>
            <a:ext cx="136127" cy="922630"/>
          </a:xfrm>
          <a:prstGeom prst="ellipse">
            <a:avLst/>
          </a:prstGeom>
          <a:noFill/>
          <a:ln w="12700">
            <a:solidFill>
              <a:schemeClr val="tx1"/>
            </a:solidFill>
            <a:round/>
            <a:headEnd/>
            <a:tailEnd/>
          </a:ln>
        </p:spPr>
        <p:txBody>
          <a:bodyPr wrap="none" anchor="ctr"/>
          <a:lstStyle/>
          <a:p>
            <a:endParaRPr lang="en-US"/>
          </a:p>
        </p:txBody>
      </p:sp>
      <p:pic>
        <p:nvPicPr>
          <p:cNvPr id="54" name="Object 6"/>
          <p:cNvPicPr>
            <a:picLocks noChangeAspect="1" noChangeArrowheads="1"/>
          </p:cNvPicPr>
          <p:nvPr/>
        </p:nvPicPr>
        <p:blipFill>
          <a:blip r:embed="rId4" cstate="print"/>
          <a:srcRect/>
          <a:stretch>
            <a:fillRect/>
          </a:stretch>
        </p:blipFill>
        <p:spPr bwMode="auto">
          <a:xfrm>
            <a:off x="7779106" y="2808215"/>
            <a:ext cx="282575" cy="312738"/>
          </a:xfrm>
          <a:prstGeom prst="rect">
            <a:avLst/>
          </a:prstGeom>
          <a:noFill/>
          <a:ln w="9525">
            <a:noFill/>
            <a:miter lim="800000"/>
            <a:headEnd/>
            <a:tailEnd/>
          </a:ln>
        </p:spPr>
      </p:pic>
      <p:sp>
        <p:nvSpPr>
          <p:cNvPr id="55" name="TextBox 54"/>
          <p:cNvSpPr txBox="1"/>
          <p:nvPr/>
        </p:nvSpPr>
        <p:spPr>
          <a:xfrm>
            <a:off x="7629098" y="1351128"/>
            <a:ext cx="1310185" cy="646331"/>
          </a:xfrm>
          <a:prstGeom prst="rect">
            <a:avLst/>
          </a:prstGeom>
          <a:noFill/>
        </p:spPr>
        <p:txBody>
          <a:bodyPr wrap="square" rtlCol="0">
            <a:spAutoFit/>
          </a:bodyPr>
          <a:lstStyle/>
          <a:p>
            <a:r>
              <a:rPr lang="en-US" sz="1800" dirty="0" smtClean="0">
                <a:solidFill>
                  <a:srgbClr val="C00000"/>
                </a:solidFill>
                <a:latin typeface="+mn-lt"/>
              </a:rPr>
              <a:t>Lattice ellipse</a:t>
            </a:r>
          </a:p>
        </p:txBody>
      </p:sp>
      <p:cxnSp>
        <p:nvCxnSpPr>
          <p:cNvPr id="57" name="Straight Arrow Connector 56"/>
          <p:cNvCxnSpPr>
            <a:endCxn id="41" idx="0"/>
          </p:cNvCxnSpPr>
          <p:nvPr/>
        </p:nvCxnSpPr>
        <p:spPr>
          <a:xfrm flipH="1">
            <a:off x="7693944" y="1965278"/>
            <a:ext cx="180814" cy="2547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440304" y="3195850"/>
            <a:ext cx="1498980" cy="923330"/>
          </a:xfrm>
          <a:prstGeom prst="rect">
            <a:avLst/>
          </a:prstGeom>
          <a:noFill/>
        </p:spPr>
        <p:txBody>
          <a:bodyPr wrap="square" rtlCol="0">
            <a:spAutoFit/>
          </a:bodyPr>
          <a:lstStyle/>
          <a:p>
            <a:r>
              <a:rPr lang="en-US" sz="1800" dirty="0" smtClean="0">
                <a:latin typeface="+mn-lt"/>
              </a:rPr>
              <a:t>Injected particle distribution</a:t>
            </a:r>
          </a:p>
        </p:txBody>
      </p:sp>
      <p:cxnSp>
        <p:nvCxnSpPr>
          <p:cNvPr id="60" name="Straight Arrow Connector 59"/>
          <p:cNvCxnSpPr/>
          <p:nvPr/>
        </p:nvCxnSpPr>
        <p:spPr>
          <a:xfrm flipH="1" flipV="1">
            <a:off x="7560860" y="2893325"/>
            <a:ext cx="68239" cy="2729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Line 5"/>
          <p:cNvSpPr>
            <a:spLocks noChangeShapeType="1"/>
          </p:cNvSpPr>
          <p:nvPr/>
        </p:nvSpPr>
        <p:spPr bwMode="auto">
          <a:xfrm>
            <a:off x="5263487" y="4020049"/>
            <a:ext cx="0" cy="1828800"/>
          </a:xfrm>
          <a:prstGeom prst="line">
            <a:avLst/>
          </a:prstGeom>
          <a:noFill/>
          <a:ln w="9525">
            <a:solidFill>
              <a:schemeClr val="tx1"/>
            </a:solidFill>
            <a:round/>
            <a:headEnd/>
            <a:tailEnd/>
          </a:ln>
        </p:spPr>
        <p:txBody>
          <a:bodyPr/>
          <a:lstStyle/>
          <a:p>
            <a:endParaRPr lang="en-US"/>
          </a:p>
        </p:txBody>
      </p:sp>
      <p:sp>
        <p:nvSpPr>
          <p:cNvPr id="62" name="Line 6"/>
          <p:cNvSpPr>
            <a:spLocks noChangeShapeType="1"/>
          </p:cNvSpPr>
          <p:nvPr/>
        </p:nvSpPr>
        <p:spPr bwMode="auto">
          <a:xfrm flipV="1">
            <a:off x="4425287" y="4929119"/>
            <a:ext cx="1814015" cy="5330"/>
          </a:xfrm>
          <a:prstGeom prst="line">
            <a:avLst/>
          </a:prstGeom>
          <a:noFill/>
          <a:ln w="9525">
            <a:solidFill>
              <a:schemeClr val="tx1"/>
            </a:solidFill>
            <a:round/>
            <a:headEnd/>
            <a:tailEnd/>
          </a:ln>
        </p:spPr>
        <p:txBody>
          <a:bodyPr/>
          <a:lstStyle/>
          <a:p>
            <a:endParaRPr lang="en-US"/>
          </a:p>
        </p:txBody>
      </p:sp>
      <p:sp>
        <p:nvSpPr>
          <p:cNvPr id="63" name="Oval 7"/>
          <p:cNvSpPr>
            <a:spLocks noChangeArrowheads="1"/>
          </p:cNvSpPr>
          <p:nvPr/>
        </p:nvSpPr>
        <p:spPr bwMode="auto">
          <a:xfrm rot="2700000">
            <a:off x="5045206" y="4130380"/>
            <a:ext cx="457200" cy="1601788"/>
          </a:xfrm>
          <a:prstGeom prst="ellipse">
            <a:avLst/>
          </a:prstGeom>
          <a:noFill/>
          <a:ln w="25400">
            <a:solidFill>
              <a:srgbClr val="CC0000"/>
            </a:solidFill>
            <a:round/>
            <a:headEnd/>
            <a:tailEnd/>
          </a:ln>
        </p:spPr>
        <p:txBody>
          <a:bodyPr wrap="none" anchor="ctr"/>
          <a:lstStyle/>
          <a:p>
            <a:endParaRPr lang="en-US"/>
          </a:p>
        </p:txBody>
      </p:sp>
      <p:pic>
        <p:nvPicPr>
          <p:cNvPr id="64" name="Object 7"/>
          <p:cNvPicPr>
            <a:picLocks noChangeAspect="1" noChangeArrowheads="1"/>
          </p:cNvPicPr>
          <p:nvPr/>
        </p:nvPicPr>
        <p:blipFill>
          <a:blip r:embed="rId5" cstate="print"/>
          <a:srcRect/>
          <a:stretch>
            <a:fillRect/>
          </a:stretch>
        </p:blipFill>
        <p:spPr bwMode="auto">
          <a:xfrm>
            <a:off x="4868200" y="3869236"/>
            <a:ext cx="338137" cy="396875"/>
          </a:xfrm>
          <a:prstGeom prst="rect">
            <a:avLst/>
          </a:prstGeom>
          <a:noFill/>
          <a:ln w="9525">
            <a:noFill/>
            <a:miter lim="800000"/>
            <a:headEnd/>
            <a:tailEnd/>
          </a:ln>
        </p:spPr>
      </p:pic>
      <p:grpSp>
        <p:nvGrpSpPr>
          <p:cNvPr id="72" name="Group 71"/>
          <p:cNvGrpSpPr/>
          <p:nvPr/>
        </p:nvGrpSpPr>
        <p:grpSpPr>
          <a:xfrm>
            <a:off x="4578660" y="4724733"/>
            <a:ext cx="1441609" cy="365454"/>
            <a:chOff x="2899985" y="5216051"/>
            <a:chExt cx="1441609" cy="365454"/>
          </a:xfrm>
        </p:grpSpPr>
        <p:sp>
          <p:nvSpPr>
            <p:cNvPr id="65" name="Oval 7"/>
            <p:cNvSpPr>
              <a:spLocks noChangeAspect="1" noChangeArrowheads="1"/>
            </p:cNvSpPr>
            <p:nvPr/>
          </p:nvSpPr>
          <p:spPr bwMode="auto">
            <a:xfrm rot="4997903">
              <a:off x="3438063" y="4677973"/>
              <a:ext cx="365454" cy="1441609"/>
            </a:xfrm>
            <a:prstGeom prst="ellipse">
              <a:avLst/>
            </a:prstGeom>
            <a:noFill/>
            <a:ln w="12700">
              <a:solidFill>
                <a:schemeClr val="tx1"/>
              </a:solidFill>
              <a:round/>
              <a:headEnd/>
              <a:tailEnd/>
            </a:ln>
          </p:spPr>
          <p:txBody>
            <a:bodyPr wrap="none" anchor="ctr"/>
            <a:lstStyle/>
            <a:p>
              <a:endParaRPr lang="en-US"/>
            </a:p>
          </p:txBody>
        </p:sp>
        <p:sp>
          <p:nvSpPr>
            <p:cNvPr id="66" name="Oval 7"/>
            <p:cNvSpPr>
              <a:spLocks noChangeAspect="1" noChangeArrowheads="1"/>
            </p:cNvSpPr>
            <p:nvPr/>
          </p:nvSpPr>
          <p:spPr bwMode="auto">
            <a:xfrm rot="4997903">
              <a:off x="3466022" y="4838373"/>
              <a:ext cx="265206" cy="1153287"/>
            </a:xfrm>
            <a:prstGeom prst="ellipse">
              <a:avLst/>
            </a:prstGeom>
            <a:noFill/>
            <a:ln w="12700">
              <a:solidFill>
                <a:schemeClr val="tx1"/>
              </a:solidFill>
              <a:round/>
              <a:headEnd/>
              <a:tailEnd/>
            </a:ln>
          </p:spPr>
          <p:txBody>
            <a:bodyPr wrap="none" anchor="ctr"/>
            <a:lstStyle/>
            <a:p>
              <a:endParaRPr lang="en-US"/>
            </a:p>
          </p:txBody>
        </p:sp>
        <p:sp>
          <p:nvSpPr>
            <p:cNvPr id="67" name="Oval 7"/>
            <p:cNvSpPr>
              <a:spLocks noChangeAspect="1" noChangeArrowheads="1"/>
            </p:cNvSpPr>
            <p:nvPr/>
          </p:nvSpPr>
          <p:spPr bwMode="auto">
            <a:xfrm rot="4997903">
              <a:off x="3518591" y="4980136"/>
              <a:ext cx="136127" cy="922630"/>
            </a:xfrm>
            <a:prstGeom prst="ellipse">
              <a:avLst/>
            </a:prstGeom>
            <a:noFill/>
            <a:ln w="12700">
              <a:solidFill>
                <a:schemeClr val="tx1"/>
              </a:solidFill>
              <a:round/>
              <a:headEnd/>
              <a:tailEnd/>
            </a:ln>
          </p:spPr>
          <p:txBody>
            <a:bodyPr wrap="none" anchor="ctr"/>
            <a:lstStyle/>
            <a:p>
              <a:endParaRPr lang="en-US"/>
            </a:p>
          </p:txBody>
        </p:sp>
      </p:grpSp>
      <p:pic>
        <p:nvPicPr>
          <p:cNvPr id="68" name="Object 6"/>
          <p:cNvPicPr>
            <a:picLocks noChangeAspect="1" noChangeArrowheads="1"/>
          </p:cNvPicPr>
          <p:nvPr/>
        </p:nvPicPr>
        <p:blipFill>
          <a:blip r:embed="rId4" cstate="print"/>
          <a:srcRect/>
          <a:stretch>
            <a:fillRect/>
          </a:stretch>
        </p:blipFill>
        <p:spPr bwMode="auto">
          <a:xfrm>
            <a:off x="5925286" y="4953190"/>
            <a:ext cx="282575" cy="312738"/>
          </a:xfrm>
          <a:prstGeom prst="rect">
            <a:avLst/>
          </a:prstGeom>
          <a:noFill/>
          <a:ln w="9525">
            <a:noFill/>
            <a:miter lim="800000"/>
            <a:headEnd/>
            <a:tailEnd/>
          </a:ln>
        </p:spPr>
      </p:pic>
      <p:grpSp>
        <p:nvGrpSpPr>
          <p:cNvPr id="73" name="Group 72"/>
          <p:cNvGrpSpPr/>
          <p:nvPr/>
        </p:nvGrpSpPr>
        <p:grpSpPr>
          <a:xfrm rot="2168851">
            <a:off x="4748725" y="4716012"/>
            <a:ext cx="1133695" cy="365454"/>
            <a:chOff x="2899985" y="5216051"/>
            <a:chExt cx="1441609" cy="365454"/>
          </a:xfrm>
        </p:grpSpPr>
        <p:sp>
          <p:nvSpPr>
            <p:cNvPr id="74" name="Oval 7"/>
            <p:cNvSpPr>
              <a:spLocks noChangeAspect="1" noChangeArrowheads="1"/>
            </p:cNvSpPr>
            <p:nvPr/>
          </p:nvSpPr>
          <p:spPr bwMode="auto">
            <a:xfrm rot="4997903">
              <a:off x="3438063" y="4677973"/>
              <a:ext cx="365454" cy="1441609"/>
            </a:xfrm>
            <a:prstGeom prst="ellipse">
              <a:avLst/>
            </a:prstGeom>
            <a:noFill/>
            <a:ln w="12700">
              <a:solidFill>
                <a:schemeClr val="tx1"/>
              </a:solidFill>
              <a:prstDash val="dash"/>
              <a:round/>
              <a:headEnd/>
              <a:tailEnd/>
            </a:ln>
          </p:spPr>
          <p:txBody>
            <a:bodyPr wrap="none" anchor="ctr"/>
            <a:lstStyle/>
            <a:p>
              <a:endParaRPr lang="en-US"/>
            </a:p>
          </p:txBody>
        </p:sp>
        <p:sp>
          <p:nvSpPr>
            <p:cNvPr id="75" name="Oval 7"/>
            <p:cNvSpPr>
              <a:spLocks noChangeAspect="1" noChangeArrowheads="1"/>
            </p:cNvSpPr>
            <p:nvPr/>
          </p:nvSpPr>
          <p:spPr bwMode="auto">
            <a:xfrm rot="4997903">
              <a:off x="3466022" y="4838373"/>
              <a:ext cx="265206" cy="1153287"/>
            </a:xfrm>
            <a:prstGeom prst="ellipse">
              <a:avLst/>
            </a:prstGeom>
            <a:noFill/>
            <a:ln w="12700">
              <a:solidFill>
                <a:schemeClr val="tx1"/>
              </a:solidFill>
              <a:prstDash val="dash"/>
              <a:round/>
              <a:headEnd/>
              <a:tailEnd/>
            </a:ln>
          </p:spPr>
          <p:txBody>
            <a:bodyPr wrap="none" anchor="ctr"/>
            <a:lstStyle/>
            <a:p>
              <a:endParaRPr lang="en-US"/>
            </a:p>
          </p:txBody>
        </p:sp>
        <p:sp>
          <p:nvSpPr>
            <p:cNvPr id="76" name="Oval 7"/>
            <p:cNvSpPr>
              <a:spLocks noChangeAspect="1" noChangeArrowheads="1"/>
            </p:cNvSpPr>
            <p:nvPr/>
          </p:nvSpPr>
          <p:spPr bwMode="auto">
            <a:xfrm rot="4997903">
              <a:off x="3518591" y="4980136"/>
              <a:ext cx="136127" cy="922630"/>
            </a:xfrm>
            <a:prstGeom prst="ellipse">
              <a:avLst/>
            </a:prstGeom>
            <a:noFill/>
            <a:ln w="12700">
              <a:solidFill>
                <a:schemeClr val="tx1"/>
              </a:solidFill>
              <a:prstDash val="dash"/>
              <a:round/>
              <a:headEnd/>
              <a:tailEnd/>
            </a:ln>
          </p:spPr>
          <p:txBody>
            <a:bodyPr wrap="none" anchor="ctr"/>
            <a:lstStyle/>
            <a:p>
              <a:endParaRPr lang="en-US"/>
            </a:p>
          </p:txBody>
        </p:sp>
      </p:grpSp>
      <p:sp>
        <p:nvSpPr>
          <p:cNvPr id="77" name="Oval 7"/>
          <p:cNvSpPr>
            <a:spLocks noChangeAspect="1" noChangeArrowheads="1"/>
          </p:cNvSpPr>
          <p:nvPr/>
        </p:nvSpPr>
        <p:spPr bwMode="auto">
          <a:xfrm rot="2700000">
            <a:off x="4677982" y="3183683"/>
            <a:ext cx="1042245" cy="3651478"/>
          </a:xfrm>
          <a:prstGeom prst="ellipse">
            <a:avLst/>
          </a:prstGeom>
          <a:noFill/>
          <a:ln w="25400">
            <a:solidFill>
              <a:srgbClr val="CC0000"/>
            </a:solidFill>
            <a:prstDash val="dash"/>
            <a:round/>
            <a:headEnd/>
            <a:tailEnd/>
          </a:ln>
        </p:spPr>
        <p:txBody>
          <a:bodyPr wrap="none" anchor="ctr"/>
          <a:lstStyle/>
          <a:p>
            <a:endParaRPr lang="en-US"/>
          </a:p>
        </p:txBody>
      </p:sp>
      <p:sp>
        <p:nvSpPr>
          <p:cNvPr id="78" name="TextBox 77"/>
          <p:cNvSpPr txBox="1"/>
          <p:nvPr/>
        </p:nvSpPr>
        <p:spPr>
          <a:xfrm>
            <a:off x="6648734" y="5147481"/>
            <a:ext cx="1730991" cy="923330"/>
          </a:xfrm>
          <a:prstGeom prst="rect">
            <a:avLst/>
          </a:prstGeom>
          <a:noFill/>
        </p:spPr>
        <p:txBody>
          <a:bodyPr wrap="square" rtlCol="0">
            <a:spAutoFit/>
          </a:bodyPr>
          <a:lstStyle/>
          <a:p>
            <a:r>
              <a:rPr lang="en-US" sz="1800" dirty="0" smtClean="0">
                <a:solidFill>
                  <a:srgbClr val="C00000"/>
                </a:solidFill>
                <a:latin typeface="+mn-lt"/>
              </a:rPr>
              <a:t>Effective (increased) emittance</a:t>
            </a:r>
          </a:p>
        </p:txBody>
      </p:sp>
      <p:cxnSp>
        <p:nvCxnSpPr>
          <p:cNvPr id="82" name="Straight Arrow Connector 81"/>
          <p:cNvCxnSpPr/>
          <p:nvPr/>
        </p:nvCxnSpPr>
        <p:spPr>
          <a:xfrm flipH="1" flipV="1">
            <a:off x="6305266" y="4763069"/>
            <a:ext cx="368489" cy="395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Lines</a:t>
            </a:r>
            <a:endParaRPr lang="en-US" dirty="0"/>
          </a:p>
        </p:txBody>
      </p:sp>
      <p:sp>
        <p:nvSpPr>
          <p:cNvPr id="3" name="Content Placeholder 2"/>
          <p:cNvSpPr>
            <a:spLocks noGrp="1"/>
          </p:cNvSpPr>
          <p:nvPr>
            <p:ph idx="1"/>
          </p:nvPr>
        </p:nvSpPr>
        <p:spPr>
          <a:xfrm>
            <a:off x="503776" y="690226"/>
            <a:ext cx="8251825" cy="961154"/>
          </a:xfrm>
        </p:spPr>
        <p:txBody>
          <a:bodyPr/>
          <a:lstStyle/>
          <a:p>
            <a:r>
              <a:rPr lang="en-US" sz="1800" dirty="0" smtClean="0"/>
              <a:t>In our definition and derivation of the lattice function, a closed path through a periodic system.  This definition doesn’t exist for a beam line, but once we know the lattice functions at one point, we know how to propagate the lattice function down the beam line.</a:t>
            </a:r>
            <a:endParaRPr lang="en-US" sz="1800" dirty="0"/>
          </a:p>
        </p:txBody>
      </p:sp>
      <p:sp>
        <p:nvSpPr>
          <p:cNvPr id="4" name="Date Placeholder 3"/>
          <p:cNvSpPr>
            <a:spLocks noGrp="1"/>
          </p:cNvSpPr>
          <p:nvPr>
            <p:ph type="dt" sz="half" idx="10"/>
          </p:nvPr>
        </p:nvSpPr>
        <p:spPr/>
        <p:txBody>
          <a:bodyPr/>
          <a:lstStyle/>
          <a:p>
            <a:pPr>
              <a:defRPr/>
            </a:pPr>
            <a:r>
              <a:rPr lang="en-US" smtClean="0"/>
              <a:t>USPAS, Knoxville, TN, Jan. 20-31, 2013</a:t>
            </a:r>
            <a:endParaRPr lang="en-US" dirty="0"/>
          </a:p>
        </p:txBody>
      </p:sp>
      <p:sp>
        <p:nvSpPr>
          <p:cNvPr id="5" name="Footer Placeholder 4"/>
          <p:cNvSpPr>
            <a:spLocks noGrp="1"/>
          </p:cNvSpPr>
          <p:nvPr>
            <p:ph type="ftr" sz="quarter" idx="11"/>
          </p:nvPr>
        </p:nvSpPr>
        <p:spPr/>
        <p:txBody>
          <a:bodyPr/>
          <a:lstStyle/>
          <a:p>
            <a:pPr>
              <a:defRPr/>
            </a:pPr>
            <a:r>
              <a:rPr lang="fr-FR" smtClean="0"/>
              <a:t>Lecture 4 - Transverse Motion 1</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15</a:t>
            </a:fld>
            <a:endParaRPr lang="en-US"/>
          </a:p>
        </p:txBody>
      </p:sp>
      <p:pic>
        <p:nvPicPr>
          <p:cNvPr id="390146" name="Picture 2" descr="http://nahandbook.web.cern.ch/nahandbook/default/h8/layout/H8beamline.gif"/>
          <p:cNvPicPr>
            <a:picLocks noChangeAspect="1" noChangeArrowheads="1"/>
          </p:cNvPicPr>
          <p:nvPr/>
        </p:nvPicPr>
        <p:blipFill>
          <a:blip r:embed="rId3" cstate="print"/>
          <a:srcRect t="17223" b="37997"/>
          <a:stretch>
            <a:fillRect/>
          </a:stretch>
        </p:blipFill>
        <p:spPr bwMode="auto">
          <a:xfrm>
            <a:off x="1684124" y="2770495"/>
            <a:ext cx="6096000" cy="1419368"/>
          </a:xfrm>
          <a:prstGeom prst="rect">
            <a:avLst/>
          </a:prstGeom>
          <a:noFill/>
        </p:spPr>
      </p:pic>
      <p:graphicFrame>
        <p:nvGraphicFramePr>
          <p:cNvPr id="390147" name="Object 3"/>
          <p:cNvGraphicFramePr>
            <a:graphicFrameLocks noChangeAspect="1"/>
          </p:cNvGraphicFramePr>
          <p:nvPr/>
        </p:nvGraphicFramePr>
        <p:xfrm>
          <a:off x="1151198" y="4678410"/>
          <a:ext cx="7129463" cy="1422400"/>
        </p:xfrm>
        <a:graphic>
          <a:graphicData uri="http://schemas.openxmlformats.org/presentationml/2006/ole">
            <mc:AlternateContent xmlns:mc="http://schemas.openxmlformats.org/markup-compatibility/2006">
              <mc:Choice xmlns:v="urn:schemas-microsoft-com:vml" Requires="v">
                <p:oleObj spid="_x0000_s390183" name="Equation" r:id="rId4" imgW="3568680" imgH="711000" progId="Equation.3">
                  <p:embed/>
                </p:oleObj>
              </mc:Choice>
              <mc:Fallback>
                <p:oleObj name="Equation" r:id="rId4" imgW="3568680" imgH="7110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1198" y="4678410"/>
                        <a:ext cx="7129463" cy="142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0148" name="Object 4"/>
          <p:cNvGraphicFramePr>
            <a:graphicFrameLocks noChangeAspect="1"/>
          </p:cNvGraphicFramePr>
          <p:nvPr/>
        </p:nvGraphicFramePr>
        <p:xfrm>
          <a:off x="871371" y="2823665"/>
          <a:ext cx="735013" cy="1422400"/>
        </p:xfrm>
        <a:graphic>
          <a:graphicData uri="http://schemas.openxmlformats.org/presentationml/2006/ole">
            <mc:AlternateContent xmlns:mc="http://schemas.openxmlformats.org/markup-compatibility/2006">
              <mc:Choice xmlns:v="urn:schemas-microsoft-com:vml" Requires="v">
                <p:oleObj spid="_x0000_s390184" name="Equation" r:id="rId6" imgW="368280" imgH="711000" progId="Equation.3">
                  <p:embed/>
                </p:oleObj>
              </mc:Choice>
              <mc:Fallback>
                <p:oleObj name="Equation" r:id="rId6" imgW="368280" imgH="71100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1371" y="2823665"/>
                        <a:ext cx="735013" cy="142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0149" name="Object 5"/>
          <p:cNvGraphicFramePr>
            <a:graphicFrameLocks noChangeAspect="1"/>
          </p:cNvGraphicFramePr>
          <p:nvPr/>
        </p:nvGraphicFramePr>
        <p:xfrm>
          <a:off x="7877412" y="2662735"/>
          <a:ext cx="838200" cy="1422400"/>
        </p:xfrm>
        <a:graphic>
          <a:graphicData uri="http://schemas.openxmlformats.org/presentationml/2006/ole">
            <mc:AlternateContent xmlns:mc="http://schemas.openxmlformats.org/markup-compatibility/2006">
              <mc:Choice xmlns:v="urn:schemas-microsoft-com:vml" Requires="v">
                <p:oleObj spid="_x0000_s390185" name="Equation" r:id="rId8" imgW="419040" imgH="711000" progId="Equation.3">
                  <p:embed/>
                </p:oleObj>
              </mc:Choice>
              <mc:Fallback>
                <p:oleObj name="Equation" r:id="rId8" imgW="419040" imgH="71100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77412" y="2662735"/>
                        <a:ext cx="838200" cy="142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0150" name="Object 6"/>
          <p:cNvGraphicFramePr>
            <a:graphicFrameLocks noChangeAspect="1"/>
          </p:cNvGraphicFramePr>
          <p:nvPr/>
        </p:nvGraphicFramePr>
        <p:xfrm>
          <a:off x="3852342" y="1924738"/>
          <a:ext cx="1319212" cy="431800"/>
        </p:xfrm>
        <a:graphic>
          <a:graphicData uri="http://schemas.openxmlformats.org/presentationml/2006/ole">
            <mc:AlternateContent xmlns:mc="http://schemas.openxmlformats.org/markup-compatibility/2006">
              <mc:Choice xmlns:v="urn:schemas-microsoft-com:vml" Requires="v">
                <p:oleObj spid="_x0000_s390186" name="Equation" r:id="rId10" imgW="660240" imgH="215640" progId="Equation.3">
                  <p:embed/>
                </p:oleObj>
              </mc:Choice>
              <mc:Fallback>
                <p:oleObj name="Equation" r:id="rId10" imgW="660240" imgH="215640" progId="Equation.3">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2342" y="1924738"/>
                        <a:ext cx="1319212"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Left Brace 11"/>
          <p:cNvSpPr/>
          <p:nvPr/>
        </p:nvSpPr>
        <p:spPr>
          <a:xfrm rot="5400000">
            <a:off x="4592472" y="-525439"/>
            <a:ext cx="232015" cy="61687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Establishing Initial Conditions</a:t>
            </a:r>
            <a:endParaRPr lang="en-US" dirty="0"/>
          </a:p>
        </p:txBody>
      </p:sp>
      <p:sp>
        <p:nvSpPr>
          <p:cNvPr id="3" name="Content Placeholder 2"/>
          <p:cNvSpPr>
            <a:spLocks noGrp="1"/>
          </p:cNvSpPr>
          <p:nvPr>
            <p:ph idx="1"/>
          </p:nvPr>
        </p:nvSpPr>
        <p:spPr>
          <a:xfrm>
            <a:off x="503776" y="690226"/>
            <a:ext cx="8251825" cy="961154"/>
          </a:xfrm>
        </p:spPr>
        <p:txBody>
          <a:bodyPr/>
          <a:lstStyle/>
          <a:p>
            <a:r>
              <a:rPr lang="en-US" sz="1800" dirty="0" smtClean="0"/>
              <a:t>When extracting beam from a ring, the initial optics of the beam line are set by the optics at the point of extraction.</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For particles from a source, the initial lattice functions can be defined by the distribution of the particles out of the source</a:t>
            </a:r>
            <a:endParaRPr lang="en-US" sz="1800" dirty="0"/>
          </a:p>
        </p:txBody>
      </p:sp>
      <p:sp>
        <p:nvSpPr>
          <p:cNvPr id="4" name="Date Placeholder 3"/>
          <p:cNvSpPr>
            <a:spLocks noGrp="1"/>
          </p:cNvSpPr>
          <p:nvPr>
            <p:ph type="dt" sz="half" idx="10"/>
          </p:nvPr>
        </p:nvSpPr>
        <p:spPr/>
        <p:txBody>
          <a:bodyPr/>
          <a:lstStyle/>
          <a:p>
            <a:pPr>
              <a:defRPr/>
            </a:pPr>
            <a:r>
              <a:rPr lang="en-US" smtClean="0"/>
              <a:t>USPAS, Knoxville, TN, Jan. 20-31, 2013</a:t>
            </a:r>
            <a:endParaRPr lang="en-US" dirty="0"/>
          </a:p>
        </p:txBody>
      </p:sp>
      <p:sp>
        <p:nvSpPr>
          <p:cNvPr id="5" name="Footer Placeholder 4"/>
          <p:cNvSpPr>
            <a:spLocks noGrp="1"/>
          </p:cNvSpPr>
          <p:nvPr>
            <p:ph type="ftr" sz="quarter" idx="11"/>
          </p:nvPr>
        </p:nvSpPr>
        <p:spPr/>
        <p:txBody>
          <a:bodyPr/>
          <a:lstStyle/>
          <a:p>
            <a:pPr>
              <a:defRPr/>
            </a:pPr>
            <a:r>
              <a:rPr lang="fr-FR" smtClean="0"/>
              <a:t>Lecture 4 - Transverse Motion 1</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16</a:t>
            </a:fld>
            <a:endParaRPr lang="en-US"/>
          </a:p>
        </p:txBody>
      </p:sp>
      <p:graphicFrame>
        <p:nvGraphicFramePr>
          <p:cNvPr id="390148" name="Object 4"/>
          <p:cNvGraphicFramePr>
            <a:graphicFrameLocks noChangeAspect="1"/>
          </p:cNvGraphicFramePr>
          <p:nvPr/>
        </p:nvGraphicFramePr>
        <p:xfrm>
          <a:off x="3723753" y="1622662"/>
          <a:ext cx="735013" cy="1422400"/>
        </p:xfrm>
        <a:graphic>
          <a:graphicData uri="http://schemas.openxmlformats.org/presentationml/2006/ole">
            <mc:AlternateContent xmlns:mc="http://schemas.openxmlformats.org/markup-compatibility/2006">
              <mc:Choice xmlns:v="urn:schemas-microsoft-com:vml" Requires="v">
                <p:oleObj spid="_x0000_s392217" name="Equation" r:id="rId3" imgW="368280" imgH="711000" progId="Equation.3">
                  <p:embed/>
                </p:oleObj>
              </mc:Choice>
              <mc:Fallback>
                <p:oleObj name="Equation" r:id="rId3" imgW="368280" imgH="7110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3753" y="1622662"/>
                        <a:ext cx="735013" cy="142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Oval 12"/>
          <p:cNvSpPr/>
          <p:nvPr/>
        </p:nvSpPr>
        <p:spPr>
          <a:xfrm>
            <a:off x="1255595" y="1514902"/>
            <a:ext cx="1692322" cy="1555844"/>
          </a:xfrm>
          <a:prstGeom prst="ellipse">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13" idx="0"/>
          </p:cNvCxnSpPr>
          <p:nvPr/>
        </p:nvCxnSpPr>
        <p:spPr>
          <a:xfrm flipV="1">
            <a:off x="2101756" y="1514901"/>
            <a:ext cx="3835020" cy="1"/>
          </a:xfrm>
          <a:prstGeom prst="line">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2647666" y="1596790"/>
            <a:ext cx="982638" cy="3138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rot="2168438">
            <a:off x="1148680" y="4302201"/>
            <a:ext cx="405327" cy="1091821"/>
          </a:xfrm>
          <a:prstGeom prst="ellipse">
            <a:avLst/>
          </a:prstGeom>
          <a:gradFill flip="none" rotWithShape="1">
            <a:gsLst>
              <a:gs pos="0">
                <a:srgbClr val="FFF200"/>
              </a:gs>
              <a:gs pos="45000">
                <a:srgbClr val="FF7A00"/>
              </a:gs>
              <a:gs pos="70000">
                <a:srgbClr val="FF0300"/>
              </a:gs>
              <a:gs pos="100000">
                <a:srgbClr val="4D0808"/>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H="1">
            <a:off x="1351128" y="4176215"/>
            <a:ext cx="27296" cy="14057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736979" y="4858603"/>
            <a:ext cx="1310185" cy="272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2254156" y="4817660"/>
            <a:ext cx="2972937" cy="2276"/>
          </a:xfrm>
          <a:prstGeom prst="line">
            <a:avLst/>
          </a:prstGeom>
          <a:ln w="63500">
            <a:tailEnd type="arrow"/>
          </a:ln>
        </p:spPr>
        <p:style>
          <a:lnRef idx="1">
            <a:schemeClr val="accent1"/>
          </a:lnRef>
          <a:fillRef idx="0">
            <a:schemeClr val="accent1"/>
          </a:fillRef>
          <a:effectRef idx="0">
            <a:schemeClr val="accent1"/>
          </a:effectRef>
          <a:fontRef idx="minor">
            <a:schemeClr val="tx1"/>
          </a:fontRef>
        </p:style>
      </p:cxnSp>
      <p:graphicFrame>
        <p:nvGraphicFramePr>
          <p:cNvPr id="28" name="Object 4"/>
          <p:cNvGraphicFramePr>
            <a:graphicFrameLocks noChangeAspect="1"/>
          </p:cNvGraphicFramePr>
          <p:nvPr/>
        </p:nvGraphicFramePr>
        <p:xfrm>
          <a:off x="2811627" y="5091468"/>
          <a:ext cx="735013" cy="1422400"/>
        </p:xfrm>
        <a:graphic>
          <a:graphicData uri="http://schemas.openxmlformats.org/presentationml/2006/ole">
            <mc:AlternateContent xmlns:mc="http://schemas.openxmlformats.org/markup-compatibility/2006">
              <mc:Choice xmlns:v="urn:schemas-microsoft-com:vml" Requires="v">
                <p:oleObj spid="_x0000_s392218" name="Equation" r:id="rId5" imgW="368280" imgH="711000" progId="Equation.3">
                  <p:embed/>
                </p:oleObj>
              </mc:Choice>
              <mc:Fallback>
                <p:oleObj name="Equation" r:id="rId5" imgW="368280" imgH="7110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1627" y="5091468"/>
                        <a:ext cx="735013" cy="142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9" name="Straight Arrow Connector 28"/>
          <p:cNvCxnSpPr/>
          <p:nvPr/>
        </p:nvCxnSpPr>
        <p:spPr>
          <a:xfrm flipH="1" flipV="1">
            <a:off x="1735540" y="5065596"/>
            <a:ext cx="982638" cy="3138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021" y="115052"/>
            <a:ext cx="8262937" cy="441325"/>
          </a:xfrm>
        </p:spPr>
        <p:txBody>
          <a:bodyPr/>
          <a:lstStyle/>
          <a:p>
            <a:r>
              <a:rPr lang="en-US" smtClean="0"/>
              <a:t>Some Formalism</a:t>
            </a:r>
            <a:endParaRPr lang="en-US" dirty="0"/>
          </a:p>
        </p:txBody>
      </p:sp>
      <p:sp>
        <p:nvSpPr>
          <p:cNvPr id="3" name="Content Placeholder 2"/>
          <p:cNvSpPr>
            <a:spLocks noGrp="1"/>
          </p:cNvSpPr>
          <p:nvPr>
            <p:ph idx="1"/>
          </p:nvPr>
        </p:nvSpPr>
        <p:spPr>
          <a:xfrm>
            <a:off x="503776" y="597862"/>
            <a:ext cx="8251825" cy="427375"/>
          </a:xfrm>
        </p:spPr>
        <p:txBody>
          <a:bodyPr/>
          <a:lstStyle/>
          <a:p>
            <a:r>
              <a:rPr lang="en-US" sz="1800" dirty="0" smtClean="0"/>
              <a:t>Let’s look at the Hill’ equation again…</a:t>
            </a:r>
          </a:p>
          <a:p>
            <a:r>
              <a:rPr lang="en-US" sz="1800" dirty="0" smtClean="0"/>
              <a:t>We can write the general solution as a linear combination of a “sine-like” and “cosine-like” term                                       where</a:t>
            </a:r>
          </a:p>
          <a:p>
            <a:endParaRPr lang="en-US" sz="1800" dirty="0" smtClean="0"/>
          </a:p>
          <a:p>
            <a:endParaRPr lang="en-US" sz="1800" dirty="0" smtClean="0"/>
          </a:p>
          <a:p>
            <a:endParaRPr lang="en-US" sz="1800" dirty="0" smtClean="0"/>
          </a:p>
          <a:p>
            <a:r>
              <a:rPr lang="en-US" sz="1800" dirty="0" smtClean="0"/>
              <a:t>When we plug this into the original equation, we see that</a:t>
            </a:r>
          </a:p>
          <a:p>
            <a:endParaRPr lang="en-US" sz="1800" dirty="0" smtClean="0"/>
          </a:p>
          <a:p>
            <a:r>
              <a:rPr lang="en-US" sz="1800" dirty="0" smtClean="0"/>
              <a:t>Since </a:t>
            </a:r>
            <a:r>
              <a:rPr lang="en-US" sz="1800" i="1" dirty="0" smtClean="0"/>
              <a:t>a</a:t>
            </a:r>
            <a:r>
              <a:rPr lang="en-US" sz="1800" dirty="0" smtClean="0"/>
              <a:t> and </a:t>
            </a:r>
            <a:r>
              <a:rPr lang="en-US" sz="1800" i="1" dirty="0" smtClean="0"/>
              <a:t>b</a:t>
            </a:r>
            <a:r>
              <a:rPr lang="en-US" sz="1800" dirty="0" smtClean="0"/>
              <a:t> are arbitrary, each function must </a:t>
            </a:r>
            <a:r>
              <a:rPr lang="en-US" sz="1800" i="1" dirty="0" smtClean="0"/>
              <a:t>independently</a:t>
            </a:r>
            <a:r>
              <a:rPr lang="en-US" sz="1800" dirty="0" smtClean="0"/>
              <a:t> satisfy the equation. We further see that when we look at our initial conditions</a:t>
            </a:r>
          </a:p>
          <a:p>
            <a:endParaRPr lang="en-US" sz="1800" dirty="0" smtClean="0"/>
          </a:p>
          <a:p>
            <a:endParaRPr lang="en-US" sz="1800" dirty="0" smtClean="0"/>
          </a:p>
          <a:p>
            <a:endParaRPr lang="en-US" sz="1800" dirty="0" smtClean="0"/>
          </a:p>
          <a:p>
            <a:r>
              <a:rPr lang="en-US" sz="1800" dirty="0" smtClean="0"/>
              <a:t>So our transfer matrix becomes</a:t>
            </a:r>
            <a:endParaRPr lang="en-US" sz="1800" dirty="0"/>
          </a:p>
        </p:txBody>
      </p:sp>
      <p:sp>
        <p:nvSpPr>
          <p:cNvPr id="4" name="Date Placeholder 3"/>
          <p:cNvSpPr>
            <a:spLocks noGrp="1"/>
          </p:cNvSpPr>
          <p:nvPr>
            <p:ph type="dt" sz="half" idx="10"/>
          </p:nvPr>
        </p:nvSpPr>
        <p:spPr/>
        <p:txBody>
          <a:bodyPr/>
          <a:lstStyle/>
          <a:p>
            <a:pPr>
              <a:defRPr/>
            </a:pPr>
            <a:r>
              <a:rPr lang="en-US" smtClean="0"/>
              <a:t>USPAS, Knoxville, TN, Jan. 20-31, 2013</a:t>
            </a:r>
            <a:endParaRPr lang="en-US" dirty="0"/>
          </a:p>
        </p:txBody>
      </p:sp>
      <p:sp>
        <p:nvSpPr>
          <p:cNvPr id="5" name="Footer Placeholder 4"/>
          <p:cNvSpPr>
            <a:spLocks noGrp="1"/>
          </p:cNvSpPr>
          <p:nvPr>
            <p:ph type="ftr" sz="quarter" idx="11"/>
          </p:nvPr>
        </p:nvSpPr>
        <p:spPr/>
        <p:txBody>
          <a:bodyPr/>
          <a:lstStyle/>
          <a:p>
            <a:pPr>
              <a:defRPr/>
            </a:pPr>
            <a:r>
              <a:rPr lang="fr-FR" smtClean="0"/>
              <a:t>Lecture 4 - Transverse Motion 1</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2</a:t>
            </a:fld>
            <a:endParaRPr lang="en-US"/>
          </a:p>
        </p:txBody>
      </p:sp>
      <p:graphicFrame>
        <p:nvGraphicFramePr>
          <p:cNvPr id="7" name="Object 6"/>
          <p:cNvGraphicFramePr>
            <a:graphicFrameLocks noChangeAspect="1"/>
          </p:cNvGraphicFramePr>
          <p:nvPr/>
        </p:nvGraphicFramePr>
        <p:xfrm>
          <a:off x="5019963" y="584200"/>
          <a:ext cx="1652157" cy="367146"/>
        </p:xfrm>
        <a:graphic>
          <a:graphicData uri="http://schemas.openxmlformats.org/presentationml/2006/ole">
            <mc:AlternateContent xmlns:mc="http://schemas.openxmlformats.org/markup-compatibility/2006">
              <mc:Choice xmlns:v="urn:schemas-microsoft-com:vml" Requires="v">
                <p:oleObj spid="_x0000_s421942" name="Equation" r:id="rId3" imgW="914400" imgH="203040" progId="Equation.3">
                  <p:embed/>
                </p:oleObj>
              </mc:Choice>
              <mc:Fallback>
                <p:oleObj name="Equation" r:id="rId3" imgW="91440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9963" y="584200"/>
                        <a:ext cx="1652157" cy="3671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1955" name="Object 3"/>
          <p:cNvGraphicFramePr>
            <a:graphicFrameLocks noChangeAspect="1"/>
          </p:cNvGraphicFramePr>
          <p:nvPr/>
        </p:nvGraphicFramePr>
        <p:xfrm>
          <a:off x="3265200" y="1212418"/>
          <a:ext cx="2549909" cy="403946"/>
        </p:xfrm>
        <a:graphic>
          <a:graphicData uri="http://schemas.openxmlformats.org/presentationml/2006/ole">
            <mc:AlternateContent xmlns:mc="http://schemas.openxmlformats.org/markup-compatibility/2006">
              <mc:Choice xmlns:v="urn:schemas-microsoft-com:vml" Requires="v">
                <p:oleObj spid="_x0000_s421943" name="Equation" r:id="rId5" imgW="1282680" imgH="203040" progId="Equation.3">
                  <p:embed/>
                </p:oleObj>
              </mc:Choice>
              <mc:Fallback>
                <p:oleObj name="Equation" r:id="rId5" imgW="128268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5200" y="1212418"/>
                        <a:ext cx="2549909" cy="403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81958" name="Object 6"/>
          <p:cNvGraphicFramePr>
            <a:graphicFrameLocks noChangeAspect="1"/>
          </p:cNvGraphicFramePr>
          <p:nvPr/>
        </p:nvGraphicFramePr>
        <p:xfrm>
          <a:off x="2868613" y="1619539"/>
          <a:ext cx="2297112" cy="857250"/>
        </p:xfrm>
        <a:graphic>
          <a:graphicData uri="http://schemas.openxmlformats.org/presentationml/2006/ole">
            <mc:AlternateContent xmlns:mc="http://schemas.openxmlformats.org/markup-compatibility/2006">
              <mc:Choice xmlns:v="urn:schemas-microsoft-com:vml" Requires="v">
                <p:oleObj spid="_x0000_s421944" name="Equation" r:id="rId7" imgW="1155600" imgH="431640" progId="Equation.3">
                  <p:embed/>
                </p:oleObj>
              </mc:Choice>
              <mc:Fallback>
                <p:oleObj name="Equation" r:id="rId7" imgW="1155600" imgH="4316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68613" y="1619539"/>
                        <a:ext cx="2297112"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81959" name="Object 7"/>
          <p:cNvGraphicFramePr>
            <a:graphicFrameLocks noChangeAspect="1"/>
          </p:cNvGraphicFramePr>
          <p:nvPr/>
        </p:nvGraphicFramePr>
        <p:xfrm>
          <a:off x="1742066" y="2982684"/>
          <a:ext cx="4917354" cy="375312"/>
        </p:xfrm>
        <a:graphic>
          <a:graphicData uri="http://schemas.openxmlformats.org/presentationml/2006/ole">
            <mc:AlternateContent xmlns:mc="http://schemas.openxmlformats.org/markup-compatibility/2006">
              <mc:Choice xmlns:v="urn:schemas-microsoft-com:vml" Requires="v">
                <p:oleObj spid="_x0000_s421945" name="Equation" r:id="rId9" imgW="2819160" imgH="215640" progId="Equation.3">
                  <p:embed/>
                </p:oleObj>
              </mc:Choice>
              <mc:Fallback>
                <p:oleObj name="Equation" r:id="rId9" imgW="2819160" imgH="2156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42066" y="2982684"/>
                        <a:ext cx="4917354" cy="37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1960" name="Object 8"/>
          <p:cNvGraphicFramePr>
            <a:graphicFrameLocks noChangeAspect="1"/>
          </p:cNvGraphicFramePr>
          <p:nvPr/>
        </p:nvGraphicFramePr>
        <p:xfrm>
          <a:off x="1974562" y="4032252"/>
          <a:ext cx="4367213" cy="906463"/>
        </p:xfrm>
        <a:graphic>
          <a:graphicData uri="http://schemas.openxmlformats.org/presentationml/2006/ole">
            <mc:AlternateContent xmlns:mc="http://schemas.openxmlformats.org/markup-compatibility/2006">
              <mc:Choice xmlns:v="urn:schemas-microsoft-com:vml" Requires="v">
                <p:oleObj spid="_x0000_s421946" name="Equation" r:id="rId11" imgW="2197080" imgH="457200" progId="Equation.3">
                  <p:embed/>
                </p:oleObj>
              </mc:Choice>
              <mc:Fallback>
                <p:oleObj name="Equation" r:id="rId11" imgW="2197080" imgH="4572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4562" y="4032252"/>
                        <a:ext cx="4367213" cy="90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81961" name="Object 9"/>
          <p:cNvGraphicFramePr>
            <a:graphicFrameLocks noChangeAspect="1"/>
          </p:cNvGraphicFramePr>
          <p:nvPr/>
        </p:nvGraphicFramePr>
        <p:xfrm>
          <a:off x="1488065" y="5387254"/>
          <a:ext cx="6034087" cy="957262"/>
        </p:xfrm>
        <a:graphic>
          <a:graphicData uri="http://schemas.openxmlformats.org/presentationml/2006/ole">
            <mc:AlternateContent xmlns:mc="http://schemas.openxmlformats.org/markup-compatibility/2006">
              <mc:Choice xmlns:v="urn:schemas-microsoft-com:vml" Requires="v">
                <p:oleObj spid="_x0000_s421947" name="Equation" r:id="rId13" imgW="3035160" imgH="482400" progId="Equation.3">
                  <p:embed/>
                </p:oleObj>
              </mc:Choice>
              <mc:Fallback>
                <p:oleObj name="Equation" r:id="rId13" imgW="3035160" imgH="48240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88065" y="5387254"/>
                        <a:ext cx="6034087" cy="95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the Lattice functions</a:t>
            </a:r>
            <a:endParaRPr lang="en-US" dirty="0"/>
          </a:p>
        </p:txBody>
      </p:sp>
      <p:sp>
        <p:nvSpPr>
          <p:cNvPr id="3" name="Content Placeholder 2"/>
          <p:cNvSpPr>
            <a:spLocks noGrp="1"/>
          </p:cNvSpPr>
          <p:nvPr>
            <p:ph idx="1"/>
          </p:nvPr>
        </p:nvSpPr>
        <p:spPr>
          <a:xfrm>
            <a:off x="503776" y="690226"/>
            <a:ext cx="8251825" cy="685992"/>
          </a:xfrm>
        </p:spPr>
        <p:txBody>
          <a:bodyPr/>
          <a:lstStyle/>
          <a:p>
            <a:r>
              <a:rPr lang="en-US" sz="1800" dirty="0" smtClean="0"/>
              <a:t>If we know the transfer matrix or one period, we can explicitly calculate the lattice functions at the ends</a:t>
            </a:r>
          </a:p>
          <a:p>
            <a:pPr>
              <a:buNone/>
            </a:pPr>
            <a:endParaRPr lang="en-US" sz="1800" dirty="0" smtClean="0"/>
          </a:p>
          <a:p>
            <a:pPr>
              <a:buNone/>
            </a:pPr>
            <a:endParaRPr lang="en-US" sz="1800" dirty="0" smtClean="0"/>
          </a:p>
          <a:p>
            <a:endParaRPr lang="en-US" sz="1800" dirty="0" smtClean="0"/>
          </a:p>
          <a:p>
            <a:r>
              <a:rPr lang="en-US" sz="1800" dirty="0" smtClean="0"/>
              <a:t>If we know the lattice functions at one point, we can use the transfer matrix to transfer them to another point by considering the following two equivalent things</a:t>
            </a:r>
          </a:p>
          <a:p>
            <a:pPr lvl="1"/>
            <a:r>
              <a:rPr lang="en-US" sz="1400" dirty="0" smtClean="0"/>
              <a:t>Going around the ring, starting and ending at point </a:t>
            </a:r>
            <a:r>
              <a:rPr lang="en-US" sz="1400" i="1" dirty="0" smtClean="0"/>
              <a:t>a</a:t>
            </a:r>
            <a:r>
              <a:rPr lang="en-US" sz="1400" dirty="0" smtClean="0"/>
              <a:t>, then proceeding to point </a:t>
            </a:r>
            <a:r>
              <a:rPr lang="en-US" sz="1400" i="1" dirty="0" smtClean="0"/>
              <a:t>b</a:t>
            </a:r>
          </a:p>
          <a:p>
            <a:pPr lvl="1"/>
            <a:r>
              <a:rPr lang="en-US" sz="1400" dirty="0" smtClean="0"/>
              <a:t>Going from point </a:t>
            </a:r>
            <a:r>
              <a:rPr lang="en-US" sz="1400" i="1" dirty="0" smtClean="0"/>
              <a:t>a</a:t>
            </a:r>
            <a:r>
              <a:rPr lang="en-US" sz="1400" dirty="0" smtClean="0"/>
              <a:t> to point </a:t>
            </a:r>
            <a:r>
              <a:rPr lang="en-US" sz="1400" i="1" dirty="0" smtClean="0"/>
              <a:t>b</a:t>
            </a:r>
            <a:r>
              <a:rPr lang="en-US" sz="1400" dirty="0" smtClean="0"/>
              <a:t>, </a:t>
            </a:r>
            <a:r>
              <a:rPr lang="en-US" sz="1400" i="1" dirty="0" smtClean="0"/>
              <a:t>then</a:t>
            </a:r>
            <a:r>
              <a:rPr lang="en-US" sz="1400" dirty="0" smtClean="0"/>
              <a:t> going all the way around the ring</a:t>
            </a:r>
          </a:p>
          <a:p>
            <a:pPr lvl="1"/>
            <a:endParaRPr lang="en-US" sz="1400" dirty="0"/>
          </a:p>
        </p:txBody>
      </p:sp>
      <p:sp>
        <p:nvSpPr>
          <p:cNvPr id="4" name="Date Placeholder 3"/>
          <p:cNvSpPr>
            <a:spLocks noGrp="1"/>
          </p:cNvSpPr>
          <p:nvPr>
            <p:ph type="dt" sz="half" idx="10"/>
          </p:nvPr>
        </p:nvSpPr>
        <p:spPr/>
        <p:txBody>
          <a:bodyPr/>
          <a:lstStyle/>
          <a:p>
            <a:pPr>
              <a:defRPr/>
            </a:pPr>
            <a:r>
              <a:rPr lang="en-US" smtClean="0"/>
              <a:t>USPAS, Knoxville, TN, Jan. 20-31, 2013</a:t>
            </a:r>
            <a:endParaRPr lang="en-US" dirty="0"/>
          </a:p>
        </p:txBody>
      </p:sp>
      <p:sp>
        <p:nvSpPr>
          <p:cNvPr id="5" name="Footer Placeholder 4"/>
          <p:cNvSpPr>
            <a:spLocks noGrp="1"/>
          </p:cNvSpPr>
          <p:nvPr>
            <p:ph type="ftr" sz="quarter" idx="11"/>
          </p:nvPr>
        </p:nvSpPr>
        <p:spPr/>
        <p:txBody>
          <a:bodyPr/>
          <a:lstStyle/>
          <a:p>
            <a:pPr>
              <a:defRPr/>
            </a:pPr>
            <a:r>
              <a:rPr lang="fr-FR" smtClean="0"/>
              <a:t>Lecture 4 - Transverse Motion 1</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3</a:t>
            </a:fld>
            <a:endParaRPr lang="en-US"/>
          </a:p>
        </p:txBody>
      </p:sp>
      <p:graphicFrame>
        <p:nvGraphicFramePr>
          <p:cNvPr id="371714" name="Object 2"/>
          <p:cNvGraphicFramePr>
            <a:graphicFrameLocks noChangeAspect="1"/>
          </p:cNvGraphicFramePr>
          <p:nvPr/>
        </p:nvGraphicFramePr>
        <p:xfrm>
          <a:off x="4396510" y="1136939"/>
          <a:ext cx="3291465" cy="1221313"/>
        </p:xfrm>
        <a:graphic>
          <a:graphicData uri="http://schemas.openxmlformats.org/presentationml/2006/ole">
            <mc:AlternateContent xmlns:mc="http://schemas.openxmlformats.org/markup-compatibility/2006">
              <mc:Choice xmlns:v="urn:schemas-microsoft-com:vml" Requires="v">
                <p:oleObj spid="_x0000_s371766" name="Equation" r:id="rId3" imgW="2400120" imgH="888840" progId="Equation.3">
                  <p:embed/>
                </p:oleObj>
              </mc:Choice>
              <mc:Fallback>
                <p:oleObj name="Equation" r:id="rId3" imgW="2400120" imgH="8888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6510" y="1136939"/>
                        <a:ext cx="3291465" cy="122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Oval 7"/>
          <p:cNvSpPr/>
          <p:nvPr/>
        </p:nvSpPr>
        <p:spPr>
          <a:xfrm>
            <a:off x="535707" y="3925455"/>
            <a:ext cx="1939637" cy="19581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V="1">
            <a:off x="1930399" y="3990109"/>
            <a:ext cx="157018" cy="1754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332181" y="4544291"/>
            <a:ext cx="180109" cy="106219"/>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3" name="Object 12"/>
          <p:cNvGraphicFramePr>
            <a:graphicFrameLocks noChangeAspect="1"/>
          </p:cNvGraphicFramePr>
          <p:nvPr>
            <p:extLst>
              <p:ext uri="{D42A27DB-BD31-4B8C-83A1-F6EECF244321}">
                <p14:modId xmlns:p14="http://schemas.microsoft.com/office/powerpoint/2010/main" val="4261391957"/>
              </p:ext>
            </p:extLst>
          </p:nvPr>
        </p:nvGraphicFramePr>
        <p:xfrm>
          <a:off x="2484438" y="4556125"/>
          <a:ext cx="165100" cy="203200"/>
        </p:xfrm>
        <a:graphic>
          <a:graphicData uri="http://schemas.openxmlformats.org/presentationml/2006/ole">
            <mc:AlternateContent xmlns:mc="http://schemas.openxmlformats.org/markup-compatibility/2006">
              <mc:Choice xmlns:v="urn:schemas-microsoft-com:vml" Requires="v">
                <p:oleObj spid="_x0000_s371767" name="Equation" r:id="rId5" imgW="165100" imgH="203200" progId="Equation.DSMT4">
                  <p:embed/>
                </p:oleObj>
              </mc:Choice>
              <mc:Fallback>
                <p:oleObj name="Equation" r:id="rId5" imgW="165100" imgH="203200" progId="Equation.DSMT4">
                  <p:embed/>
                  <p:pic>
                    <p:nvPicPr>
                      <p:cNvPr id="0" name="Picture 3"/>
                      <p:cNvPicPr>
                        <a:picLocks noChangeAspect="1" noChangeArrowheads="1"/>
                      </p:cNvPicPr>
                      <p:nvPr/>
                    </p:nvPicPr>
                    <p:blipFill>
                      <a:blip r:embed="rId6"/>
                      <a:srcRect/>
                      <a:stretch>
                        <a:fillRect/>
                      </a:stretch>
                    </p:blipFill>
                    <p:spPr bwMode="auto">
                      <a:xfrm>
                        <a:off x="2484438" y="4556125"/>
                        <a:ext cx="1651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1716" name="Object 4"/>
          <p:cNvGraphicFramePr>
            <a:graphicFrameLocks noChangeAspect="1"/>
          </p:cNvGraphicFramePr>
          <p:nvPr>
            <p:extLst>
              <p:ext uri="{D42A27DB-BD31-4B8C-83A1-F6EECF244321}">
                <p14:modId xmlns:p14="http://schemas.microsoft.com/office/powerpoint/2010/main" val="1786765496"/>
              </p:ext>
            </p:extLst>
          </p:nvPr>
        </p:nvGraphicFramePr>
        <p:xfrm>
          <a:off x="2100263" y="3951288"/>
          <a:ext cx="152400" cy="203200"/>
        </p:xfrm>
        <a:graphic>
          <a:graphicData uri="http://schemas.openxmlformats.org/presentationml/2006/ole">
            <mc:AlternateContent xmlns:mc="http://schemas.openxmlformats.org/markup-compatibility/2006">
              <mc:Choice xmlns:v="urn:schemas-microsoft-com:vml" Requires="v">
                <p:oleObj spid="_x0000_s371768" name="Equation" r:id="rId7" imgW="152400" imgH="203200" progId="Equation.DSMT4">
                  <p:embed/>
                </p:oleObj>
              </mc:Choice>
              <mc:Fallback>
                <p:oleObj name="Equation" r:id="rId7" imgW="152400" imgH="203200" progId="Equation.DSMT4">
                  <p:embed/>
                  <p:pic>
                    <p:nvPicPr>
                      <p:cNvPr id="0" name="Picture 4"/>
                      <p:cNvPicPr>
                        <a:picLocks noChangeAspect="1" noChangeArrowheads="1"/>
                      </p:cNvPicPr>
                      <p:nvPr/>
                    </p:nvPicPr>
                    <p:blipFill>
                      <a:blip r:embed="rId8"/>
                      <a:srcRect/>
                      <a:stretch>
                        <a:fillRect/>
                      </a:stretch>
                    </p:blipFill>
                    <p:spPr bwMode="auto">
                      <a:xfrm>
                        <a:off x="2100263" y="3951288"/>
                        <a:ext cx="1524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Freeform 14"/>
          <p:cNvSpPr/>
          <p:nvPr/>
        </p:nvSpPr>
        <p:spPr>
          <a:xfrm>
            <a:off x="646545" y="4091709"/>
            <a:ext cx="1637915" cy="1684097"/>
          </a:xfrm>
          <a:custGeom>
            <a:avLst/>
            <a:gdLst>
              <a:gd name="connsiteX0" fmla="*/ 1634836 w 1637915"/>
              <a:gd name="connsiteY0" fmla="*/ 544946 h 1684097"/>
              <a:gd name="connsiteX1" fmla="*/ 1339272 w 1637915"/>
              <a:gd name="connsiteY1" fmla="*/ 203200 h 1684097"/>
              <a:gd name="connsiteX2" fmla="*/ 886690 w 1637915"/>
              <a:gd name="connsiteY2" fmla="*/ 18473 h 1684097"/>
              <a:gd name="connsiteX3" fmla="*/ 452581 w 1637915"/>
              <a:gd name="connsiteY3" fmla="*/ 92364 h 1684097"/>
              <a:gd name="connsiteX4" fmla="*/ 166254 w 1637915"/>
              <a:gd name="connsiteY4" fmla="*/ 350982 h 1684097"/>
              <a:gd name="connsiteX5" fmla="*/ 9236 w 1637915"/>
              <a:gd name="connsiteY5" fmla="*/ 914400 h 1684097"/>
              <a:gd name="connsiteX6" fmla="*/ 221672 w 1637915"/>
              <a:gd name="connsiteY6" fmla="*/ 1348509 h 1684097"/>
              <a:gd name="connsiteX7" fmla="*/ 766618 w 1637915"/>
              <a:gd name="connsiteY7" fmla="*/ 1662546 h 1684097"/>
              <a:gd name="connsiteX8" fmla="*/ 1413163 w 1637915"/>
              <a:gd name="connsiteY8" fmla="*/ 1477818 h 1684097"/>
              <a:gd name="connsiteX9" fmla="*/ 1579418 w 1637915"/>
              <a:gd name="connsiteY9" fmla="*/ 1080655 h 1684097"/>
              <a:gd name="connsiteX10" fmla="*/ 1579418 w 1637915"/>
              <a:gd name="connsiteY10" fmla="*/ 609600 h 1684097"/>
              <a:gd name="connsiteX11" fmla="*/ 1228436 w 1637915"/>
              <a:gd name="connsiteY11" fmla="*/ 212436 h 1684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7915" h="1684097">
                <a:moveTo>
                  <a:pt x="1634836" y="544946"/>
                </a:moveTo>
                <a:cubicBezTo>
                  <a:pt x="1549399" y="417945"/>
                  <a:pt x="1463963" y="290945"/>
                  <a:pt x="1339272" y="203200"/>
                </a:cubicBezTo>
                <a:cubicBezTo>
                  <a:pt x="1214581" y="115455"/>
                  <a:pt x="1034472" y="36946"/>
                  <a:pt x="886690" y="18473"/>
                </a:cubicBezTo>
                <a:cubicBezTo>
                  <a:pt x="738908" y="0"/>
                  <a:pt x="572654" y="36946"/>
                  <a:pt x="452581" y="92364"/>
                </a:cubicBezTo>
                <a:cubicBezTo>
                  <a:pt x="332508" y="147782"/>
                  <a:pt x="240145" y="213976"/>
                  <a:pt x="166254" y="350982"/>
                </a:cubicBezTo>
                <a:cubicBezTo>
                  <a:pt x="92363" y="487988"/>
                  <a:pt x="0" y="748146"/>
                  <a:pt x="9236" y="914400"/>
                </a:cubicBezTo>
                <a:cubicBezTo>
                  <a:pt x="18472" y="1080654"/>
                  <a:pt x="95442" y="1223818"/>
                  <a:pt x="221672" y="1348509"/>
                </a:cubicBezTo>
                <a:cubicBezTo>
                  <a:pt x="347902" y="1473200"/>
                  <a:pt x="568036" y="1640995"/>
                  <a:pt x="766618" y="1662546"/>
                </a:cubicBezTo>
                <a:cubicBezTo>
                  <a:pt x="965200" y="1684097"/>
                  <a:pt x="1277696" y="1574800"/>
                  <a:pt x="1413163" y="1477818"/>
                </a:cubicBezTo>
                <a:cubicBezTo>
                  <a:pt x="1548630" y="1380836"/>
                  <a:pt x="1551709" y="1225358"/>
                  <a:pt x="1579418" y="1080655"/>
                </a:cubicBezTo>
                <a:cubicBezTo>
                  <a:pt x="1607127" y="935952"/>
                  <a:pt x="1637915" y="754303"/>
                  <a:pt x="1579418" y="609600"/>
                </a:cubicBezTo>
                <a:cubicBezTo>
                  <a:pt x="1520921" y="464897"/>
                  <a:pt x="1374678" y="338666"/>
                  <a:pt x="1228436" y="212436"/>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371717" name="Object 5"/>
          <p:cNvGraphicFramePr>
            <a:graphicFrameLocks noChangeAspect="1"/>
          </p:cNvGraphicFramePr>
          <p:nvPr/>
        </p:nvGraphicFramePr>
        <p:xfrm>
          <a:off x="3613150" y="3917950"/>
          <a:ext cx="4441825" cy="700088"/>
        </p:xfrm>
        <a:graphic>
          <a:graphicData uri="http://schemas.openxmlformats.org/presentationml/2006/ole">
            <mc:AlternateContent xmlns:mc="http://schemas.openxmlformats.org/markup-compatibility/2006">
              <mc:Choice xmlns:v="urn:schemas-microsoft-com:vml" Requires="v">
                <p:oleObj spid="_x0000_s371769" name="Equation" r:id="rId9" imgW="3047760" imgH="482400" progId="Equation.3">
                  <p:embed/>
                </p:oleObj>
              </mc:Choice>
              <mc:Fallback>
                <p:oleObj name="Equation" r:id="rId9" imgW="3047760" imgH="4824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13150" y="3917950"/>
                        <a:ext cx="4441825" cy="700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1718" name="Object 6"/>
          <p:cNvGraphicFramePr>
            <a:graphicFrameLocks noChangeAspect="1"/>
          </p:cNvGraphicFramePr>
          <p:nvPr/>
        </p:nvGraphicFramePr>
        <p:xfrm>
          <a:off x="2382838" y="5343525"/>
          <a:ext cx="6261100" cy="977900"/>
        </p:xfrm>
        <a:graphic>
          <a:graphicData uri="http://schemas.openxmlformats.org/presentationml/2006/ole">
            <mc:AlternateContent xmlns:mc="http://schemas.openxmlformats.org/markup-compatibility/2006">
              <mc:Choice xmlns:v="urn:schemas-microsoft-com:vml" Requires="v">
                <p:oleObj spid="_x0000_s371770" name="Equation" r:id="rId11" imgW="4470120" imgH="698400" progId="Equation.3">
                  <p:embed/>
                </p:oleObj>
              </mc:Choice>
              <mc:Fallback>
                <p:oleObj name="Equation" r:id="rId11" imgW="4470120" imgH="6984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2838" y="5343525"/>
                        <a:ext cx="6261100"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Box 18"/>
          <p:cNvSpPr txBox="1"/>
          <p:nvPr/>
        </p:nvSpPr>
        <p:spPr>
          <a:xfrm>
            <a:off x="3288145" y="4802909"/>
            <a:ext cx="1607128" cy="369332"/>
          </a:xfrm>
          <a:prstGeom prst="rect">
            <a:avLst/>
          </a:prstGeom>
          <a:noFill/>
        </p:spPr>
        <p:txBody>
          <a:bodyPr wrap="square" rtlCol="0">
            <a:spAutoFit/>
          </a:bodyPr>
          <a:lstStyle/>
          <a:p>
            <a:r>
              <a:rPr lang="en-US" sz="1800" dirty="0" smtClean="0">
                <a:solidFill>
                  <a:srgbClr val="C00000"/>
                </a:solidFill>
                <a:latin typeface="+mn-lt"/>
              </a:rPr>
              <a:t>Recall:</a:t>
            </a:r>
          </a:p>
        </p:txBody>
      </p:sp>
      <p:graphicFrame>
        <p:nvGraphicFramePr>
          <p:cNvPr id="371719" name="Object 7"/>
          <p:cNvGraphicFramePr>
            <a:graphicFrameLocks noChangeAspect="1"/>
          </p:cNvGraphicFramePr>
          <p:nvPr/>
        </p:nvGraphicFramePr>
        <p:xfrm>
          <a:off x="7028872" y="4873625"/>
          <a:ext cx="1698337" cy="519337"/>
        </p:xfrm>
        <a:graphic>
          <a:graphicData uri="http://schemas.openxmlformats.org/presentationml/2006/ole">
            <mc:AlternateContent xmlns:mc="http://schemas.openxmlformats.org/markup-compatibility/2006">
              <mc:Choice xmlns:v="urn:schemas-microsoft-com:vml" Requires="v">
                <p:oleObj spid="_x0000_s371771" name="Equation" r:id="rId13" imgW="1498320" imgH="457200" progId="Equation.3">
                  <p:embed/>
                </p:oleObj>
              </mc:Choice>
              <mc:Fallback>
                <p:oleObj name="Equation" r:id="rId13" imgW="1498320" imgH="45720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28872" y="4873625"/>
                        <a:ext cx="1698337" cy="519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the Lattice functions (cont’d)</a:t>
            </a:r>
            <a:endParaRPr lang="en-US" dirty="0"/>
          </a:p>
        </p:txBody>
      </p:sp>
      <p:sp>
        <p:nvSpPr>
          <p:cNvPr id="3" name="Content Placeholder 2"/>
          <p:cNvSpPr>
            <a:spLocks noGrp="1"/>
          </p:cNvSpPr>
          <p:nvPr>
            <p:ph idx="1"/>
          </p:nvPr>
        </p:nvSpPr>
        <p:spPr>
          <a:xfrm>
            <a:off x="503776" y="690226"/>
            <a:ext cx="8251825" cy="390429"/>
          </a:xfrm>
        </p:spPr>
        <p:txBody>
          <a:bodyPr/>
          <a:lstStyle/>
          <a:p>
            <a:r>
              <a:rPr lang="en-US" sz="1800" dirty="0" smtClean="0"/>
              <a:t>Using</a:t>
            </a:r>
          </a:p>
          <a:p>
            <a:endParaRPr lang="en-US" sz="1800" dirty="0" smtClean="0"/>
          </a:p>
          <a:p>
            <a:r>
              <a:rPr lang="en-US" sz="1800" dirty="0" smtClean="0"/>
              <a:t>We can now evolve the </a:t>
            </a:r>
            <a:r>
              <a:rPr lang="en-US" sz="1800" b="1" dirty="0" smtClean="0"/>
              <a:t>J</a:t>
            </a:r>
            <a:r>
              <a:rPr lang="en-US" sz="1800" dirty="0" smtClean="0"/>
              <a:t> matrix at any point as</a:t>
            </a:r>
          </a:p>
          <a:p>
            <a:endParaRPr lang="en-US" sz="1800" dirty="0" smtClean="0"/>
          </a:p>
          <a:p>
            <a:endParaRPr lang="en-US" sz="1800" dirty="0" smtClean="0"/>
          </a:p>
          <a:p>
            <a:endParaRPr lang="en-US" sz="1800" dirty="0" smtClean="0"/>
          </a:p>
          <a:p>
            <a:r>
              <a:rPr lang="en-US" sz="1800" dirty="0" smtClean="0"/>
              <a:t>Multiplying this mess out and gathering terms, we get</a:t>
            </a:r>
          </a:p>
          <a:p>
            <a:pPr>
              <a:buNone/>
            </a:pPr>
            <a:endParaRPr lang="en-US" sz="1800" dirty="0" smtClean="0"/>
          </a:p>
          <a:p>
            <a:pPr>
              <a:buNone/>
            </a:pPr>
            <a:endParaRPr lang="en-US" sz="1800" dirty="0" smtClean="0"/>
          </a:p>
          <a:p>
            <a:endParaRPr lang="en-US" sz="1800" dirty="0" smtClean="0"/>
          </a:p>
        </p:txBody>
      </p:sp>
      <p:sp>
        <p:nvSpPr>
          <p:cNvPr id="4" name="Date Placeholder 3"/>
          <p:cNvSpPr>
            <a:spLocks noGrp="1"/>
          </p:cNvSpPr>
          <p:nvPr>
            <p:ph type="dt" sz="half" idx="10"/>
          </p:nvPr>
        </p:nvSpPr>
        <p:spPr/>
        <p:txBody>
          <a:bodyPr/>
          <a:lstStyle/>
          <a:p>
            <a:pPr>
              <a:defRPr/>
            </a:pPr>
            <a:r>
              <a:rPr lang="en-US" smtClean="0"/>
              <a:t>USPAS, Knoxville, TN, Jan. 20-31, 2013</a:t>
            </a:r>
            <a:endParaRPr lang="en-US" dirty="0"/>
          </a:p>
        </p:txBody>
      </p:sp>
      <p:sp>
        <p:nvSpPr>
          <p:cNvPr id="5" name="Footer Placeholder 4"/>
          <p:cNvSpPr>
            <a:spLocks noGrp="1"/>
          </p:cNvSpPr>
          <p:nvPr>
            <p:ph type="ftr" sz="quarter" idx="11"/>
          </p:nvPr>
        </p:nvSpPr>
        <p:spPr/>
        <p:txBody>
          <a:bodyPr/>
          <a:lstStyle/>
          <a:p>
            <a:pPr>
              <a:defRPr/>
            </a:pPr>
            <a:r>
              <a:rPr lang="fr-FR" smtClean="0"/>
              <a:t>Lecture 4 - Transverse Motion 1</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4</a:t>
            </a:fld>
            <a:endParaRPr lang="en-US"/>
          </a:p>
        </p:txBody>
      </p:sp>
      <p:graphicFrame>
        <p:nvGraphicFramePr>
          <p:cNvPr id="372745" name="Object 9"/>
          <p:cNvGraphicFramePr>
            <a:graphicFrameLocks noChangeAspect="1"/>
          </p:cNvGraphicFramePr>
          <p:nvPr/>
        </p:nvGraphicFramePr>
        <p:xfrm>
          <a:off x="743673" y="1895042"/>
          <a:ext cx="7389812" cy="774700"/>
        </p:xfrm>
        <a:graphic>
          <a:graphicData uri="http://schemas.openxmlformats.org/presentationml/2006/ole">
            <mc:AlternateContent xmlns:mc="http://schemas.openxmlformats.org/markup-compatibility/2006">
              <mc:Choice xmlns:v="urn:schemas-microsoft-com:vml" Requires="v">
                <p:oleObj spid="_x0000_s372774" name="Equation" r:id="rId3" imgW="4609800" imgH="482400" progId="Equation.3">
                  <p:embed/>
                </p:oleObj>
              </mc:Choice>
              <mc:Fallback>
                <p:oleObj name="Equation" r:id="rId3" imgW="4609800" imgH="482400" progId="Equation.3">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673" y="1895042"/>
                        <a:ext cx="7389812"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2746" name="Object 10"/>
          <p:cNvGraphicFramePr>
            <a:graphicFrameLocks noChangeAspect="1"/>
          </p:cNvGraphicFramePr>
          <p:nvPr/>
        </p:nvGraphicFramePr>
        <p:xfrm>
          <a:off x="1732252" y="625764"/>
          <a:ext cx="5251450" cy="774700"/>
        </p:xfrm>
        <a:graphic>
          <a:graphicData uri="http://schemas.openxmlformats.org/presentationml/2006/ole">
            <mc:AlternateContent xmlns:mc="http://schemas.openxmlformats.org/markup-compatibility/2006">
              <mc:Choice xmlns:v="urn:schemas-microsoft-com:vml" Requires="v">
                <p:oleObj spid="_x0000_s372775" name="Equation" r:id="rId5" imgW="3276360" imgH="482400" progId="Equation.3">
                  <p:embed/>
                </p:oleObj>
              </mc:Choice>
              <mc:Fallback>
                <p:oleObj name="Equation" r:id="rId5" imgW="3276360" imgH="482400" progId="Equation.3">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2252" y="625764"/>
                        <a:ext cx="5251450"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2748" name="Object 12"/>
          <p:cNvGraphicFramePr>
            <a:graphicFrameLocks noChangeAspect="1"/>
          </p:cNvGraphicFramePr>
          <p:nvPr/>
        </p:nvGraphicFramePr>
        <p:xfrm>
          <a:off x="749876" y="3232871"/>
          <a:ext cx="7661191" cy="1422255"/>
        </p:xfrm>
        <a:graphic>
          <a:graphicData uri="http://schemas.openxmlformats.org/presentationml/2006/ole">
            <mc:AlternateContent xmlns:mc="http://schemas.openxmlformats.org/markup-compatibility/2006">
              <mc:Choice xmlns:v="urn:schemas-microsoft-com:vml" Requires="v">
                <p:oleObj spid="_x0000_s372776" name="Equation" r:id="rId7" imgW="3835080" imgH="711000" progId="Equation.3">
                  <p:embed/>
                </p:oleObj>
              </mc:Choice>
              <mc:Fallback>
                <p:oleObj name="Equation" r:id="rId7" imgW="3835080" imgH="711000" progId="Equation.3">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9876" y="3232871"/>
                        <a:ext cx="7661191" cy="1422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22"/>
          <p:cNvSpPr/>
          <p:nvPr/>
        </p:nvSpPr>
        <p:spPr>
          <a:xfrm>
            <a:off x="655782" y="3232727"/>
            <a:ext cx="7841672" cy="1468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503776" y="690226"/>
            <a:ext cx="8251825" cy="408902"/>
          </a:xfrm>
        </p:spPr>
        <p:txBody>
          <a:bodyPr/>
          <a:lstStyle/>
          <a:p>
            <a:r>
              <a:rPr lang="en-US" sz="2000" dirty="0" smtClean="0"/>
              <a:t>Drift of length L:</a:t>
            </a:r>
          </a:p>
          <a:p>
            <a:endParaRPr lang="en-US" sz="2000" dirty="0" smtClean="0"/>
          </a:p>
          <a:p>
            <a:endParaRPr lang="en-US" sz="2000" dirty="0" smtClean="0"/>
          </a:p>
          <a:p>
            <a:endParaRPr lang="en-US" sz="2000" dirty="0" smtClean="0"/>
          </a:p>
          <a:p>
            <a:endParaRPr lang="en-US" sz="2000" dirty="0" smtClean="0"/>
          </a:p>
          <a:p>
            <a:r>
              <a:rPr lang="en-US" sz="2000" dirty="0" smtClean="0"/>
              <a:t>Thin focusing (defocusing) lens:</a:t>
            </a:r>
            <a:endParaRPr lang="en-US" sz="2000" dirty="0"/>
          </a:p>
        </p:txBody>
      </p:sp>
      <p:sp>
        <p:nvSpPr>
          <p:cNvPr id="4" name="Date Placeholder 3"/>
          <p:cNvSpPr>
            <a:spLocks noGrp="1"/>
          </p:cNvSpPr>
          <p:nvPr>
            <p:ph type="dt" sz="half" idx="10"/>
          </p:nvPr>
        </p:nvSpPr>
        <p:spPr/>
        <p:txBody>
          <a:bodyPr/>
          <a:lstStyle/>
          <a:p>
            <a:pPr>
              <a:defRPr/>
            </a:pPr>
            <a:r>
              <a:rPr lang="en-US" smtClean="0"/>
              <a:t>USPAS, Knoxville, TN, Jan. 20-31, 2013</a:t>
            </a:r>
            <a:endParaRPr lang="en-US" dirty="0"/>
          </a:p>
        </p:txBody>
      </p:sp>
      <p:sp>
        <p:nvSpPr>
          <p:cNvPr id="5" name="Footer Placeholder 4"/>
          <p:cNvSpPr>
            <a:spLocks noGrp="1"/>
          </p:cNvSpPr>
          <p:nvPr>
            <p:ph type="ftr" sz="quarter" idx="11"/>
          </p:nvPr>
        </p:nvSpPr>
        <p:spPr/>
        <p:txBody>
          <a:bodyPr/>
          <a:lstStyle/>
          <a:p>
            <a:pPr>
              <a:defRPr/>
            </a:pPr>
            <a:r>
              <a:rPr lang="fr-FR" smtClean="0"/>
              <a:t>Lecture 4 - Transverse Motion 1</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5</a:t>
            </a:fld>
            <a:endParaRPr lang="en-US"/>
          </a:p>
        </p:txBody>
      </p:sp>
      <p:graphicFrame>
        <p:nvGraphicFramePr>
          <p:cNvPr id="373762" name="Object 2"/>
          <p:cNvGraphicFramePr>
            <a:graphicFrameLocks noChangeAspect="1"/>
          </p:cNvGraphicFramePr>
          <p:nvPr>
            <p:extLst>
              <p:ext uri="{D42A27DB-BD31-4B8C-83A1-F6EECF244321}">
                <p14:modId xmlns:p14="http://schemas.microsoft.com/office/powerpoint/2010/main" val="2390204098"/>
              </p:ext>
            </p:extLst>
          </p:nvPr>
        </p:nvGraphicFramePr>
        <p:xfrm>
          <a:off x="-47625" y="1114425"/>
          <a:ext cx="9190038" cy="1366838"/>
        </p:xfrm>
        <a:graphic>
          <a:graphicData uri="http://schemas.openxmlformats.org/presentationml/2006/ole">
            <mc:AlternateContent xmlns:mc="http://schemas.openxmlformats.org/markup-compatibility/2006">
              <mc:Choice xmlns:v="urn:schemas-microsoft-com:vml" Requires="v">
                <p:oleObj spid="_x0000_s373782" name="Equation" r:id="rId3" imgW="5372100" imgH="800100" progId="Equation.DSMT4">
                  <p:embed/>
                </p:oleObj>
              </mc:Choice>
              <mc:Fallback>
                <p:oleObj name="Equation" r:id="rId3" imgW="5372100" imgH="800100" progId="Equation.DSMT4">
                  <p:embed/>
                  <p:pic>
                    <p:nvPicPr>
                      <p:cNvPr id="0" name="Picture 2"/>
                      <p:cNvPicPr>
                        <a:picLocks noChangeAspect="1" noChangeArrowheads="1"/>
                      </p:cNvPicPr>
                      <p:nvPr/>
                    </p:nvPicPr>
                    <p:blipFill>
                      <a:blip r:embed="rId4"/>
                      <a:srcRect/>
                      <a:stretch>
                        <a:fillRect/>
                      </a:stretch>
                    </p:blipFill>
                    <p:spPr bwMode="auto">
                      <a:xfrm>
                        <a:off x="-47625" y="1114425"/>
                        <a:ext cx="9190038" cy="1366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3763" name="Object 3"/>
          <p:cNvGraphicFramePr>
            <a:graphicFrameLocks noChangeAspect="1"/>
          </p:cNvGraphicFramePr>
          <p:nvPr/>
        </p:nvGraphicFramePr>
        <p:xfrm>
          <a:off x="559954" y="3080935"/>
          <a:ext cx="8186882" cy="1852869"/>
        </p:xfrm>
        <a:graphic>
          <a:graphicData uri="http://schemas.openxmlformats.org/presentationml/2006/ole">
            <mc:AlternateContent xmlns:mc="http://schemas.openxmlformats.org/markup-compatibility/2006">
              <mc:Choice xmlns:v="urn:schemas-microsoft-com:vml" Requires="v">
                <p:oleObj spid="_x0000_s373783" name="Equation" r:id="rId5" imgW="4495680" imgH="1015920" progId="Equation.3">
                  <p:embed/>
                </p:oleObj>
              </mc:Choice>
              <mc:Fallback>
                <p:oleObj name="Equation" r:id="rId5" imgW="4495680" imgH="10159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954" y="3080935"/>
                        <a:ext cx="8186882" cy="18528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Implications</a:t>
            </a:r>
            <a:endParaRPr lang="en-US" dirty="0"/>
          </a:p>
        </p:txBody>
      </p:sp>
      <p:sp>
        <p:nvSpPr>
          <p:cNvPr id="3" name="Content Placeholder 2"/>
          <p:cNvSpPr>
            <a:spLocks noGrp="1"/>
          </p:cNvSpPr>
          <p:nvPr>
            <p:ph idx="1"/>
          </p:nvPr>
        </p:nvSpPr>
        <p:spPr>
          <a:xfrm>
            <a:off x="503776" y="690226"/>
            <a:ext cx="8251825" cy="483482"/>
          </a:xfrm>
        </p:spPr>
        <p:txBody>
          <a:bodyPr/>
          <a:lstStyle/>
          <a:p>
            <a:r>
              <a:rPr lang="en-US" sz="1800" dirty="0" smtClean="0"/>
              <a:t>The general expressions for motion are</a:t>
            </a:r>
          </a:p>
          <a:p>
            <a:pPr>
              <a:buNone/>
            </a:pPr>
            <a:endParaRPr lang="en-US" sz="1800" dirty="0" smtClean="0"/>
          </a:p>
          <a:p>
            <a:pPr>
              <a:buNone/>
            </a:pPr>
            <a:endParaRPr lang="en-US" sz="1800" dirty="0" smtClean="0"/>
          </a:p>
          <a:p>
            <a:r>
              <a:rPr lang="en-US" sz="1800" dirty="0" smtClean="0"/>
              <a:t>We form the combination</a:t>
            </a:r>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If you don’t get out much, you recognize this as the general equation for an ellipse</a:t>
            </a:r>
            <a:endParaRPr lang="en-US" sz="1800" dirty="0"/>
          </a:p>
        </p:txBody>
      </p:sp>
      <p:sp>
        <p:nvSpPr>
          <p:cNvPr id="4" name="Date Placeholder 3"/>
          <p:cNvSpPr>
            <a:spLocks noGrp="1"/>
          </p:cNvSpPr>
          <p:nvPr>
            <p:ph type="dt" sz="half" idx="10"/>
          </p:nvPr>
        </p:nvSpPr>
        <p:spPr/>
        <p:txBody>
          <a:bodyPr/>
          <a:lstStyle/>
          <a:p>
            <a:pPr>
              <a:defRPr/>
            </a:pPr>
            <a:r>
              <a:rPr lang="en-US" smtClean="0"/>
              <a:t>USPAS, Knoxville, TN, Jan. 20-31, 2013</a:t>
            </a:r>
            <a:endParaRPr lang="en-US" dirty="0"/>
          </a:p>
        </p:txBody>
      </p:sp>
      <p:sp>
        <p:nvSpPr>
          <p:cNvPr id="5" name="Footer Placeholder 4"/>
          <p:cNvSpPr>
            <a:spLocks noGrp="1"/>
          </p:cNvSpPr>
          <p:nvPr>
            <p:ph type="ftr" sz="quarter" idx="11"/>
          </p:nvPr>
        </p:nvSpPr>
        <p:spPr/>
        <p:txBody>
          <a:bodyPr/>
          <a:lstStyle/>
          <a:p>
            <a:pPr>
              <a:defRPr/>
            </a:pPr>
            <a:r>
              <a:rPr lang="fr-FR" smtClean="0"/>
              <a:t>Lecture 4 - Transverse Motion 1</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6</a:t>
            </a:fld>
            <a:endParaRPr lang="en-US"/>
          </a:p>
        </p:txBody>
      </p:sp>
      <p:graphicFrame>
        <p:nvGraphicFramePr>
          <p:cNvPr id="374786" name="Object 2"/>
          <p:cNvGraphicFramePr>
            <a:graphicFrameLocks noChangeAspect="1"/>
          </p:cNvGraphicFramePr>
          <p:nvPr/>
        </p:nvGraphicFramePr>
        <p:xfrm>
          <a:off x="5061258" y="631469"/>
          <a:ext cx="3505118" cy="1402047"/>
        </p:xfrm>
        <a:graphic>
          <a:graphicData uri="http://schemas.openxmlformats.org/presentationml/2006/ole">
            <mc:AlternateContent xmlns:mc="http://schemas.openxmlformats.org/markup-compatibility/2006">
              <mc:Choice xmlns:v="urn:schemas-microsoft-com:vml" Requires="v">
                <p:oleObj spid="_x0000_s374827" name="Equation" r:id="rId3" imgW="1777680" imgH="711000" progId="Equation.3">
                  <p:embed/>
                </p:oleObj>
              </mc:Choice>
              <mc:Fallback>
                <p:oleObj name="Equation" r:id="rId3" imgW="1777680" imgH="7110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1258" y="631469"/>
                        <a:ext cx="3505118" cy="14020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4788" name="Object 4"/>
          <p:cNvGraphicFramePr>
            <a:graphicFrameLocks noChangeAspect="1"/>
          </p:cNvGraphicFramePr>
          <p:nvPr>
            <p:extLst>
              <p:ext uri="{D42A27DB-BD31-4B8C-83A1-F6EECF244321}">
                <p14:modId xmlns:p14="http://schemas.microsoft.com/office/powerpoint/2010/main" val="3817051532"/>
              </p:ext>
            </p:extLst>
          </p:nvPr>
        </p:nvGraphicFramePr>
        <p:xfrm>
          <a:off x="649288" y="2017713"/>
          <a:ext cx="8099425" cy="1784350"/>
        </p:xfrm>
        <a:graphic>
          <a:graphicData uri="http://schemas.openxmlformats.org/presentationml/2006/ole">
            <mc:AlternateContent xmlns:mc="http://schemas.openxmlformats.org/markup-compatibility/2006">
              <mc:Choice xmlns:v="urn:schemas-microsoft-com:vml" Requires="v">
                <p:oleObj spid="_x0000_s374828" name="Equation" r:id="rId5" imgW="4787900" imgH="1054100" progId="Equation.DSMT4">
                  <p:embed/>
                </p:oleObj>
              </mc:Choice>
              <mc:Fallback>
                <p:oleObj name="Equation" r:id="rId5" imgW="4787900" imgH="1054100" progId="Equation.DSMT4">
                  <p:embed/>
                  <p:pic>
                    <p:nvPicPr>
                      <p:cNvPr id="0" name="Picture 4"/>
                      <p:cNvPicPr>
                        <a:picLocks noChangeAspect="1" noChangeArrowheads="1"/>
                      </p:cNvPicPr>
                      <p:nvPr/>
                    </p:nvPicPr>
                    <p:blipFill>
                      <a:blip r:embed="rId6"/>
                      <a:srcRect/>
                      <a:stretch>
                        <a:fillRect/>
                      </a:stretch>
                    </p:blipFill>
                    <p:spPr bwMode="auto">
                      <a:xfrm>
                        <a:off x="649288" y="2017713"/>
                        <a:ext cx="8099425" cy="178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5"/>
          <p:cNvSpPr>
            <a:spLocks noChangeShapeType="1"/>
          </p:cNvSpPr>
          <p:nvPr/>
        </p:nvSpPr>
        <p:spPr bwMode="auto">
          <a:xfrm>
            <a:off x="2610597" y="4393365"/>
            <a:ext cx="0" cy="1828800"/>
          </a:xfrm>
          <a:prstGeom prst="line">
            <a:avLst/>
          </a:prstGeom>
          <a:noFill/>
          <a:ln w="9525">
            <a:solidFill>
              <a:schemeClr val="tx1"/>
            </a:solidFill>
            <a:round/>
            <a:headEnd/>
            <a:tailEnd/>
          </a:ln>
        </p:spPr>
        <p:txBody>
          <a:bodyPr/>
          <a:lstStyle/>
          <a:p>
            <a:endParaRPr lang="en-US"/>
          </a:p>
        </p:txBody>
      </p:sp>
      <p:sp>
        <p:nvSpPr>
          <p:cNvPr id="11" name="Line 6"/>
          <p:cNvSpPr>
            <a:spLocks noChangeShapeType="1"/>
          </p:cNvSpPr>
          <p:nvPr/>
        </p:nvSpPr>
        <p:spPr bwMode="auto">
          <a:xfrm>
            <a:off x="1772397" y="5307765"/>
            <a:ext cx="2057400" cy="0"/>
          </a:xfrm>
          <a:prstGeom prst="line">
            <a:avLst/>
          </a:prstGeom>
          <a:noFill/>
          <a:ln w="9525">
            <a:solidFill>
              <a:schemeClr val="tx1"/>
            </a:solidFill>
            <a:round/>
            <a:headEnd/>
            <a:tailEnd/>
          </a:ln>
        </p:spPr>
        <p:txBody>
          <a:bodyPr/>
          <a:lstStyle/>
          <a:p>
            <a:endParaRPr lang="en-US"/>
          </a:p>
        </p:txBody>
      </p:sp>
      <p:sp>
        <p:nvSpPr>
          <p:cNvPr id="12" name="Oval 7"/>
          <p:cNvSpPr>
            <a:spLocks noChangeArrowheads="1"/>
          </p:cNvSpPr>
          <p:nvPr/>
        </p:nvSpPr>
        <p:spPr bwMode="auto">
          <a:xfrm rot="2700000">
            <a:off x="2392316" y="4503696"/>
            <a:ext cx="457200" cy="1601788"/>
          </a:xfrm>
          <a:prstGeom prst="ellipse">
            <a:avLst/>
          </a:prstGeom>
          <a:noFill/>
          <a:ln w="9525">
            <a:solidFill>
              <a:srgbClr val="CC0000"/>
            </a:solidFill>
            <a:round/>
            <a:headEnd/>
            <a:tailEnd/>
          </a:ln>
        </p:spPr>
        <p:txBody>
          <a:bodyPr wrap="none" anchor="ctr"/>
          <a:lstStyle/>
          <a:p>
            <a:endParaRPr lang="en-US"/>
          </a:p>
        </p:txBody>
      </p:sp>
      <p:sp>
        <p:nvSpPr>
          <p:cNvPr id="13" name="Oval 8"/>
          <p:cNvSpPr>
            <a:spLocks noChangeArrowheads="1"/>
          </p:cNvSpPr>
          <p:nvPr/>
        </p:nvSpPr>
        <p:spPr bwMode="auto">
          <a:xfrm>
            <a:off x="2185147" y="5377615"/>
            <a:ext cx="76200" cy="76200"/>
          </a:xfrm>
          <a:prstGeom prst="ellipse">
            <a:avLst/>
          </a:prstGeom>
          <a:solidFill>
            <a:srgbClr val="CC0000"/>
          </a:solidFill>
          <a:ln w="9525">
            <a:solidFill>
              <a:srgbClr val="CC0000"/>
            </a:solidFill>
            <a:round/>
            <a:headEnd/>
            <a:tailEnd/>
          </a:ln>
        </p:spPr>
        <p:txBody>
          <a:bodyPr wrap="none" anchor="ctr"/>
          <a:lstStyle/>
          <a:p>
            <a:endParaRPr lang="en-US"/>
          </a:p>
        </p:txBody>
      </p:sp>
      <p:sp>
        <p:nvSpPr>
          <p:cNvPr id="14" name="Oval 9"/>
          <p:cNvSpPr>
            <a:spLocks noChangeArrowheads="1"/>
          </p:cNvSpPr>
          <p:nvPr/>
        </p:nvSpPr>
        <p:spPr bwMode="auto">
          <a:xfrm>
            <a:off x="2810622" y="4782302"/>
            <a:ext cx="76200" cy="76200"/>
          </a:xfrm>
          <a:prstGeom prst="ellipse">
            <a:avLst/>
          </a:prstGeom>
          <a:solidFill>
            <a:srgbClr val="CC0000"/>
          </a:solidFill>
          <a:ln w="9525">
            <a:solidFill>
              <a:srgbClr val="CC0000"/>
            </a:solidFill>
            <a:round/>
            <a:headEnd/>
            <a:tailEnd/>
          </a:ln>
        </p:spPr>
        <p:txBody>
          <a:bodyPr wrap="none" anchor="ctr"/>
          <a:lstStyle/>
          <a:p>
            <a:endParaRPr lang="en-US"/>
          </a:p>
        </p:txBody>
      </p:sp>
      <p:sp>
        <p:nvSpPr>
          <p:cNvPr id="15" name="Oval 10"/>
          <p:cNvSpPr>
            <a:spLocks noChangeArrowheads="1"/>
          </p:cNvSpPr>
          <p:nvPr/>
        </p:nvSpPr>
        <p:spPr bwMode="auto">
          <a:xfrm>
            <a:off x="3115422" y="4944227"/>
            <a:ext cx="76200" cy="76200"/>
          </a:xfrm>
          <a:prstGeom prst="ellipse">
            <a:avLst/>
          </a:prstGeom>
          <a:solidFill>
            <a:srgbClr val="CC0000"/>
          </a:solidFill>
          <a:ln w="9525">
            <a:solidFill>
              <a:srgbClr val="CC0000"/>
            </a:solidFill>
            <a:round/>
            <a:headEnd/>
            <a:tailEnd/>
          </a:ln>
        </p:spPr>
        <p:txBody>
          <a:bodyPr wrap="none" anchor="ctr"/>
          <a:lstStyle/>
          <a:p>
            <a:endParaRPr lang="en-US"/>
          </a:p>
        </p:txBody>
      </p:sp>
      <p:sp>
        <p:nvSpPr>
          <p:cNvPr id="16" name="Oval 11"/>
          <p:cNvSpPr>
            <a:spLocks noChangeArrowheads="1"/>
          </p:cNvSpPr>
          <p:nvPr/>
        </p:nvSpPr>
        <p:spPr bwMode="auto">
          <a:xfrm>
            <a:off x="2836022" y="5334752"/>
            <a:ext cx="76200" cy="76200"/>
          </a:xfrm>
          <a:prstGeom prst="ellipse">
            <a:avLst/>
          </a:prstGeom>
          <a:solidFill>
            <a:srgbClr val="CC0000"/>
          </a:solidFill>
          <a:ln w="9525">
            <a:solidFill>
              <a:srgbClr val="CC0000"/>
            </a:solidFill>
            <a:round/>
            <a:headEnd/>
            <a:tailEnd/>
          </a:ln>
        </p:spPr>
        <p:txBody>
          <a:bodyPr wrap="none" anchor="ctr"/>
          <a:lstStyle/>
          <a:p>
            <a:endParaRPr lang="en-US"/>
          </a:p>
        </p:txBody>
      </p:sp>
      <p:sp>
        <p:nvSpPr>
          <p:cNvPr id="17" name="Oval 12"/>
          <p:cNvSpPr>
            <a:spLocks noChangeArrowheads="1"/>
          </p:cNvSpPr>
          <p:nvPr/>
        </p:nvSpPr>
        <p:spPr bwMode="auto">
          <a:xfrm>
            <a:off x="2475660" y="5669715"/>
            <a:ext cx="76200" cy="76200"/>
          </a:xfrm>
          <a:prstGeom prst="ellipse">
            <a:avLst/>
          </a:prstGeom>
          <a:solidFill>
            <a:srgbClr val="CC0000"/>
          </a:solidFill>
          <a:ln w="9525">
            <a:solidFill>
              <a:srgbClr val="CC0000"/>
            </a:solidFill>
            <a:round/>
            <a:headEnd/>
            <a:tailEnd/>
          </a:ln>
        </p:spPr>
        <p:txBody>
          <a:bodyPr wrap="none" anchor="ctr"/>
          <a:lstStyle/>
          <a:p>
            <a:endParaRPr lang="en-US"/>
          </a:p>
        </p:txBody>
      </p:sp>
      <p:sp>
        <p:nvSpPr>
          <p:cNvPr id="18" name="Oval 13"/>
          <p:cNvSpPr>
            <a:spLocks noChangeArrowheads="1"/>
          </p:cNvSpPr>
          <p:nvPr/>
        </p:nvSpPr>
        <p:spPr bwMode="auto">
          <a:xfrm>
            <a:off x="2042272" y="5803065"/>
            <a:ext cx="76200" cy="76200"/>
          </a:xfrm>
          <a:prstGeom prst="ellipse">
            <a:avLst/>
          </a:prstGeom>
          <a:solidFill>
            <a:srgbClr val="CC0000"/>
          </a:solidFill>
          <a:ln w="9525">
            <a:solidFill>
              <a:srgbClr val="CC0000"/>
            </a:solidFill>
            <a:round/>
            <a:headEnd/>
            <a:tailEnd/>
          </a:ln>
        </p:spPr>
        <p:txBody>
          <a:bodyPr wrap="none" anchor="ctr"/>
          <a:lstStyle/>
          <a:p>
            <a:endParaRPr lang="en-US"/>
          </a:p>
        </p:txBody>
      </p:sp>
      <p:sp>
        <p:nvSpPr>
          <p:cNvPr id="19" name="Oval 14"/>
          <p:cNvSpPr>
            <a:spLocks noChangeArrowheads="1"/>
          </p:cNvSpPr>
          <p:nvPr/>
        </p:nvSpPr>
        <p:spPr bwMode="auto">
          <a:xfrm>
            <a:off x="2491535" y="5041065"/>
            <a:ext cx="76200" cy="76200"/>
          </a:xfrm>
          <a:prstGeom prst="ellipse">
            <a:avLst/>
          </a:prstGeom>
          <a:solidFill>
            <a:srgbClr val="CC0000"/>
          </a:solidFill>
          <a:ln w="9525">
            <a:solidFill>
              <a:srgbClr val="CC0000"/>
            </a:solidFill>
            <a:round/>
            <a:headEnd/>
            <a:tailEnd/>
          </a:ln>
        </p:spPr>
        <p:txBody>
          <a:bodyPr wrap="none" anchor="ctr"/>
          <a:lstStyle/>
          <a:p>
            <a:endParaRPr lang="en-US"/>
          </a:p>
        </p:txBody>
      </p:sp>
      <p:pic>
        <p:nvPicPr>
          <p:cNvPr id="20" name="Object 6"/>
          <p:cNvPicPr>
            <a:picLocks noChangeAspect="1" noChangeArrowheads="1"/>
          </p:cNvPicPr>
          <p:nvPr/>
        </p:nvPicPr>
        <p:blipFill>
          <a:blip r:embed="rId7" cstate="print"/>
          <a:srcRect/>
          <a:stretch>
            <a:fillRect/>
          </a:stretch>
        </p:blipFill>
        <p:spPr bwMode="auto">
          <a:xfrm>
            <a:off x="3640885" y="5353802"/>
            <a:ext cx="282575" cy="312738"/>
          </a:xfrm>
          <a:prstGeom prst="rect">
            <a:avLst/>
          </a:prstGeom>
          <a:noFill/>
          <a:ln w="9525">
            <a:noFill/>
            <a:miter lim="800000"/>
            <a:headEnd/>
            <a:tailEnd/>
          </a:ln>
        </p:spPr>
      </p:pic>
      <p:pic>
        <p:nvPicPr>
          <p:cNvPr id="21" name="Object 7"/>
          <p:cNvPicPr>
            <a:picLocks noChangeAspect="1" noChangeArrowheads="1"/>
          </p:cNvPicPr>
          <p:nvPr/>
        </p:nvPicPr>
        <p:blipFill>
          <a:blip r:embed="rId8" cstate="print"/>
          <a:srcRect/>
          <a:stretch>
            <a:fillRect/>
          </a:stretch>
        </p:blipFill>
        <p:spPr bwMode="auto">
          <a:xfrm>
            <a:off x="2215310" y="4242552"/>
            <a:ext cx="338137" cy="396875"/>
          </a:xfrm>
          <a:prstGeom prst="rect">
            <a:avLst/>
          </a:prstGeom>
          <a:noFill/>
          <a:ln w="9525">
            <a:noFill/>
            <a:miter lim="800000"/>
            <a:headEnd/>
            <a:tailEnd/>
          </a:ln>
        </p:spPr>
      </p:pic>
      <p:sp>
        <p:nvSpPr>
          <p:cNvPr id="22" name="Line 19"/>
          <p:cNvSpPr>
            <a:spLocks noChangeShapeType="1"/>
          </p:cNvSpPr>
          <p:nvPr/>
        </p:nvSpPr>
        <p:spPr bwMode="auto">
          <a:xfrm>
            <a:off x="3231310" y="4731502"/>
            <a:ext cx="304800" cy="0"/>
          </a:xfrm>
          <a:prstGeom prst="line">
            <a:avLst/>
          </a:prstGeom>
          <a:noFill/>
          <a:ln w="9525">
            <a:solidFill>
              <a:schemeClr val="tx1"/>
            </a:solidFill>
            <a:round/>
            <a:headEnd/>
            <a:tailEnd/>
          </a:ln>
        </p:spPr>
        <p:txBody>
          <a:bodyPr/>
          <a:lstStyle/>
          <a:p>
            <a:endParaRPr lang="en-US"/>
          </a:p>
        </p:txBody>
      </p:sp>
      <p:sp>
        <p:nvSpPr>
          <p:cNvPr id="23" name="Line 20"/>
          <p:cNvSpPr>
            <a:spLocks noChangeShapeType="1"/>
          </p:cNvSpPr>
          <p:nvPr/>
        </p:nvSpPr>
        <p:spPr bwMode="auto">
          <a:xfrm>
            <a:off x="3383710" y="4731502"/>
            <a:ext cx="0" cy="533400"/>
          </a:xfrm>
          <a:prstGeom prst="line">
            <a:avLst/>
          </a:prstGeom>
          <a:noFill/>
          <a:ln w="9525">
            <a:solidFill>
              <a:srgbClr val="009900"/>
            </a:solidFill>
            <a:round/>
            <a:headEnd type="triangle" w="med" len="med"/>
            <a:tailEnd type="triangle" w="med" len="med"/>
          </a:ln>
        </p:spPr>
        <p:txBody>
          <a:bodyPr/>
          <a:lstStyle/>
          <a:p>
            <a:endParaRPr lang="en-US"/>
          </a:p>
        </p:txBody>
      </p:sp>
      <p:sp>
        <p:nvSpPr>
          <p:cNvPr id="24" name="Line 21"/>
          <p:cNvSpPr>
            <a:spLocks noChangeShapeType="1"/>
          </p:cNvSpPr>
          <p:nvPr/>
        </p:nvSpPr>
        <p:spPr bwMode="auto">
          <a:xfrm>
            <a:off x="3202735" y="4399715"/>
            <a:ext cx="0" cy="266700"/>
          </a:xfrm>
          <a:prstGeom prst="line">
            <a:avLst/>
          </a:prstGeom>
          <a:noFill/>
          <a:ln w="9525">
            <a:solidFill>
              <a:schemeClr val="tx1"/>
            </a:solidFill>
            <a:round/>
            <a:headEnd/>
            <a:tailEnd/>
          </a:ln>
        </p:spPr>
        <p:txBody>
          <a:bodyPr/>
          <a:lstStyle/>
          <a:p>
            <a:endParaRPr lang="en-US"/>
          </a:p>
        </p:txBody>
      </p:sp>
      <p:sp>
        <p:nvSpPr>
          <p:cNvPr id="25" name="Line 22"/>
          <p:cNvSpPr>
            <a:spLocks noChangeShapeType="1"/>
          </p:cNvSpPr>
          <p:nvPr/>
        </p:nvSpPr>
        <p:spPr bwMode="auto">
          <a:xfrm>
            <a:off x="2621710" y="4579102"/>
            <a:ext cx="533400" cy="0"/>
          </a:xfrm>
          <a:prstGeom prst="line">
            <a:avLst/>
          </a:prstGeom>
          <a:noFill/>
          <a:ln w="9525">
            <a:solidFill>
              <a:srgbClr val="009900"/>
            </a:solidFill>
            <a:round/>
            <a:headEnd type="triangle" w="med" len="med"/>
            <a:tailEnd type="triangle" w="med" len="med"/>
          </a:ln>
        </p:spPr>
        <p:txBody>
          <a:bodyPr/>
          <a:lstStyle/>
          <a:p>
            <a:endParaRPr lang="en-US"/>
          </a:p>
        </p:txBody>
      </p:sp>
      <p:graphicFrame>
        <p:nvGraphicFramePr>
          <p:cNvPr id="26" name="Object 25"/>
          <p:cNvGraphicFramePr>
            <a:graphicFrameLocks noChangeAspect="1"/>
          </p:cNvGraphicFramePr>
          <p:nvPr/>
        </p:nvGraphicFramePr>
        <p:xfrm>
          <a:off x="3416492" y="4853427"/>
          <a:ext cx="430136" cy="307240"/>
        </p:xfrm>
        <a:graphic>
          <a:graphicData uri="http://schemas.openxmlformats.org/presentationml/2006/ole">
            <mc:AlternateContent xmlns:mc="http://schemas.openxmlformats.org/markup-compatibility/2006">
              <mc:Choice xmlns:v="urn:schemas-microsoft-com:vml" Requires="v">
                <p:oleObj spid="_x0000_s374829" name="Equation" r:id="rId9" imgW="355320" imgH="253800" progId="Equation.3">
                  <p:embed/>
                </p:oleObj>
              </mc:Choice>
              <mc:Fallback>
                <p:oleObj name="Equation" r:id="rId9" imgW="355320" imgH="2538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6492" y="4853427"/>
                        <a:ext cx="430136" cy="307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4"/>
          <p:cNvGraphicFramePr>
            <a:graphicFrameLocks noChangeAspect="1"/>
          </p:cNvGraphicFramePr>
          <p:nvPr/>
        </p:nvGraphicFramePr>
        <p:xfrm>
          <a:off x="2632415" y="4238565"/>
          <a:ext cx="461962" cy="307975"/>
        </p:xfrm>
        <a:graphic>
          <a:graphicData uri="http://schemas.openxmlformats.org/presentationml/2006/ole">
            <mc:AlternateContent xmlns:mc="http://schemas.openxmlformats.org/markup-compatibility/2006">
              <mc:Choice xmlns:v="urn:schemas-microsoft-com:vml" Requires="v">
                <p:oleObj spid="_x0000_s374830" name="Equation" r:id="rId11" imgW="380880" imgH="253800" progId="Equation.3">
                  <p:embed/>
                </p:oleObj>
              </mc:Choice>
              <mc:Fallback>
                <p:oleObj name="Equation" r:id="rId11" imgW="380880" imgH="2538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32415" y="4238565"/>
                        <a:ext cx="461962"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Box 27"/>
          <p:cNvSpPr txBox="1"/>
          <p:nvPr/>
        </p:nvSpPr>
        <p:spPr>
          <a:xfrm>
            <a:off x="4599296" y="4572000"/>
            <a:ext cx="3098041" cy="1477328"/>
          </a:xfrm>
          <a:prstGeom prst="rect">
            <a:avLst/>
          </a:prstGeom>
          <a:noFill/>
        </p:spPr>
        <p:txBody>
          <a:bodyPr wrap="square" rtlCol="0">
            <a:spAutoFit/>
          </a:bodyPr>
          <a:lstStyle/>
          <a:p>
            <a:r>
              <a:rPr lang="en-US" sz="1800" dirty="0" smtClean="0">
                <a:solidFill>
                  <a:srgbClr val="C00000"/>
                </a:solidFill>
                <a:latin typeface="+mn-lt"/>
              </a:rPr>
              <a:t>Area = πA</a:t>
            </a:r>
            <a:r>
              <a:rPr lang="en-US" sz="1800" baseline="30000" dirty="0" smtClean="0">
                <a:solidFill>
                  <a:srgbClr val="C00000"/>
                </a:solidFill>
                <a:latin typeface="+mn-lt"/>
              </a:rPr>
              <a:t>2</a:t>
            </a:r>
          </a:p>
          <a:p>
            <a:endParaRPr lang="en-US" sz="1800" dirty="0" smtClean="0">
              <a:solidFill>
                <a:srgbClr val="C00000"/>
              </a:solidFill>
              <a:latin typeface="+mn-lt"/>
            </a:endParaRPr>
          </a:p>
          <a:p>
            <a:r>
              <a:rPr lang="en-US" sz="1800" dirty="0" smtClean="0">
                <a:solidFill>
                  <a:srgbClr val="C00000"/>
                </a:solidFill>
                <a:latin typeface="+mn-lt"/>
              </a:rPr>
              <a:t>Particle will trace out the ellipse on subsequent revolutions</a:t>
            </a:r>
          </a:p>
        </p:txBody>
      </p:sp>
      <p:cxnSp>
        <p:nvCxnSpPr>
          <p:cNvPr id="8" name="Straight Connector 7"/>
          <p:cNvCxnSpPr/>
          <p:nvPr/>
        </p:nvCxnSpPr>
        <p:spPr>
          <a:xfrm flipV="1">
            <a:off x="3994727" y="2551545"/>
            <a:ext cx="958273" cy="450273"/>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7564582" y="2496127"/>
            <a:ext cx="958273" cy="450273"/>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785" y="133524"/>
            <a:ext cx="8262937" cy="441325"/>
          </a:xfrm>
        </p:spPr>
        <p:txBody>
          <a:bodyPr/>
          <a:lstStyle/>
          <a:p>
            <a:r>
              <a:rPr lang="en-US" dirty="0" smtClean="0"/>
              <a:t>Interpretation (cont’d)</a:t>
            </a:r>
            <a:endParaRPr lang="en-US" dirty="0"/>
          </a:p>
        </p:txBody>
      </p:sp>
      <p:sp>
        <p:nvSpPr>
          <p:cNvPr id="3" name="Content Placeholder 2"/>
          <p:cNvSpPr>
            <a:spLocks noGrp="1"/>
          </p:cNvSpPr>
          <p:nvPr>
            <p:ph idx="1"/>
          </p:nvPr>
        </p:nvSpPr>
        <p:spPr>
          <a:xfrm>
            <a:off x="453429" y="546686"/>
            <a:ext cx="8355012" cy="806505"/>
          </a:xfrm>
        </p:spPr>
        <p:txBody>
          <a:bodyPr/>
          <a:lstStyle/>
          <a:p>
            <a:r>
              <a:rPr lang="en-US" sz="1800" dirty="0" smtClean="0"/>
              <a:t>As particles go through the lattice, the </a:t>
            </a:r>
            <a:r>
              <a:rPr lang="en-US" sz="1800" dirty="0" err="1" smtClean="0"/>
              <a:t>Twiss</a:t>
            </a:r>
            <a:r>
              <a:rPr lang="en-US" sz="1800" dirty="0" smtClean="0"/>
              <a:t> parameters will vary periodically:</a:t>
            </a:r>
            <a:endParaRPr lang="en-US" sz="1800" dirty="0"/>
          </a:p>
        </p:txBody>
      </p:sp>
      <p:grpSp>
        <p:nvGrpSpPr>
          <p:cNvPr id="4" name="Group 50"/>
          <p:cNvGrpSpPr>
            <a:grpSpLocks/>
          </p:cNvGrpSpPr>
          <p:nvPr/>
        </p:nvGrpSpPr>
        <p:grpSpPr bwMode="auto">
          <a:xfrm>
            <a:off x="1269171" y="1398893"/>
            <a:ext cx="304800" cy="1143000"/>
            <a:chOff x="3077" y="2111"/>
            <a:chExt cx="176" cy="481"/>
          </a:xfrm>
        </p:grpSpPr>
        <p:sp>
          <p:nvSpPr>
            <p:cNvPr id="8" name="Freeform 51"/>
            <p:cNvSpPr>
              <a:spLocks/>
            </p:cNvSpPr>
            <p:nvPr/>
          </p:nvSpPr>
          <p:spPr bwMode="auto">
            <a:xfrm>
              <a:off x="3168" y="2112"/>
              <a:ext cx="85" cy="480"/>
            </a:xfrm>
            <a:custGeom>
              <a:avLst/>
              <a:gdLst>
                <a:gd name="T0" fmla="*/ 0 w 85"/>
                <a:gd name="T1" fmla="*/ 0 h 480"/>
                <a:gd name="T2" fmla="*/ 81 w 85"/>
                <a:gd name="T3" fmla="*/ 244 h 480"/>
                <a:gd name="T4" fmla="*/ 23 w 85"/>
                <a:gd name="T5" fmla="*/ 480 h 480"/>
                <a:gd name="T6" fmla="*/ 0 60000 65536"/>
                <a:gd name="T7" fmla="*/ 0 60000 65536"/>
                <a:gd name="T8" fmla="*/ 0 60000 65536"/>
                <a:gd name="T9" fmla="*/ 0 w 85"/>
                <a:gd name="T10" fmla="*/ 0 h 480"/>
                <a:gd name="T11" fmla="*/ 85 w 85"/>
                <a:gd name="T12" fmla="*/ 480 h 480"/>
              </a:gdLst>
              <a:ahLst/>
              <a:cxnLst>
                <a:cxn ang="T6">
                  <a:pos x="T0" y="T1"/>
                </a:cxn>
                <a:cxn ang="T7">
                  <a:pos x="T2" y="T3"/>
                </a:cxn>
                <a:cxn ang="T8">
                  <a:pos x="T4" y="T5"/>
                </a:cxn>
              </a:cxnLst>
              <a:rect l="T9" t="T10" r="T11" b="T12"/>
              <a:pathLst>
                <a:path w="85" h="480">
                  <a:moveTo>
                    <a:pt x="0" y="0"/>
                  </a:moveTo>
                  <a:cubicBezTo>
                    <a:pt x="14" y="41"/>
                    <a:pt x="77" y="164"/>
                    <a:pt x="81" y="244"/>
                  </a:cubicBezTo>
                  <a:cubicBezTo>
                    <a:pt x="85" y="324"/>
                    <a:pt x="35" y="431"/>
                    <a:pt x="23" y="480"/>
                  </a:cubicBezTo>
                </a:path>
              </a:pathLst>
            </a:custGeom>
            <a:noFill/>
            <a:ln w="9525" cap="flat" cmpd="sng">
              <a:solidFill>
                <a:schemeClr val="tx1"/>
              </a:solidFill>
              <a:prstDash val="solid"/>
              <a:round/>
              <a:headEnd/>
              <a:tailEnd/>
            </a:ln>
          </p:spPr>
          <p:txBody>
            <a:bodyPr/>
            <a:lstStyle/>
            <a:p>
              <a:endParaRPr lang="en-US"/>
            </a:p>
          </p:txBody>
        </p:sp>
        <p:sp>
          <p:nvSpPr>
            <p:cNvPr id="9" name="Freeform 52"/>
            <p:cNvSpPr>
              <a:spLocks/>
            </p:cNvSpPr>
            <p:nvPr/>
          </p:nvSpPr>
          <p:spPr bwMode="auto">
            <a:xfrm>
              <a:off x="3077" y="2111"/>
              <a:ext cx="90" cy="480"/>
            </a:xfrm>
            <a:custGeom>
              <a:avLst/>
              <a:gdLst>
                <a:gd name="T0" fmla="*/ 90 w 90"/>
                <a:gd name="T1" fmla="*/ 480 h 480"/>
                <a:gd name="T2" fmla="*/ 4 w 90"/>
                <a:gd name="T3" fmla="*/ 264 h 480"/>
                <a:gd name="T4" fmla="*/ 67 w 90"/>
                <a:gd name="T5" fmla="*/ 0 h 480"/>
                <a:gd name="T6" fmla="*/ 0 60000 65536"/>
                <a:gd name="T7" fmla="*/ 0 60000 65536"/>
                <a:gd name="T8" fmla="*/ 0 60000 65536"/>
                <a:gd name="T9" fmla="*/ 0 w 90"/>
                <a:gd name="T10" fmla="*/ 0 h 480"/>
                <a:gd name="T11" fmla="*/ 90 w 90"/>
                <a:gd name="T12" fmla="*/ 480 h 480"/>
              </a:gdLst>
              <a:ahLst/>
              <a:cxnLst>
                <a:cxn ang="T6">
                  <a:pos x="T0" y="T1"/>
                </a:cxn>
                <a:cxn ang="T7">
                  <a:pos x="T2" y="T3"/>
                </a:cxn>
                <a:cxn ang="T8">
                  <a:pos x="T4" y="T5"/>
                </a:cxn>
              </a:cxnLst>
              <a:rect l="T9" t="T10" r="T11" b="T12"/>
              <a:pathLst>
                <a:path w="90" h="480">
                  <a:moveTo>
                    <a:pt x="90" y="480"/>
                  </a:moveTo>
                  <a:cubicBezTo>
                    <a:pt x="76" y="444"/>
                    <a:pt x="8" y="344"/>
                    <a:pt x="4" y="264"/>
                  </a:cubicBezTo>
                  <a:cubicBezTo>
                    <a:pt x="0" y="184"/>
                    <a:pt x="54" y="55"/>
                    <a:pt x="67" y="0"/>
                  </a:cubicBezTo>
                </a:path>
              </a:pathLst>
            </a:custGeom>
            <a:noFill/>
            <a:ln w="9525" cap="flat" cmpd="sng">
              <a:solidFill>
                <a:schemeClr val="tx1"/>
              </a:solidFill>
              <a:prstDash val="solid"/>
              <a:round/>
              <a:headEnd/>
              <a:tailEnd/>
            </a:ln>
          </p:spPr>
          <p:txBody>
            <a:bodyPr/>
            <a:lstStyle/>
            <a:p>
              <a:endParaRPr lang="en-US"/>
            </a:p>
          </p:txBody>
        </p:sp>
      </p:grpSp>
      <p:grpSp>
        <p:nvGrpSpPr>
          <p:cNvPr id="5" name="Group 53"/>
          <p:cNvGrpSpPr>
            <a:grpSpLocks/>
          </p:cNvGrpSpPr>
          <p:nvPr/>
        </p:nvGrpSpPr>
        <p:grpSpPr bwMode="auto">
          <a:xfrm>
            <a:off x="4725621" y="1437298"/>
            <a:ext cx="381000" cy="1066800"/>
            <a:chOff x="4267" y="2160"/>
            <a:chExt cx="240" cy="481"/>
          </a:xfrm>
        </p:grpSpPr>
        <p:sp>
          <p:nvSpPr>
            <p:cNvPr id="11" name="Freeform 54"/>
            <p:cNvSpPr>
              <a:spLocks/>
            </p:cNvSpPr>
            <p:nvPr/>
          </p:nvSpPr>
          <p:spPr bwMode="auto">
            <a:xfrm>
              <a:off x="4267" y="2161"/>
              <a:ext cx="85" cy="480"/>
            </a:xfrm>
            <a:custGeom>
              <a:avLst/>
              <a:gdLst>
                <a:gd name="T0" fmla="*/ 0 w 85"/>
                <a:gd name="T1" fmla="*/ 0 h 480"/>
                <a:gd name="T2" fmla="*/ 81 w 85"/>
                <a:gd name="T3" fmla="*/ 244 h 480"/>
                <a:gd name="T4" fmla="*/ 23 w 85"/>
                <a:gd name="T5" fmla="*/ 480 h 480"/>
                <a:gd name="T6" fmla="*/ 0 60000 65536"/>
                <a:gd name="T7" fmla="*/ 0 60000 65536"/>
                <a:gd name="T8" fmla="*/ 0 60000 65536"/>
                <a:gd name="T9" fmla="*/ 0 w 85"/>
                <a:gd name="T10" fmla="*/ 0 h 480"/>
                <a:gd name="T11" fmla="*/ 85 w 85"/>
                <a:gd name="T12" fmla="*/ 480 h 480"/>
              </a:gdLst>
              <a:ahLst/>
              <a:cxnLst>
                <a:cxn ang="T6">
                  <a:pos x="T0" y="T1"/>
                </a:cxn>
                <a:cxn ang="T7">
                  <a:pos x="T2" y="T3"/>
                </a:cxn>
                <a:cxn ang="T8">
                  <a:pos x="T4" y="T5"/>
                </a:cxn>
              </a:cxnLst>
              <a:rect l="T9" t="T10" r="T11" b="T12"/>
              <a:pathLst>
                <a:path w="85" h="480">
                  <a:moveTo>
                    <a:pt x="0" y="0"/>
                  </a:moveTo>
                  <a:cubicBezTo>
                    <a:pt x="14" y="41"/>
                    <a:pt x="77" y="164"/>
                    <a:pt x="81" y="244"/>
                  </a:cubicBezTo>
                  <a:cubicBezTo>
                    <a:pt x="85" y="324"/>
                    <a:pt x="35" y="431"/>
                    <a:pt x="23" y="480"/>
                  </a:cubicBezTo>
                </a:path>
              </a:pathLst>
            </a:custGeom>
            <a:noFill/>
            <a:ln w="9525" cap="flat" cmpd="sng">
              <a:solidFill>
                <a:schemeClr val="tx1"/>
              </a:solidFill>
              <a:prstDash val="solid"/>
              <a:round/>
              <a:headEnd/>
              <a:tailEnd/>
            </a:ln>
          </p:spPr>
          <p:txBody>
            <a:bodyPr/>
            <a:lstStyle/>
            <a:p>
              <a:endParaRPr lang="en-US"/>
            </a:p>
          </p:txBody>
        </p:sp>
        <p:sp>
          <p:nvSpPr>
            <p:cNvPr id="12" name="Freeform 55"/>
            <p:cNvSpPr>
              <a:spLocks/>
            </p:cNvSpPr>
            <p:nvPr/>
          </p:nvSpPr>
          <p:spPr bwMode="auto">
            <a:xfrm>
              <a:off x="4416" y="2160"/>
              <a:ext cx="90" cy="480"/>
            </a:xfrm>
            <a:custGeom>
              <a:avLst/>
              <a:gdLst>
                <a:gd name="T0" fmla="*/ 90 w 90"/>
                <a:gd name="T1" fmla="*/ 480 h 480"/>
                <a:gd name="T2" fmla="*/ 4 w 90"/>
                <a:gd name="T3" fmla="*/ 264 h 480"/>
                <a:gd name="T4" fmla="*/ 67 w 90"/>
                <a:gd name="T5" fmla="*/ 0 h 480"/>
                <a:gd name="T6" fmla="*/ 0 60000 65536"/>
                <a:gd name="T7" fmla="*/ 0 60000 65536"/>
                <a:gd name="T8" fmla="*/ 0 60000 65536"/>
                <a:gd name="T9" fmla="*/ 0 w 90"/>
                <a:gd name="T10" fmla="*/ 0 h 480"/>
                <a:gd name="T11" fmla="*/ 90 w 90"/>
                <a:gd name="T12" fmla="*/ 480 h 480"/>
              </a:gdLst>
              <a:ahLst/>
              <a:cxnLst>
                <a:cxn ang="T6">
                  <a:pos x="T0" y="T1"/>
                </a:cxn>
                <a:cxn ang="T7">
                  <a:pos x="T2" y="T3"/>
                </a:cxn>
                <a:cxn ang="T8">
                  <a:pos x="T4" y="T5"/>
                </a:cxn>
              </a:cxnLst>
              <a:rect l="T9" t="T10" r="T11" b="T12"/>
              <a:pathLst>
                <a:path w="90" h="480">
                  <a:moveTo>
                    <a:pt x="90" y="480"/>
                  </a:moveTo>
                  <a:cubicBezTo>
                    <a:pt x="76" y="444"/>
                    <a:pt x="8" y="344"/>
                    <a:pt x="4" y="264"/>
                  </a:cubicBezTo>
                  <a:cubicBezTo>
                    <a:pt x="0" y="184"/>
                    <a:pt x="54" y="55"/>
                    <a:pt x="67" y="0"/>
                  </a:cubicBezTo>
                </a:path>
              </a:pathLst>
            </a:custGeom>
            <a:noFill/>
            <a:ln w="9525" cap="flat" cmpd="sng">
              <a:solidFill>
                <a:schemeClr val="tx1"/>
              </a:solidFill>
              <a:prstDash val="solid"/>
              <a:round/>
              <a:headEnd/>
              <a:tailEnd/>
            </a:ln>
          </p:spPr>
          <p:txBody>
            <a:bodyPr/>
            <a:lstStyle/>
            <a:p>
              <a:endParaRPr lang="en-US"/>
            </a:p>
          </p:txBody>
        </p:sp>
        <p:sp>
          <p:nvSpPr>
            <p:cNvPr id="13" name="Line 56"/>
            <p:cNvSpPr>
              <a:spLocks noChangeShapeType="1"/>
            </p:cNvSpPr>
            <p:nvPr/>
          </p:nvSpPr>
          <p:spPr bwMode="auto">
            <a:xfrm>
              <a:off x="4267" y="2161"/>
              <a:ext cx="240" cy="0"/>
            </a:xfrm>
            <a:prstGeom prst="line">
              <a:avLst/>
            </a:prstGeom>
            <a:noFill/>
            <a:ln w="9525">
              <a:solidFill>
                <a:schemeClr val="tx1"/>
              </a:solidFill>
              <a:round/>
              <a:headEnd/>
              <a:tailEnd/>
            </a:ln>
          </p:spPr>
          <p:txBody>
            <a:bodyPr/>
            <a:lstStyle/>
            <a:p>
              <a:endParaRPr lang="en-US"/>
            </a:p>
          </p:txBody>
        </p:sp>
        <p:sp>
          <p:nvSpPr>
            <p:cNvPr id="14" name="Line 57"/>
            <p:cNvSpPr>
              <a:spLocks noChangeShapeType="1"/>
            </p:cNvSpPr>
            <p:nvPr/>
          </p:nvSpPr>
          <p:spPr bwMode="auto">
            <a:xfrm>
              <a:off x="4267" y="2641"/>
              <a:ext cx="240" cy="0"/>
            </a:xfrm>
            <a:prstGeom prst="line">
              <a:avLst/>
            </a:prstGeom>
            <a:noFill/>
            <a:ln w="9525">
              <a:solidFill>
                <a:schemeClr val="tx1"/>
              </a:solidFill>
              <a:round/>
              <a:headEnd/>
              <a:tailEnd/>
            </a:ln>
          </p:spPr>
          <p:txBody>
            <a:bodyPr/>
            <a:lstStyle/>
            <a:p>
              <a:endParaRPr lang="en-US"/>
            </a:p>
          </p:txBody>
        </p:sp>
      </p:grpSp>
      <p:cxnSp>
        <p:nvCxnSpPr>
          <p:cNvPr id="15" name="Straight Arrow Connector 14"/>
          <p:cNvCxnSpPr>
            <a:endCxn id="12" idx="1"/>
          </p:cNvCxnSpPr>
          <p:nvPr/>
        </p:nvCxnSpPr>
        <p:spPr>
          <a:xfrm>
            <a:off x="1461196" y="1974968"/>
            <a:ext cx="3507313" cy="47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1"/>
          </p:cNvCxnSpPr>
          <p:nvPr/>
        </p:nvCxnSpPr>
        <p:spPr>
          <a:xfrm flipV="1">
            <a:off x="4968509" y="2019084"/>
            <a:ext cx="3564040" cy="37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 name="Group 50"/>
          <p:cNvGrpSpPr>
            <a:grpSpLocks/>
          </p:cNvGrpSpPr>
          <p:nvPr/>
        </p:nvGrpSpPr>
        <p:grpSpPr bwMode="auto">
          <a:xfrm>
            <a:off x="8412501" y="1475703"/>
            <a:ext cx="304800" cy="1143000"/>
            <a:chOff x="3077" y="2111"/>
            <a:chExt cx="176" cy="481"/>
          </a:xfrm>
        </p:grpSpPr>
        <p:sp>
          <p:nvSpPr>
            <p:cNvPr id="18" name="Freeform 51"/>
            <p:cNvSpPr>
              <a:spLocks/>
            </p:cNvSpPr>
            <p:nvPr/>
          </p:nvSpPr>
          <p:spPr bwMode="auto">
            <a:xfrm>
              <a:off x="3168" y="2112"/>
              <a:ext cx="85" cy="480"/>
            </a:xfrm>
            <a:custGeom>
              <a:avLst/>
              <a:gdLst>
                <a:gd name="T0" fmla="*/ 0 w 85"/>
                <a:gd name="T1" fmla="*/ 0 h 480"/>
                <a:gd name="T2" fmla="*/ 81 w 85"/>
                <a:gd name="T3" fmla="*/ 244 h 480"/>
                <a:gd name="T4" fmla="*/ 23 w 85"/>
                <a:gd name="T5" fmla="*/ 480 h 480"/>
                <a:gd name="T6" fmla="*/ 0 60000 65536"/>
                <a:gd name="T7" fmla="*/ 0 60000 65536"/>
                <a:gd name="T8" fmla="*/ 0 60000 65536"/>
                <a:gd name="T9" fmla="*/ 0 w 85"/>
                <a:gd name="T10" fmla="*/ 0 h 480"/>
                <a:gd name="T11" fmla="*/ 85 w 85"/>
                <a:gd name="T12" fmla="*/ 480 h 480"/>
              </a:gdLst>
              <a:ahLst/>
              <a:cxnLst>
                <a:cxn ang="T6">
                  <a:pos x="T0" y="T1"/>
                </a:cxn>
                <a:cxn ang="T7">
                  <a:pos x="T2" y="T3"/>
                </a:cxn>
                <a:cxn ang="T8">
                  <a:pos x="T4" y="T5"/>
                </a:cxn>
              </a:cxnLst>
              <a:rect l="T9" t="T10" r="T11" b="T12"/>
              <a:pathLst>
                <a:path w="85" h="480">
                  <a:moveTo>
                    <a:pt x="0" y="0"/>
                  </a:moveTo>
                  <a:cubicBezTo>
                    <a:pt x="14" y="41"/>
                    <a:pt x="77" y="164"/>
                    <a:pt x="81" y="244"/>
                  </a:cubicBezTo>
                  <a:cubicBezTo>
                    <a:pt x="85" y="324"/>
                    <a:pt x="35" y="431"/>
                    <a:pt x="23" y="480"/>
                  </a:cubicBezTo>
                </a:path>
              </a:pathLst>
            </a:custGeom>
            <a:noFill/>
            <a:ln w="9525" cap="flat" cmpd="sng">
              <a:solidFill>
                <a:schemeClr val="tx1"/>
              </a:solidFill>
              <a:prstDash val="solid"/>
              <a:round/>
              <a:headEnd/>
              <a:tailEnd/>
            </a:ln>
          </p:spPr>
          <p:txBody>
            <a:bodyPr/>
            <a:lstStyle/>
            <a:p>
              <a:endParaRPr lang="en-US"/>
            </a:p>
          </p:txBody>
        </p:sp>
        <p:sp>
          <p:nvSpPr>
            <p:cNvPr id="19" name="Freeform 52"/>
            <p:cNvSpPr>
              <a:spLocks/>
            </p:cNvSpPr>
            <p:nvPr/>
          </p:nvSpPr>
          <p:spPr bwMode="auto">
            <a:xfrm>
              <a:off x="3077" y="2111"/>
              <a:ext cx="90" cy="480"/>
            </a:xfrm>
            <a:custGeom>
              <a:avLst/>
              <a:gdLst>
                <a:gd name="T0" fmla="*/ 90 w 90"/>
                <a:gd name="T1" fmla="*/ 480 h 480"/>
                <a:gd name="T2" fmla="*/ 4 w 90"/>
                <a:gd name="T3" fmla="*/ 264 h 480"/>
                <a:gd name="T4" fmla="*/ 67 w 90"/>
                <a:gd name="T5" fmla="*/ 0 h 480"/>
                <a:gd name="T6" fmla="*/ 0 60000 65536"/>
                <a:gd name="T7" fmla="*/ 0 60000 65536"/>
                <a:gd name="T8" fmla="*/ 0 60000 65536"/>
                <a:gd name="T9" fmla="*/ 0 w 90"/>
                <a:gd name="T10" fmla="*/ 0 h 480"/>
                <a:gd name="T11" fmla="*/ 90 w 90"/>
                <a:gd name="T12" fmla="*/ 480 h 480"/>
              </a:gdLst>
              <a:ahLst/>
              <a:cxnLst>
                <a:cxn ang="T6">
                  <a:pos x="T0" y="T1"/>
                </a:cxn>
                <a:cxn ang="T7">
                  <a:pos x="T2" y="T3"/>
                </a:cxn>
                <a:cxn ang="T8">
                  <a:pos x="T4" y="T5"/>
                </a:cxn>
              </a:cxnLst>
              <a:rect l="T9" t="T10" r="T11" b="T12"/>
              <a:pathLst>
                <a:path w="90" h="480">
                  <a:moveTo>
                    <a:pt x="90" y="480"/>
                  </a:moveTo>
                  <a:cubicBezTo>
                    <a:pt x="76" y="444"/>
                    <a:pt x="8" y="344"/>
                    <a:pt x="4" y="264"/>
                  </a:cubicBezTo>
                  <a:cubicBezTo>
                    <a:pt x="0" y="184"/>
                    <a:pt x="54" y="55"/>
                    <a:pt x="67" y="0"/>
                  </a:cubicBezTo>
                </a:path>
              </a:pathLst>
            </a:custGeom>
            <a:noFill/>
            <a:ln w="9525" cap="flat" cmpd="sng">
              <a:solidFill>
                <a:schemeClr val="tx1"/>
              </a:solidFill>
              <a:prstDash val="solid"/>
              <a:round/>
              <a:headEnd/>
              <a:tailEnd/>
            </a:ln>
          </p:spPr>
          <p:txBody>
            <a:bodyPr/>
            <a:lstStyle/>
            <a:p>
              <a:endParaRPr lang="en-US"/>
            </a:p>
          </p:txBody>
        </p:sp>
      </p:grpSp>
      <p:cxnSp>
        <p:nvCxnSpPr>
          <p:cNvPr id="33" name="Straight Arrow Connector 32"/>
          <p:cNvCxnSpPr/>
          <p:nvPr/>
        </p:nvCxnSpPr>
        <p:spPr>
          <a:xfrm>
            <a:off x="1000336" y="3549573"/>
            <a:ext cx="741216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flipH="1" flipV="1">
            <a:off x="481869" y="3069511"/>
            <a:ext cx="96012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6" name="Object 35"/>
          <p:cNvGraphicFramePr>
            <a:graphicFrameLocks noChangeAspect="1"/>
          </p:cNvGraphicFramePr>
          <p:nvPr/>
        </p:nvGraphicFramePr>
        <p:xfrm>
          <a:off x="769906" y="2704663"/>
          <a:ext cx="152400" cy="203200"/>
        </p:xfrm>
        <a:graphic>
          <a:graphicData uri="http://schemas.openxmlformats.org/presentationml/2006/ole">
            <mc:AlternateContent xmlns:mc="http://schemas.openxmlformats.org/markup-compatibility/2006">
              <mc:Choice xmlns:v="urn:schemas-microsoft-com:vml" Requires="v">
                <p:oleObj spid="_x0000_s375918" name="Equation" r:id="rId3" imgW="152280" imgH="203040" progId="Equation.3">
                  <p:embed/>
                </p:oleObj>
              </mc:Choice>
              <mc:Fallback>
                <p:oleObj name="Equation" r:id="rId3" imgW="15228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906" y="2704663"/>
                        <a:ext cx="1524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997" name="Object 5"/>
          <p:cNvGraphicFramePr>
            <a:graphicFrameLocks noChangeAspect="1"/>
          </p:cNvGraphicFramePr>
          <p:nvPr/>
        </p:nvGraphicFramePr>
        <p:xfrm>
          <a:off x="8201026" y="3620221"/>
          <a:ext cx="114300" cy="139700"/>
        </p:xfrm>
        <a:graphic>
          <a:graphicData uri="http://schemas.openxmlformats.org/presentationml/2006/ole">
            <mc:AlternateContent xmlns:mc="http://schemas.openxmlformats.org/markup-compatibility/2006">
              <mc:Choice xmlns:v="urn:schemas-microsoft-com:vml" Requires="v">
                <p:oleObj spid="_x0000_s375919" name="Equation" r:id="rId5" imgW="114120" imgH="139680" progId="Equation.3">
                  <p:embed/>
                </p:oleObj>
              </mc:Choice>
              <mc:Fallback>
                <p:oleObj name="Equation" r:id="rId5" imgW="114120" imgH="1396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1026" y="3620221"/>
                        <a:ext cx="1143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0" name="Straight Connector 39"/>
          <p:cNvCxnSpPr/>
          <p:nvPr/>
        </p:nvCxnSpPr>
        <p:spPr>
          <a:xfrm>
            <a:off x="1422791" y="2819878"/>
            <a:ext cx="3494855" cy="460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flipV="1">
            <a:off x="4917646" y="2781472"/>
            <a:ext cx="3686880" cy="4992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019538" y="4413685"/>
            <a:ext cx="96012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flipV="1">
            <a:off x="961931" y="4394483"/>
            <a:ext cx="111374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12998" name="Object 6"/>
          <p:cNvGraphicFramePr>
            <a:graphicFrameLocks noChangeAspect="1"/>
          </p:cNvGraphicFramePr>
          <p:nvPr/>
        </p:nvGraphicFramePr>
        <p:xfrm>
          <a:off x="1973264" y="4425756"/>
          <a:ext cx="127000" cy="139700"/>
        </p:xfrm>
        <a:graphic>
          <a:graphicData uri="http://schemas.openxmlformats.org/presentationml/2006/ole">
            <mc:AlternateContent xmlns:mc="http://schemas.openxmlformats.org/markup-compatibility/2006">
              <mc:Choice xmlns:v="urn:schemas-microsoft-com:vml" Requires="v">
                <p:oleObj spid="_x0000_s375920" name="Equation" r:id="rId7" imgW="126720" imgH="139680" progId="Equation.3">
                  <p:embed/>
                </p:oleObj>
              </mc:Choice>
              <mc:Fallback>
                <p:oleObj name="Equation" r:id="rId7" imgW="126720" imgH="1396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3264" y="4425756"/>
                        <a:ext cx="1270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999" name="Object 7"/>
          <p:cNvGraphicFramePr>
            <a:graphicFrameLocks noChangeAspect="1"/>
          </p:cNvGraphicFramePr>
          <p:nvPr/>
        </p:nvGraphicFramePr>
        <p:xfrm>
          <a:off x="1499601" y="3818408"/>
          <a:ext cx="165100" cy="177800"/>
        </p:xfrm>
        <a:graphic>
          <a:graphicData uri="http://schemas.openxmlformats.org/presentationml/2006/ole">
            <mc:AlternateContent xmlns:mc="http://schemas.openxmlformats.org/markup-compatibility/2006">
              <mc:Choice xmlns:v="urn:schemas-microsoft-com:vml" Requires="v">
                <p:oleObj spid="_x0000_s375921" name="Equation" r:id="rId9" imgW="164880" imgH="177480" progId="Equation.3">
                  <p:embed/>
                </p:oleObj>
              </mc:Choice>
              <mc:Fallback>
                <p:oleObj name="Equation" r:id="rId9" imgW="164880" imgH="1774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9601" y="3818408"/>
                        <a:ext cx="1651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 name="Oval 56"/>
          <p:cNvSpPr/>
          <p:nvPr/>
        </p:nvSpPr>
        <p:spPr>
          <a:xfrm>
            <a:off x="1230766" y="4317673"/>
            <a:ext cx="576075" cy="15362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8" name="Straight Connector 57"/>
          <p:cNvCxnSpPr/>
          <p:nvPr/>
        </p:nvCxnSpPr>
        <p:spPr>
          <a:xfrm rot="16200000" flipH="1">
            <a:off x="2747763" y="4375280"/>
            <a:ext cx="96012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10800000" flipV="1">
            <a:off x="2690156" y="4356078"/>
            <a:ext cx="111374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0" name="Object 6"/>
          <p:cNvGraphicFramePr>
            <a:graphicFrameLocks noChangeAspect="1"/>
          </p:cNvGraphicFramePr>
          <p:nvPr/>
        </p:nvGraphicFramePr>
        <p:xfrm>
          <a:off x="3701489" y="4387351"/>
          <a:ext cx="127000" cy="139700"/>
        </p:xfrm>
        <a:graphic>
          <a:graphicData uri="http://schemas.openxmlformats.org/presentationml/2006/ole">
            <mc:AlternateContent xmlns:mc="http://schemas.openxmlformats.org/markup-compatibility/2006">
              <mc:Choice xmlns:v="urn:schemas-microsoft-com:vml" Requires="v">
                <p:oleObj spid="_x0000_s375922" name="Equation" r:id="rId11" imgW="126720" imgH="139680" progId="Equation.3">
                  <p:embed/>
                </p:oleObj>
              </mc:Choice>
              <mc:Fallback>
                <p:oleObj name="Equation" r:id="rId11" imgW="126720" imgH="13968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1489" y="4387351"/>
                        <a:ext cx="1270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7"/>
          <p:cNvGraphicFramePr>
            <a:graphicFrameLocks noChangeAspect="1"/>
          </p:cNvGraphicFramePr>
          <p:nvPr/>
        </p:nvGraphicFramePr>
        <p:xfrm>
          <a:off x="3227826" y="3780003"/>
          <a:ext cx="165100" cy="177800"/>
        </p:xfrm>
        <a:graphic>
          <a:graphicData uri="http://schemas.openxmlformats.org/presentationml/2006/ole">
            <mc:AlternateContent xmlns:mc="http://schemas.openxmlformats.org/markup-compatibility/2006">
              <mc:Choice xmlns:v="urn:schemas-microsoft-com:vml" Requires="v">
                <p:oleObj spid="_x0000_s375923" name="Equation" r:id="rId13" imgW="164880" imgH="177480" progId="Equation.3">
                  <p:embed/>
                </p:oleObj>
              </mc:Choice>
              <mc:Fallback>
                <p:oleObj name="Equation" r:id="rId13" imgW="164880" imgH="17748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27826" y="3780003"/>
                        <a:ext cx="1651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 name="Oval 61"/>
          <p:cNvSpPr/>
          <p:nvPr/>
        </p:nvSpPr>
        <p:spPr>
          <a:xfrm rot="1853510">
            <a:off x="2958991" y="4279268"/>
            <a:ext cx="576075" cy="15362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3" name="Straight Connector 62"/>
          <p:cNvCxnSpPr/>
          <p:nvPr/>
        </p:nvCxnSpPr>
        <p:spPr>
          <a:xfrm flipH="1">
            <a:off x="4495191" y="4356078"/>
            <a:ext cx="96012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V="1">
            <a:off x="4437584" y="4336876"/>
            <a:ext cx="111374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5" name="Object 6"/>
          <p:cNvGraphicFramePr>
            <a:graphicFrameLocks noChangeAspect="1"/>
          </p:cNvGraphicFramePr>
          <p:nvPr/>
        </p:nvGraphicFramePr>
        <p:xfrm>
          <a:off x="5448917" y="4368149"/>
          <a:ext cx="127000" cy="139700"/>
        </p:xfrm>
        <a:graphic>
          <a:graphicData uri="http://schemas.openxmlformats.org/presentationml/2006/ole">
            <mc:AlternateContent xmlns:mc="http://schemas.openxmlformats.org/markup-compatibility/2006">
              <mc:Choice xmlns:v="urn:schemas-microsoft-com:vml" Requires="v">
                <p:oleObj spid="_x0000_s375924" name="Equation" r:id="rId15" imgW="126720" imgH="139680" progId="Equation.3">
                  <p:embed/>
                </p:oleObj>
              </mc:Choice>
              <mc:Fallback>
                <p:oleObj name="Equation" r:id="rId15" imgW="126720" imgH="139680" progId="Equation.3">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48917" y="4368149"/>
                        <a:ext cx="1270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 name="Object 7"/>
          <p:cNvGraphicFramePr>
            <a:graphicFrameLocks noChangeAspect="1"/>
          </p:cNvGraphicFramePr>
          <p:nvPr/>
        </p:nvGraphicFramePr>
        <p:xfrm>
          <a:off x="4975254" y="3760801"/>
          <a:ext cx="165100" cy="177800"/>
        </p:xfrm>
        <a:graphic>
          <a:graphicData uri="http://schemas.openxmlformats.org/presentationml/2006/ole">
            <mc:AlternateContent xmlns:mc="http://schemas.openxmlformats.org/markup-compatibility/2006">
              <mc:Choice xmlns:v="urn:schemas-microsoft-com:vml" Requires="v">
                <p:oleObj spid="_x0000_s375925" name="Equation" r:id="rId16" imgW="164880" imgH="177480" progId="Equation.3">
                  <p:embed/>
                </p:oleObj>
              </mc:Choice>
              <mc:Fallback>
                <p:oleObj name="Equation" r:id="rId16" imgW="164880" imgH="177480" progId="Equation.3">
                  <p:embed/>
                  <p:pic>
                    <p:nvPicPr>
                      <p:cNvPr id="0"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75254" y="3760801"/>
                        <a:ext cx="1651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 name="Oval 66"/>
          <p:cNvSpPr/>
          <p:nvPr/>
        </p:nvSpPr>
        <p:spPr>
          <a:xfrm rot="5400000">
            <a:off x="4706419" y="4260066"/>
            <a:ext cx="576075" cy="15362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0" name="Straight Connector 69"/>
          <p:cNvCxnSpPr/>
          <p:nvPr/>
        </p:nvCxnSpPr>
        <p:spPr>
          <a:xfrm rot="16200000" flipH="1">
            <a:off x="6396238" y="4375280"/>
            <a:ext cx="96012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0800000" flipV="1">
            <a:off x="6338631" y="4356078"/>
            <a:ext cx="111374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2" name="Object 6"/>
          <p:cNvGraphicFramePr>
            <a:graphicFrameLocks noChangeAspect="1"/>
          </p:cNvGraphicFramePr>
          <p:nvPr/>
        </p:nvGraphicFramePr>
        <p:xfrm>
          <a:off x="7349964" y="4387351"/>
          <a:ext cx="127000" cy="139700"/>
        </p:xfrm>
        <a:graphic>
          <a:graphicData uri="http://schemas.openxmlformats.org/presentationml/2006/ole">
            <mc:AlternateContent xmlns:mc="http://schemas.openxmlformats.org/markup-compatibility/2006">
              <mc:Choice xmlns:v="urn:schemas-microsoft-com:vml" Requires="v">
                <p:oleObj spid="_x0000_s375926" name="Equation" r:id="rId17" imgW="126720" imgH="139680" progId="Equation.3">
                  <p:embed/>
                </p:oleObj>
              </mc:Choice>
              <mc:Fallback>
                <p:oleObj name="Equation" r:id="rId17" imgW="126720" imgH="139680" progId="Equation.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49964" y="4387351"/>
                        <a:ext cx="1270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 name="Object 7"/>
          <p:cNvGraphicFramePr>
            <a:graphicFrameLocks noChangeAspect="1"/>
          </p:cNvGraphicFramePr>
          <p:nvPr/>
        </p:nvGraphicFramePr>
        <p:xfrm>
          <a:off x="6876301" y="3780003"/>
          <a:ext cx="165100" cy="177800"/>
        </p:xfrm>
        <a:graphic>
          <a:graphicData uri="http://schemas.openxmlformats.org/presentationml/2006/ole">
            <mc:AlternateContent xmlns:mc="http://schemas.openxmlformats.org/markup-compatibility/2006">
              <mc:Choice xmlns:v="urn:schemas-microsoft-com:vml" Requires="v">
                <p:oleObj spid="_x0000_s375927" name="Equation" r:id="rId18" imgW="164880" imgH="177480" progId="Equation.3">
                  <p:embed/>
                </p:oleObj>
              </mc:Choice>
              <mc:Fallback>
                <p:oleObj name="Equation" r:id="rId18" imgW="164880" imgH="177480" progId="Equation.3">
                  <p:embed/>
                  <p:pic>
                    <p:nvPicPr>
                      <p:cNvPr id="0"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76301" y="3780003"/>
                        <a:ext cx="1651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 name="Oval 73"/>
          <p:cNvSpPr/>
          <p:nvPr/>
        </p:nvSpPr>
        <p:spPr>
          <a:xfrm rot="18781640">
            <a:off x="6607466" y="4279268"/>
            <a:ext cx="576075" cy="15362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5" name="Straight Connector 74"/>
          <p:cNvCxnSpPr/>
          <p:nvPr/>
        </p:nvCxnSpPr>
        <p:spPr>
          <a:xfrm rot="16200000" flipH="1">
            <a:off x="7932438" y="4375280"/>
            <a:ext cx="96012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0800000" flipV="1">
            <a:off x="7874831" y="4356078"/>
            <a:ext cx="111374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7" name="Object 6"/>
          <p:cNvGraphicFramePr>
            <a:graphicFrameLocks noChangeAspect="1"/>
          </p:cNvGraphicFramePr>
          <p:nvPr/>
        </p:nvGraphicFramePr>
        <p:xfrm>
          <a:off x="8886164" y="4387351"/>
          <a:ext cx="127000" cy="139700"/>
        </p:xfrm>
        <a:graphic>
          <a:graphicData uri="http://schemas.openxmlformats.org/presentationml/2006/ole">
            <mc:AlternateContent xmlns:mc="http://schemas.openxmlformats.org/markup-compatibility/2006">
              <mc:Choice xmlns:v="urn:schemas-microsoft-com:vml" Requires="v">
                <p:oleObj spid="_x0000_s375928" name="Equation" r:id="rId19" imgW="126720" imgH="139680" progId="Equation.3">
                  <p:embed/>
                </p:oleObj>
              </mc:Choice>
              <mc:Fallback>
                <p:oleObj name="Equation" r:id="rId19" imgW="126720" imgH="139680" progId="Equation.3">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86164" y="4387351"/>
                        <a:ext cx="1270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 name="Object 7"/>
          <p:cNvGraphicFramePr>
            <a:graphicFrameLocks noChangeAspect="1"/>
          </p:cNvGraphicFramePr>
          <p:nvPr/>
        </p:nvGraphicFramePr>
        <p:xfrm>
          <a:off x="8412501" y="3780003"/>
          <a:ext cx="165100" cy="177800"/>
        </p:xfrm>
        <a:graphic>
          <a:graphicData uri="http://schemas.openxmlformats.org/presentationml/2006/ole">
            <mc:AlternateContent xmlns:mc="http://schemas.openxmlformats.org/markup-compatibility/2006">
              <mc:Choice xmlns:v="urn:schemas-microsoft-com:vml" Requires="v">
                <p:oleObj spid="_x0000_s375929" name="Equation" r:id="rId20" imgW="164880" imgH="177480" progId="Equation.3">
                  <p:embed/>
                </p:oleObj>
              </mc:Choice>
              <mc:Fallback>
                <p:oleObj name="Equation" r:id="rId20" imgW="164880" imgH="177480" progId="Equation.3">
                  <p:embed/>
                  <p:pic>
                    <p:nvPicPr>
                      <p:cNvPr id="0" name="Picture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12501" y="3780003"/>
                        <a:ext cx="1651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 name="Oval 78"/>
          <p:cNvSpPr/>
          <p:nvPr/>
        </p:nvSpPr>
        <p:spPr>
          <a:xfrm>
            <a:off x="8143666" y="4279268"/>
            <a:ext cx="576075" cy="15362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1" name="TextBox 100"/>
          <p:cNvSpPr txBox="1"/>
          <p:nvPr/>
        </p:nvSpPr>
        <p:spPr>
          <a:xfrm>
            <a:off x="846716" y="4970558"/>
            <a:ext cx="1267365" cy="738664"/>
          </a:xfrm>
          <a:prstGeom prst="rect">
            <a:avLst/>
          </a:prstGeom>
          <a:noFill/>
        </p:spPr>
        <p:txBody>
          <a:bodyPr wrap="square" rtlCol="0">
            <a:spAutoFit/>
          </a:bodyPr>
          <a:lstStyle/>
          <a:p>
            <a:r>
              <a:rPr lang="en-US" sz="1400" dirty="0" smtClean="0"/>
              <a:t>β = max</a:t>
            </a:r>
            <a:br>
              <a:rPr lang="en-US" sz="1400" dirty="0" smtClean="0"/>
            </a:br>
            <a:r>
              <a:rPr lang="en-US" sz="1400" dirty="0" smtClean="0"/>
              <a:t>α = 0</a:t>
            </a:r>
          </a:p>
          <a:p>
            <a:r>
              <a:rPr lang="en-US" sz="1400" dirty="0" smtClean="0">
                <a:latin typeface="Wingdings"/>
                <a:ea typeface="Wingdings"/>
                <a:cs typeface="Wingdings"/>
                <a:sym typeface="Wingdings"/>
              </a:rPr>
              <a:t></a:t>
            </a:r>
            <a:r>
              <a:rPr lang="en-US" sz="1400" dirty="0" smtClean="0">
                <a:sym typeface="Symbol"/>
              </a:rPr>
              <a:t>maximum</a:t>
            </a:r>
            <a:endParaRPr lang="en-US" sz="1400" dirty="0"/>
          </a:p>
        </p:txBody>
      </p:sp>
      <p:sp>
        <p:nvSpPr>
          <p:cNvPr id="103" name="TextBox 102"/>
          <p:cNvSpPr txBox="1"/>
          <p:nvPr/>
        </p:nvSpPr>
        <p:spPr>
          <a:xfrm>
            <a:off x="2574941" y="5008963"/>
            <a:ext cx="1459390" cy="738664"/>
          </a:xfrm>
          <a:prstGeom prst="rect">
            <a:avLst/>
          </a:prstGeom>
          <a:noFill/>
        </p:spPr>
        <p:txBody>
          <a:bodyPr wrap="square" rtlCol="0">
            <a:spAutoFit/>
          </a:bodyPr>
          <a:lstStyle/>
          <a:p>
            <a:r>
              <a:rPr lang="en-US" sz="1400" dirty="0"/>
              <a:t>β </a:t>
            </a:r>
            <a:r>
              <a:rPr lang="en-US" sz="1400" dirty="0" smtClean="0"/>
              <a:t>= decreasing</a:t>
            </a:r>
            <a:br>
              <a:rPr lang="en-US" sz="1400" dirty="0" smtClean="0"/>
            </a:br>
            <a:r>
              <a:rPr lang="en-US" sz="1400" dirty="0" smtClean="0"/>
              <a:t>α &gt;0</a:t>
            </a:r>
          </a:p>
          <a:p>
            <a:r>
              <a:rPr lang="en-US" sz="1400" dirty="0" smtClean="0">
                <a:latin typeface="Wingdings"/>
                <a:ea typeface="Wingdings"/>
                <a:cs typeface="Wingdings"/>
                <a:sym typeface="Wingdings"/>
              </a:rPr>
              <a:t></a:t>
            </a:r>
            <a:r>
              <a:rPr lang="en-US" sz="1400" dirty="0" smtClean="0">
                <a:sym typeface="Symbol"/>
              </a:rPr>
              <a:t>focusing</a:t>
            </a:r>
            <a:endParaRPr lang="en-US" sz="1400" dirty="0"/>
          </a:p>
        </p:txBody>
      </p:sp>
      <p:sp>
        <p:nvSpPr>
          <p:cNvPr id="104" name="TextBox 103"/>
          <p:cNvSpPr txBox="1"/>
          <p:nvPr/>
        </p:nvSpPr>
        <p:spPr>
          <a:xfrm>
            <a:off x="4418381" y="5047368"/>
            <a:ext cx="1267365" cy="738664"/>
          </a:xfrm>
          <a:prstGeom prst="rect">
            <a:avLst/>
          </a:prstGeom>
          <a:noFill/>
        </p:spPr>
        <p:txBody>
          <a:bodyPr wrap="square" rtlCol="0">
            <a:spAutoFit/>
          </a:bodyPr>
          <a:lstStyle/>
          <a:p>
            <a:r>
              <a:rPr lang="en-US" sz="1400" dirty="0"/>
              <a:t>β </a:t>
            </a:r>
            <a:r>
              <a:rPr lang="en-US" sz="1400" dirty="0" smtClean="0"/>
              <a:t>= min</a:t>
            </a:r>
            <a:br>
              <a:rPr lang="en-US" sz="1400" dirty="0" smtClean="0"/>
            </a:br>
            <a:r>
              <a:rPr lang="en-US" sz="1400" dirty="0" smtClean="0"/>
              <a:t>α = 0</a:t>
            </a:r>
          </a:p>
          <a:p>
            <a:r>
              <a:rPr lang="en-US" sz="1400" dirty="0" smtClean="0">
                <a:latin typeface="Wingdings"/>
                <a:ea typeface="Wingdings"/>
                <a:cs typeface="Wingdings"/>
                <a:sym typeface="Wingdings"/>
              </a:rPr>
              <a:t></a:t>
            </a:r>
            <a:r>
              <a:rPr lang="en-US" sz="1400" dirty="0" smtClean="0">
                <a:sym typeface="Symbol"/>
              </a:rPr>
              <a:t>minimum</a:t>
            </a:r>
            <a:endParaRPr lang="en-US" sz="1400" dirty="0"/>
          </a:p>
        </p:txBody>
      </p:sp>
      <p:sp>
        <p:nvSpPr>
          <p:cNvPr id="105" name="TextBox 104"/>
          <p:cNvSpPr txBox="1"/>
          <p:nvPr/>
        </p:nvSpPr>
        <p:spPr>
          <a:xfrm>
            <a:off x="6223416" y="5047368"/>
            <a:ext cx="1497795" cy="738664"/>
          </a:xfrm>
          <a:prstGeom prst="rect">
            <a:avLst/>
          </a:prstGeom>
          <a:noFill/>
        </p:spPr>
        <p:txBody>
          <a:bodyPr wrap="square" rtlCol="0">
            <a:spAutoFit/>
          </a:bodyPr>
          <a:lstStyle/>
          <a:p>
            <a:r>
              <a:rPr lang="en-US" sz="1400" dirty="0"/>
              <a:t>β </a:t>
            </a:r>
            <a:r>
              <a:rPr lang="en-US" sz="1400" dirty="0" smtClean="0"/>
              <a:t>= increasing</a:t>
            </a:r>
            <a:br>
              <a:rPr lang="en-US" sz="1400" dirty="0" smtClean="0"/>
            </a:br>
            <a:r>
              <a:rPr lang="en-US" sz="1400" dirty="0" smtClean="0"/>
              <a:t>α &lt; 0</a:t>
            </a:r>
          </a:p>
          <a:p>
            <a:r>
              <a:rPr lang="en-US" sz="1400" dirty="0" smtClean="0">
                <a:latin typeface="Wingdings"/>
                <a:ea typeface="Wingdings"/>
                <a:cs typeface="Wingdings"/>
                <a:sym typeface="Wingdings"/>
              </a:rPr>
              <a:t></a:t>
            </a:r>
            <a:r>
              <a:rPr lang="en-US" sz="1400" dirty="0" smtClean="0">
                <a:sym typeface="Symbol"/>
              </a:rPr>
              <a:t>defocusing</a:t>
            </a:r>
            <a:endParaRPr lang="en-US" sz="1400" dirty="0"/>
          </a:p>
        </p:txBody>
      </p:sp>
      <p:sp>
        <p:nvSpPr>
          <p:cNvPr id="55" name="Date Placeholder 54"/>
          <p:cNvSpPr>
            <a:spLocks noGrp="1"/>
          </p:cNvSpPr>
          <p:nvPr>
            <p:ph type="dt" sz="half" idx="10"/>
          </p:nvPr>
        </p:nvSpPr>
        <p:spPr/>
        <p:txBody>
          <a:bodyPr/>
          <a:lstStyle/>
          <a:p>
            <a:pPr>
              <a:defRPr/>
            </a:pPr>
            <a:r>
              <a:rPr lang="en-US" smtClean="0"/>
              <a:t>USPAS, Knoxville, TN, Jan. 20-31, 2013</a:t>
            </a:r>
            <a:endParaRPr lang="en-US" dirty="0"/>
          </a:p>
        </p:txBody>
      </p:sp>
      <p:sp>
        <p:nvSpPr>
          <p:cNvPr id="56" name="Slide Number Placeholder 55"/>
          <p:cNvSpPr>
            <a:spLocks noGrp="1"/>
          </p:cNvSpPr>
          <p:nvPr>
            <p:ph type="sldNum" sz="quarter" idx="12"/>
          </p:nvPr>
        </p:nvSpPr>
        <p:spPr/>
        <p:txBody>
          <a:bodyPr/>
          <a:lstStyle/>
          <a:p>
            <a:pPr>
              <a:defRPr/>
            </a:pPr>
            <a:fld id="{FBC16510-01E7-4757-9488-65999956462C}" type="slidenum">
              <a:rPr lang="en-US" smtClean="0"/>
              <a:pPr>
                <a:defRPr/>
              </a:pPr>
              <a:t>7</a:t>
            </a:fld>
            <a:endParaRPr lang="en-US"/>
          </a:p>
        </p:txBody>
      </p:sp>
      <p:sp>
        <p:nvSpPr>
          <p:cNvPr id="68" name="Footer Placeholder 67"/>
          <p:cNvSpPr>
            <a:spLocks noGrp="1"/>
          </p:cNvSpPr>
          <p:nvPr>
            <p:ph type="ftr" sz="quarter" idx="11"/>
          </p:nvPr>
        </p:nvSpPr>
        <p:spPr/>
        <p:txBody>
          <a:bodyPr/>
          <a:lstStyle/>
          <a:p>
            <a:pPr>
              <a:defRPr/>
            </a:pPr>
            <a:r>
              <a:rPr lang="fr-FR" smtClean="0"/>
              <a:t>Lecture 4 - Transverse Motion 1</a:t>
            </a:r>
            <a:endParaRPr lang="en-US"/>
          </a:p>
        </p:txBody>
      </p:sp>
      <p:sp>
        <p:nvSpPr>
          <p:cNvPr id="69" name="Left Brace 68"/>
          <p:cNvSpPr/>
          <p:nvPr/>
        </p:nvSpPr>
        <p:spPr>
          <a:xfrm rot="16200000">
            <a:off x="8275782" y="4950691"/>
            <a:ext cx="240146" cy="6280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p:cNvSpPr txBox="1"/>
          <p:nvPr/>
        </p:nvSpPr>
        <p:spPr>
          <a:xfrm>
            <a:off x="7620000" y="5380672"/>
            <a:ext cx="1394690" cy="461665"/>
          </a:xfrm>
          <a:prstGeom prst="rect">
            <a:avLst/>
          </a:prstGeom>
          <a:noFill/>
        </p:spPr>
        <p:txBody>
          <a:bodyPr wrap="square" rtlCol="0">
            <a:spAutoFit/>
          </a:bodyPr>
          <a:lstStyle/>
          <a:p>
            <a:r>
              <a:rPr lang="en-US" sz="1200" dirty="0" smtClean="0">
                <a:solidFill>
                  <a:srgbClr val="C00000"/>
                </a:solidFill>
                <a:latin typeface="+mn-lt"/>
              </a:rPr>
              <a:t>Motion at each point bounded by </a:t>
            </a:r>
          </a:p>
        </p:txBody>
      </p:sp>
      <p:graphicFrame>
        <p:nvGraphicFramePr>
          <p:cNvPr id="81" name="Object 80"/>
          <p:cNvGraphicFramePr>
            <a:graphicFrameLocks noChangeAspect="1"/>
          </p:cNvGraphicFramePr>
          <p:nvPr/>
        </p:nvGraphicFramePr>
        <p:xfrm>
          <a:off x="7608783" y="5854122"/>
          <a:ext cx="1310081" cy="352714"/>
        </p:xfrm>
        <a:graphic>
          <a:graphicData uri="http://schemas.openxmlformats.org/presentationml/2006/ole">
            <mc:AlternateContent xmlns:mc="http://schemas.openxmlformats.org/markup-compatibility/2006">
              <mc:Choice xmlns:v="urn:schemas-microsoft-com:vml" Requires="v">
                <p:oleObj spid="_x0000_s375930" name="Equation" r:id="rId21" imgW="990360" imgH="266400" progId="Equation.3">
                  <p:embed/>
                </p:oleObj>
              </mc:Choice>
              <mc:Fallback>
                <p:oleObj name="Equation" r:id="rId21" imgW="990360" imgH="266400" progId="Equation.3">
                  <p:embed/>
                  <p:pic>
                    <p:nvPicPr>
                      <p:cNvPr id="0" name="Picture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608783" y="5854122"/>
                        <a:ext cx="1310081" cy="3527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 name="Rectangle 81"/>
          <p:cNvSpPr/>
          <p:nvPr/>
        </p:nvSpPr>
        <p:spPr>
          <a:xfrm>
            <a:off x="7472218" y="5421745"/>
            <a:ext cx="1551709" cy="8035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understanding of </a:t>
            </a:r>
            <a:r>
              <a:rPr lang="en-US" dirty="0" smtClean="0"/>
              <a:t>β</a:t>
            </a:r>
            <a:endParaRPr lang="en-US" dirty="0">
              <a:latin typeface="Symbol" pitchFamily="18" charset="2"/>
            </a:endParaRPr>
          </a:p>
        </p:txBody>
      </p:sp>
      <p:sp>
        <p:nvSpPr>
          <p:cNvPr id="6" name="Content Placeholder 5"/>
          <p:cNvSpPr>
            <a:spLocks noGrp="1"/>
          </p:cNvSpPr>
          <p:nvPr>
            <p:ph idx="1"/>
          </p:nvPr>
        </p:nvSpPr>
        <p:spPr>
          <a:xfrm>
            <a:off x="446088" y="800100"/>
            <a:ext cx="8355012" cy="1323130"/>
          </a:xfrm>
        </p:spPr>
        <p:txBody>
          <a:bodyPr/>
          <a:lstStyle/>
          <a:p>
            <a:r>
              <a:rPr lang="en-US" sz="1800" dirty="0" smtClean="0"/>
              <a:t>It’s important to remember that the </a:t>
            </a:r>
            <a:r>
              <a:rPr lang="en-US" sz="1800" dirty="0" err="1" smtClean="0"/>
              <a:t>betatron</a:t>
            </a:r>
            <a:r>
              <a:rPr lang="en-US" sz="1800" dirty="0" smtClean="0"/>
              <a:t> function represents a </a:t>
            </a:r>
            <a:r>
              <a:rPr lang="en-US" sz="1800" i="1" dirty="0" smtClean="0"/>
              <a:t>bounding envelope </a:t>
            </a:r>
            <a:r>
              <a:rPr lang="en-US" sz="1800" dirty="0" smtClean="0"/>
              <a:t>to the beam motion, not the beam motion itself</a:t>
            </a:r>
            <a:endParaRPr lang="en-US" sz="1800" dirty="0"/>
          </a:p>
        </p:txBody>
      </p:sp>
      <p:sp>
        <p:nvSpPr>
          <p:cNvPr id="3" name="Date Placeholder 2"/>
          <p:cNvSpPr>
            <a:spLocks noGrp="1"/>
          </p:cNvSpPr>
          <p:nvPr>
            <p:ph type="dt" sz="half" idx="10"/>
          </p:nvPr>
        </p:nvSpPr>
        <p:spPr/>
        <p:txBody>
          <a:bodyPr/>
          <a:lstStyle/>
          <a:p>
            <a:pPr>
              <a:defRPr/>
            </a:pPr>
            <a:r>
              <a:rPr lang="en-US" smtClean="0"/>
              <a:t>USPAS, Knoxville, TN, Jan. 20-31, 2013</a:t>
            </a:r>
            <a:endParaRPr lang="en-US" dirty="0"/>
          </a:p>
        </p:txBody>
      </p:sp>
      <p:sp>
        <p:nvSpPr>
          <p:cNvPr id="4" name="Footer Placeholder 3"/>
          <p:cNvSpPr>
            <a:spLocks noGrp="1"/>
          </p:cNvSpPr>
          <p:nvPr>
            <p:ph type="ftr" sz="quarter" idx="11"/>
          </p:nvPr>
        </p:nvSpPr>
        <p:spPr/>
        <p:txBody>
          <a:bodyPr/>
          <a:lstStyle/>
          <a:p>
            <a:pPr>
              <a:defRPr/>
            </a:pPr>
            <a:r>
              <a:rPr lang="fr-FR" smtClean="0"/>
              <a:t>Lecture 4 - Transverse Motion 1</a:t>
            </a:r>
            <a:endParaRPr lang="en-US"/>
          </a:p>
        </p:txBody>
      </p:sp>
      <p:sp>
        <p:nvSpPr>
          <p:cNvPr id="5" name="Slide Number Placeholder 4"/>
          <p:cNvSpPr>
            <a:spLocks noGrp="1"/>
          </p:cNvSpPr>
          <p:nvPr>
            <p:ph type="sldNum" sz="quarter" idx="12"/>
          </p:nvPr>
        </p:nvSpPr>
        <p:spPr/>
        <p:txBody>
          <a:bodyPr/>
          <a:lstStyle/>
          <a:p>
            <a:pPr>
              <a:defRPr/>
            </a:pPr>
            <a:fld id="{98CB3B5A-5052-4940-8887-DC0AFF3E24EA}" type="slidenum">
              <a:rPr lang="en-US" smtClean="0"/>
              <a:pPr>
                <a:defRPr/>
              </a:pPr>
              <a:t>8</a:t>
            </a:fld>
            <a:endParaRPr lang="en-US"/>
          </a:p>
        </p:txBody>
      </p:sp>
      <p:pic>
        <p:nvPicPr>
          <p:cNvPr id="275460" name="Picture 4"/>
          <p:cNvPicPr>
            <a:picLocks noChangeAspect="1" noChangeArrowheads="1"/>
          </p:cNvPicPr>
          <p:nvPr/>
        </p:nvPicPr>
        <p:blipFill>
          <a:blip r:embed="rId3" cstate="print"/>
          <a:srcRect/>
          <a:stretch>
            <a:fillRect/>
          </a:stretch>
        </p:blipFill>
        <p:spPr bwMode="auto">
          <a:xfrm>
            <a:off x="715946" y="1781050"/>
            <a:ext cx="3409950" cy="2228850"/>
          </a:xfrm>
          <a:prstGeom prst="rect">
            <a:avLst/>
          </a:prstGeom>
          <a:noFill/>
          <a:ln w="9525">
            <a:noFill/>
            <a:miter lim="800000"/>
            <a:headEnd/>
            <a:tailEnd/>
          </a:ln>
        </p:spPr>
      </p:pic>
      <p:sp>
        <p:nvSpPr>
          <p:cNvPr id="10" name="TextBox 9"/>
          <p:cNvSpPr txBox="1"/>
          <p:nvPr/>
        </p:nvSpPr>
        <p:spPr>
          <a:xfrm>
            <a:off x="683859" y="1426169"/>
            <a:ext cx="3379640" cy="400110"/>
          </a:xfrm>
          <a:prstGeom prst="rect">
            <a:avLst/>
          </a:prstGeom>
          <a:noFill/>
        </p:spPr>
        <p:txBody>
          <a:bodyPr wrap="square" rtlCol="0">
            <a:spAutoFit/>
          </a:bodyPr>
          <a:lstStyle/>
          <a:p>
            <a:r>
              <a:rPr lang="en-US" sz="2000" dirty="0" smtClean="0">
                <a:solidFill>
                  <a:schemeClr val="accent1"/>
                </a:solidFill>
              </a:rPr>
              <a:t>Normalized particle trajectory</a:t>
            </a:r>
            <a:endParaRPr lang="en-US" sz="2000" dirty="0">
              <a:solidFill>
                <a:schemeClr val="accent1"/>
              </a:solidFill>
            </a:endParaRPr>
          </a:p>
        </p:txBody>
      </p:sp>
      <p:pic>
        <p:nvPicPr>
          <p:cNvPr id="275461" name="Picture 5"/>
          <p:cNvPicPr>
            <a:picLocks noChangeAspect="1" noChangeArrowheads="1"/>
          </p:cNvPicPr>
          <p:nvPr/>
        </p:nvPicPr>
        <p:blipFill>
          <a:blip r:embed="rId4" cstate="print"/>
          <a:srcRect/>
          <a:stretch>
            <a:fillRect/>
          </a:stretch>
        </p:blipFill>
        <p:spPr bwMode="auto">
          <a:xfrm>
            <a:off x="4739234" y="1819454"/>
            <a:ext cx="3384183" cy="2112275"/>
          </a:xfrm>
          <a:prstGeom prst="rect">
            <a:avLst/>
          </a:prstGeom>
          <a:noFill/>
          <a:ln w="9525">
            <a:noFill/>
            <a:miter lim="800000"/>
            <a:headEnd/>
            <a:tailEnd/>
          </a:ln>
        </p:spPr>
      </p:pic>
      <p:sp>
        <p:nvSpPr>
          <p:cNvPr id="12" name="TextBox 11"/>
          <p:cNvSpPr txBox="1"/>
          <p:nvPr/>
        </p:nvSpPr>
        <p:spPr>
          <a:xfrm>
            <a:off x="4783958" y="1409155"/>
            <a:ext cx="3379640" cy="400110"/>
          </a:xfrm>
          <a:prstGeom prst="rect">
            <a:avLst/>
          </a:prstGeom>
          <a:noFill/>
        </p:spPr>
        <p:txBody>
          <a:bodyPr wrap="square" rtlCol="0">
            <a:spAutoFit/>
          </a:bodyPr>
          <a:lstStyle/>
          <a:p>
            <a:r>
              <a:rPr lang="en-US" sz="2000" dirty="0" smtClean="0">
                <a:solidFill>
                  <a:schemeClr val="accent1"/>
                </a:solidFill>
              </a:rPr>
              <a:t>Trajectories over multiple turns</a:t>
            </a:r>
            <a:endParaRPr lang="en-US" sz="2000" dirty="0">
              <a:solidFill>
                <a:schemeClr val="accent1"/>
              </a:solidFill>
            </a:endParaRPr>
          </a:p>
        </p:txBody>
      </p:sp>
      <p:pic>
        <p:nvPicPr>
          <p:cNvPr id="13" name="Object 2"/>
          <p:cNvPicPr>
            <a:picLocks noChangeAspect="1" noChangeArrowheads="1"/>
          </p:cNvPicPr>
          <p:nvPr/>
        </p:nvPicPr>
        <p:blipFill>
          <a:blip r:embed="rId5" cstate="print"/>
          <a:srcRect/>
          <a:stretch>
            <a:fillRect/>
          </a:stretch>
        </p:blipFill>
        <p:spPr bwMode="auto">
          <a:xfrm>
            <a:off x="1341005" y="4037971"/>
            <a:ext cx="3500438" cy="452438"/>
          </a:xfrm>
          <a:prstGeom prst="rect">
            <a:avLst/>
          </a:prstGeom>
          <a:noFill/>
          <a:ln w="9525">
            <a:noFill/>
            <a:miter lim="800000"/>
            <a:headEnd/>
            <a:tailEnd/>
          </a:ln>
        </p:spPr>
      </p:pic>
      <p:pic>
        <p:nvPicPr>
          <p:cNvPr id="14" name="Object 3"/>
          <p:cNvPicPr>
            <a:picLocks noChangeAspect="1" noChangeArrowheads="1"/>
          </p:cNvPicPr>
          <p:nvPr/>
        </p:nvPicPr>
        <p:blipFill>
          <a:blip r:embed="rId6" cstate="print"/>
          <a:srcRect/>
          <a:stretch>
            <a:fillRect/>
          </a:stretch>
        </p:blipFill>
        <p:spPr bwMode="auto">
          <a:xfrm>
            <a:off x="1587068" y="4520571"/>
            <a:ext cx="1643062" cy="904875"/>
          </a:xfrm>
          <a:prstGeom prst="rect">
            <a:avLst/>
          </a:prstGeom>
          <a:noFill/>
          <a:ln w="9525">
            <a:noFill/>
            <a:miter lim="800000"/>
            <a:headEnd/>
            <a:tailEnd/>
          </a:ln>
        </p:spPr>
      </p:pic>
      <p:sp>
        <p:nvSpPr>
          <p:cNvPr id="15" name="Text Box 6"/>
          <p:cNvSpPr txBox="1">
            <a:spLocks noChangeArrowheads="1"/>
          </p:cNvSpPr>
          <p:nvPr/>
        </p:nvSpPr>
        <p:spPr bwMode="auto">
          <a:xfrm>
            <a:off x="3923868" y="4596771"/>
            <a:ext cx="3502169" cy="861774"/>
          </a:xfrm>
          <a:prstGeom prst="rect">
            <a:avLst/>
          </a:prstGeom>
          <a:noFill/>
          <a:ln w="9525">
            <a:solidFill>
              <a:srgbClr val="009900"/>
            </a:solidFill>
            <a:miter lim="800000"/>
            <a:headEnd/>
            <a:tailEnd/>
          </a:ln>
        </p:spPr>
        <p:txBody>
          <a:bodyPr wrap="square">
            <a:spAutoFit/>
          </a:bodyPr>
          <a:lstStyle/>
          <a:p>
            <a:pPr>
              <a:spcBef>
                <a:spcPct val="50000"/>
              </a:spcBef>
            </a:pPr>
            <a:r>
              <a:rPr lang="en-US" sz="1800" i="1" dirty="0" smtClean="0">
                <a:solidFill>
                  <a:srgbClr val="009900"/>
                </a:solidFill>
                <a:latin typeface="Symbol" pitchFamily="18" charset="2"/>
              </a:rPr>
              <a:t>β(</a:t>
            </a:r>
            <a:r>
              <a:rPr lang="en-US" sz="1800" i="1" dirty="0" smtClean="0">
                <a:solidFill>
                  <a:srgbClr val="009900"/>
                </a:solidFill>
              </a:rPr>
              <a:t>s</a:t>
            </a:r>
            <a:r>
              <a:rPr lang="en-US" sz="1800" i="1" dirty="0">
                <a:solidFill>
                  <a:srgbClr val="009900"/>
                </a:solidFill>
                <a:latin typeface="Symbol" pitchFamily="18" charset="2"/>
              </a:rPr>
              <a:t>)</a:t>
            </a:r>
            <a:r>
              <a:rPr lang="en-US" sz="1800" dirty="0"/>
              <a:t> </a:t>
            </a:r>
            <a:r>
              <a:rPr lang="en-US" sz="1600" dirty="0">
                <a:latin typeface="+mn-lt"/>
              </a:rPr>
              <a:t>is </a:t>
            </a:r>
            <a:r>
              <a:rPr lang="en-US" sz="1600" dirty="0" smtClean="0">
                <a:latin typeface="+mn-lt"/>
              </a:rPr>
              <a:t>also effectively </a:t>
            </a:r>
            <a:r>
              <a:rPr lang="en-US" sz="1600" dirty="0">
                <a:latin typeface="+mn-lt"/>
              </a:rPr>
              <a:t>the </a:t>
            </a:r>
            <a:r>
              <a:rPr lang="en-US" sz="1600" dirty="0">
                <a:solidFill>
                  <a:srgbClr val="009900"/>
                </a:solidFill>
                <a:latin typeface="+mn-lt"/>
              </a:rPr>
              <a:t>local </a:t>
            </a:r>
            <a:r>
              <a:rPr lang="en-US" sz="1600" dirty="0" smtClean="0">
                <a:solidFill>
                  <a:srgbClr val="009900"/>
                </a:solidFill>
                <a:latin typeface="+mn-lt"/>
              </a:rPr>
              <a:t>wave number</a:t>
            </a:r>
            <a:r>
              <a:rPr lang="en-US" sz="1600" dirty="0" smtClean="0">
                <a:latin typeface="+mn-lt"/>
              </a:rPr>
              <a:t>  which determines the rate of </a:t>
            </a:r>
            <a:r>
              <a:rPr lang="en-US" sz="1600" dirty="0" smtClean="0">
                <a:solidFill>
                  <a:srgbClr val="00B050"/>
                </a:solidFill>
                <a:latin typeface="+mn-lt"/>
              </a:rPr>
              <a:t>phase advance</a:t>
            </a:r>
            <a:endParaRPr lang="en-US" sz="1600" dirty="0">
              <a:solidFill>
                <a:srgbClr val="00B050"/>
              </a:solidFill>
              <a:latin typeface="+mn-lt"/>
            </a:endParaRPr>
          </a:p>
        </p:txBody>
      </p:sp>
      <p:sp>
        <p:nvSpPr>
          <p:cNvPr id="16" name="Line 7"/>
          <p:cNvSpPr>
            <a:spLocks noChangeShapeType="1"/>
          </p:cNvSpPr>
          <p:nvPr/>
        </p:nvSpPr>
        <p:spPr bwMode="auto">
          <a:xfrm flipH="1" flipV="1">
            <a:off x="3025343" y="4484059"/>
            <a:ext cx="898525" cy="341312"/>
          </a:xfrm>
          <a:prstGeom prst="line">
            <a:avLst/>
          </a:prstGeom>
          <a:noFill/>
          <a:ln w="9525">
            <a:solidFill>
              <a:schemeClr val="tx1"/>
            </a:solidFill>
            <a:round/>
            <a:headEnd/>
            <a:tailEnd type="triangle" w="med" len="med"/>
          </a:ln>
        </p:spPr>
        <p:txBody>
          <a:bodyPr/>
          <a:lstStyle/>
          <a:p>
            <a:endParaRPr lang="en-US"/>
          </a:p>
        </p:txBody>
      </p:sp>
      <p:sp>
        <p:nvSpPr>
          <p:cNvPr id="17" name="Line 8"/>
          <p:cNvSpPr>
            <a:spLocks noChangeShapeType="1"/>
          </p:cNvSpPr>
          <p:nvPr/>
        </p:nvSpPr>
        <p:spPr bwMode="auto">
          <a:xfrm flipH="1">
            <a:off x="3390468" y="5130171"/>
            <a:ext cx="533400" cy="76200"/>
          </a:xfrm>
          <a:prstGeom prst="line">
            <a:avLst/>
          </a:prstGeom>
          <a:noFill/>
          <a:ln w="9525">
            <a:solidFill>
              <a:schemeClr val="tx1"/>
            </a:solidFill>
            <a:round/>
            <a:headEnd/>
            <a:tailEnd type="triangle" w="med" len="med"/>
          </a:ln>
        </p:spPr>
        <p:txBody>
          <a:bodyPr/>
          <a:lstStyle/>
          <a:p>
            <a:endParaRPr lang="en-US"/>
          </a:p>
        </p:txBody>
      </p:sp>
      <p:sp>
        <p:nvSpPr>
          <p:cNvPr id="22" name="Text Box 18"/>
          <p:cNvSpPr txBox="1">
            <a:spLocks noChangeArrowheads="1"/>
          </p:cNvSpPr>
          <p:nvPr/>
        </p:nvSpPr>
        <p:spPr bwMode="auto">
          <a:xfrm>
            <a:off x="771365" y="5663717"/>
            <a:ext cx="7848600" cy="784830"/>
          </a:xfrm>
          <a:prstGeom prst="rect">
            <a:avLst/>
          </a:prstGeom>
          <a:noFill/>
          <a:ln w="9525">
            <a:noFill/>
            <a:miter lim="800000"/>
            <a:headEnd/>
            <a:tailEnd/>
          </a:ln>
        </p:spPr>
        <p:txBody>
          <a:bodyPr>
            <a:spAutoFit/>
          </a:bodyPr>
          <a:lstStyle/>
          <a:p>
            <a:pPr>
              <a:spcBef>
                <a:spcPct val="50000"/>
              </a:spcBef>
            </a:pPr>
            <a:r>
              <a:rPr lang="en-US" sz="1800" dirty="0">
                <a:solidFill>
                  <a:srgbClr val="CC0000"/>
                </a:solidFill>
                <a:latin typeface="+mn-lt"/>
              </a:rPr>
              <a:t>Closely spaced strong quads</a:t>
            </a:r>
            <a:r>
              <a:rPr lang="en-US" sz="1800" dirty="0">
                <a:latin typeface="+mn-lt"/>
              </a:rPr>
              <a:t> </a:t>
            </a:r>
            <a:r>
              <a:rPr lang="en-US" sz="1800" dirty="0" smtClean="0">
                <a:latin typeface="Wingdings"/>
                <a:ea typeface="Wingdings"/>
                <a:cs typeface="Wingdings"/>
                <a:sym typeface="Wingdings"/>
              </a:rPr>
              <a:t></a:t>
            </a:r>
            <a:r>
              <a:rPr lang="en-US" sz="1800" dirty="0" smtClean="0">
                <a:latin typeface="+mn-lt"/>
              </a:rPr>
              <a:t> </a:t>
            </a:r>
            <a:r>
              <a:rPr lang="en-US" sz="1800" dirty="0">
                <a:latin typeface="+mn-lt"/>
              </a:rPr>
              <a:t>small </a:t>
            </a:r>
            <a:r>
              <a:rPr lang="en-US" sz="1800" dirty="0" smtClean="0">
                <a:latin typeface="+mn-lt"/>
              </a:rPr>
              <a:t>β </a:t>
            </a:r>
            <a:r>
              <a:rPr lang="en-US" sz="1800" dirty="0" smtClean="0">
                <a:latin typeface="Wingdings"/>
                <a:ea typeface="Wingdings"/>
                <a:cs typeface="Wingdings"/>
                <a:sym typeface="Wingdings"/>
              </a:rPr>
              <a:t></a:t>
            </a:r>
            <a:r>
              <a:rPr lang="en-US" sz="1800" dirty="0" smtClean="0">
                <a:latin typeface="+mn-lt"/>
              </a:rPr>
              <a:t> </a:t>
            </a:r>
            <a:r>
              <a:rPr lang="en-US" sz="1800" dirty="0">
                <a:solidFill>
                  <a:srgbClr val="009900"/>
                </a:solidFill>
                <a:latin typeface="+mn-lt"/>
              </a:rPr>
              <a:t>small aperture, lots of wiggles</a:t>
            </a:r>
          </a:p>
          <a:p>
            <a:pPr>
              <a:spcBef>
                <a:spcPct val="50000"/>
              </a:spcBef>
            </a:pPr>
            <a:r>
              <a:rPr lang="en-US" sz="1800" dirty="0">
                <a:solidFill>
                  <a:srgbClr val="009900"/>
                </a:solidFill>
                <a:latin typeface="+mn-lt"/>
              </a:rPr>
              <a:t>Sparsely spaced weak quads</a:t>
            </a:r>
            <a:r>
              <a:rPr lang="en-US" sz="1800" dirty="0">
                <a:latin typeface="+mn-lt"/>
              </a:rPr>
              <a:t> </a:t>
            </a:r>
            <a:r>
              <a:rPr lang="en-US" sz="1800" dirty="0" smtClean="0">
                <a:latin typeface="Wingdings"/>
                <a:ea typeface="Wingdings"/>
                <a:cs typeface="Wingdings"/>
                <a:sym typeface="Wingdings"/>
              </a:rPr>
              <a:t></a:t>
            </a:r>
            <a:r>
              <a:rPr lang="en-US" sz="1800" dirty="0" smtClean="0">
                <a:latin typeface="+mn-lt"/>
              </a:rPr>
              <a:t> </a:t>
            </a:r>
            <a:r>
              <a:rPr lang="en-US" sz="1800" dirty="0">
                <a:latin typeface="+mn-lt"/>
              </a:rPr>
              <a:t>large </a:t>
            </a:r>
            <a:r>
              <a:rPr lang="en-US" sz="1800" dirty="0" smtClean="0">
                <a:latin typeface="+mn-lt"/>
              </a:rPr>
              <a:t>β </a:t>
            </a:r>
            <a:r>
              <a:rPr lang="en-US" sz="1800" dirty="0" smtClean="0">
                <a:latin typeface="Wingdings"/>
                <a:ea typeface="Wingdings"/>
                <a:cs typeface="Wingdings"/>
                <a:sym typeface="Wingdings"/>
              </a:rPr>
              <a:t></a:t>
            </a:r>
            <a:r>
              <a:rPr lang="en-US" sz="1800" dirty="0" smtClean="0">
                <a:sym typeface="Symbol"/>
              </a:rPr>
              <a:t> </a:t>
            </a:r>
            <a:r>
              <a:rPr lang="en-US" sz="1800" dirty="0" smtClean="0">
                <a:latin typeface="+mn-lt"/>
              </a:rPr>
              <a:t> </a:t>
            </a:r>
            <a:r>
              <a:rPr lang="en-US" sz="1800" dirty="0">
                <a:solidFill>
                  <a:srgbClr val="CC0000"/>
                </a:solidFill>
                <a:latin typeface="+mn-lt"/>
              </a:rPr>
              <a:t>large aperture, few wiggles</a:t>
            </a: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defRPr/>
            </a:pPr>
            <a:r>
              <a:rPr lang="en-US" dirty="0" err="1" smtClean="0"/>
              <a:t>Betatron</a:t>
            </a:r>
            <a:r>
              <a:rPr lang="en-US" dirty="0" smtClean="0"/>
              <a:t> tune</a:t>
            </a:r>
            <a:endParaRPr lang="en-US" dirty="0"/>
          </a:p>
        </p:txBody>
      </p:sp>
      <p:sp>
        <p:nvSpPr>
          <p:cNvPr id="2053" name="Content Placeholder 19"/>
          <p:cNvSpPr>
            <a:spLocks noGrp="1"/>
          </p:cNvSpPr>
          <p:nvPr>
            <p:ph sz="half" idx="1"/>
          </p:nvPr>
        </p:nvSpPr>
        <p:spPr>
          <a:xfrm>
            <a:off x="4725620" y="971080"/>
            <a:ext cx="4060371" cy="3648475"/>
          </a:xfrm>
        </p:spPr>
        <p:txBody>
          <a:bodyPr/>
          <a:lstStyle/>
          <a:p>
            <a:r>
              <a:rPr lang="en-US" sz="1800" dirty="0" smtClean="0"/>
              <a:t>As particles go around a ring, they will undergo a number of </a:t>
            </a:r>
            <a:r>
              <a:rPr lang="en-US" sz="1800" dirty="0" err="1" smtClean="0"/>
              <a:t>betatrons</a:t>
            </a:r>
            <a:r>
              <a:rPr lang="en-US" sz="1800" dirty="0" smtClean="0"/>
              <a:t> oscillations </a:t>
            </a:r>
            <a:r>
              <a:rPr lang="en-US" sz="1800" dirty="0" err="1" smtClean="0"/>
              <a:t>ν</a:t>
            </a:r>
            <a:r>
              <a:rPr lang="en-US" sz="1800" dirty="0" smtClean="0"/>
              <a:t> (sometimes </a:t>
            </a:r>
            <a:r>
              <a:rPr lang="en-US" sz="1800" i="1" dirty="0" smtClean="0"/>
              <a:t>Q</a:t>
            </a:r>
            <a:r>
              <a:rPr lang="en-US" sz="1800" dirty="0" smtClean="0"/>
              <a:t>) given by</a:t>
            </a:r>
          </a:p>
          <a:p>
            <a:endParaRPr lang="en-US" sz="1800" dirty="0" smtClean="0"/>
          </a:p>
          <a:p>
            <a:endParaRPr lang="en-US" sz="1800" dirty="0" smtClean="0"/>
          </a:p>
          <a:p>
            <a:endParaRPr lang="en-US" sz="1800" dirty="0" smtClean="0"/>
          </a:p>
          <a:p>
            <a:endParaRPr lang="en-US" sz="1800" dirty="0" smtClean="0"/>
          </a:p>
          <a:p>
            <a:r>
              <a:rPr lang="en-US" sz="1800" dirty="0" smtClean="0"/>
              <a:t>This is referred to as the “tune”</a:t>
            </a:r>
          </a:p>
        </p:txBody>
      </p:sp>
      <p:sp>
        <p:nvSpPr>
          <p:cNvPr id="32" name="Content Placeholder 31"/>
          <p:cNvSpPr>
            <a:spLocks noGrp="1"/>
          </p:cNvSpPr>
          <p:nvPr>
            <p:ph sz="half" idx="2"/>
          </p:nvPr>
        </p:nvSpPr>
        <p:spPr>
          <a:xfrm>
            <a:off x="645453" y="4479071"/>
            <a:ext cx="8218670" cy="1344175"/>
          </a:xfrm>
        </p:spPr>
        <p:txBody>
          <a:bodyPr/>
          <a:lstStyle/>
          <a:p>
            <a:r>
              <a:rPr lang="en-US" sz="1800" dirty="0" smtClean="0"/>
              <a:t>We can generally think of the tune in two parts:</a:t>
            </a:r>
            <a:endParaRPr lang="en-US" sz="1800" dirty="0"/>
          </a:p>
        </p:txBody>
      </p:sp>
      <p:grpSp>
        <p:nvGrpSpPr>
          <p:cNvPr id="2" name="Group 9"/>
          <p:cNvGrpSpPr>
            <a:grpSpLocks noChangeAspect="1"/>
          </p:cNvGrpSpPr>
          <p:nvPr/>
        </p:nvGrpSpPr>
        <p:grpSpPr bwMode="auto">
          <a:xfrm>
            <a:off x="1484375" y="1121040"/>
            <a:ext cx="2989263" cy="2971800"/>
            <a:chOff x="1409700" y="1047135"/>
            <a:chExt cx="3162300" cy="3143865"/>
          </a:xfrm>
        </p:grpSpPr>
        <p:sp>
          <p:nvSpPr>
            <p:cNvPr id="8" name="Oval 7"/>
            <p:cNvSpPr/>
            <p:nvPr/>
          </p:nvSpPr>
          <p:spPr>
            <a:xfrm>
              <a:off x="1409700" y="1181488"/>
              <a:ext cx="3123673" cy="3009512"/>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9" name="Freeform 8"/>
            <p:cNvSpPr/>
            <p:nvPr/>
          </p:nvSpPr>
          <p:spPr>
            <a:xfrm>
              <a:off x="1485273" y="1047135"/>
              <a:ext cx="3086727" cy="3101880"/>
            </a:xfrm>
            <a:custGeom>
              <a:avLst/>
              <a:gdLst>
                <a:gd name="connsiteX0" fmla="*/ 1332271 w 3087329"/>
                <a:gd name="connsiteY0" fmla="*/ 132736 h 3102078"/>
                <a:gd name="connsiteX1" fmla="*/ 2172929 w 3087329"/>
                <a:gd name="connsiteY1" fmla="*/ 162233 h 3102078"/>
                <a:gd name="connsiteX2" fmla="*/ 2659626 w 3087329"/>
                <a:gd name="connsiteY2" fmla="*/ 619433 h 3102078"/>
                <a:gd name="connsiteX3" fmla="*/ 2939845 w 3087329"/>
                <a:gd name="connsiteY3" fmla="*/ 1430594 h 3102078"/>
                <a:gd name="connsiteX4" fmla="*/ 3057832 w 3087329"/>
                <a:gd name="connsiteY4" fmla="*/ 1828800 h 3102078"/>
                <a:gd name="connsiteX5" fmla="*/ 2969342 w 3087329"/>
                <a:gd name="connsiteY5" fmla="*/ 2551471 h 3102078"/>
                <a:gd name="connsiteX6" fmla="*/ 2349910 w 3087329"/>
                <a:gd name="connsiteY6" fmla="*/ 2890684 h 3102078"/>
                <a:gd name="connsiteX7" fmla="*/ 1553497 w 3087329"/>
                <a:gd name="connsiteY7" fmla="*/ 2993923 h 3102078"/>
                <a:gd name="connsiteX8" fmla="*/ 978310 w 3087329"/>
                <a:gd name="connsiteY8" fmla="*/ 3067665 h 3102078"/>
                <a:gd name="connsiteX9" fmla="*/ 226142 w 3087329"/>
                <a:gd name="connsiteY9" fmla="*/ 2787446 h 3102078"/>
                <a:gd name="connsiteX10" fmla="*/ 19664 w 3087329"/>
                <a:gd name="connsiteY10" fmla="*/ 2064775 h 3102078"/>
                <a:gd name="connsiteX11" fmla="*/ 108155 w 3087329"/>
                <a:gd name="connsiteY11" fmla="*/ 1401097 h 3102078"/>
                <a:gd name="connsiteX12" fmla="*/ 299884 w 3087329"/>
                <a:gd name="connsiteY12" fmla="*/ 648930 h 3102078"/>
                <a:gd name="connsiteX13" fmla="*/ 742335 w 3087329"/>
                <a:gd name="connsiteY13" fmla="*/ 147484 h 3102078"/>
                <a:gd name="connsiteX14" fmla="*/ 1450258 w 3087329"/>
                <a:gd name="connsiteY14" fmla="*/ 0 h 310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87329" h="3102078">
                  <a:moveTo>
                    <a:pt x="1332271" y="132736"/>
                  </a:moveTo>
                  <a:cubicBezTo>
                    <a:pt x="1641987" y="106926"/>
                    <a:pt x="1951703" y="81117"/>
                    <a:pt x="2172929" y="162233"/>
                  </a:cubicBezTo>
                  <a:cubicBezTo>
                    <a:pt x="2394155" y="243349"/>
                    <a:pt x="2531807" y="408040"/>
                    <a:pt x="2659626" y="619433"/>
                  </a:cubicBezTo>
                  <a:cubicBezTo>
                    <a:pt x="2787445" y="830827"/>
                    <a:pt x="2873477" y="1229033"/>
                    <a:pt x="2939845" y="1430594"/>
                  </a:cubicBezTo>
                  <a:cubicBezTo>
                    <a:pt x="3006213" y="1632155"/>
                    <a:pt x="3052916" y="1641987"/>
                    <a:pt x="3057832" y="1828800"/>
                  </a:cubicBezTo>
                  <a:cubicBezTo>
                    <a:pt x="3062748" y="2015613"/>
                    <a:pt x="3087329" y="2374490"/>
                    <a:pt x="2969342" y="2551471"/>
                  </a:cubicBezTo>
                  <a:cubicBezTo>
                    <a:pt x="2851355" y="2728452"/>
                    <a:pt x="2585884" y="2816942"/>
                    <a:pt x="2349910" y="2890684"/>
                  </a:cubicBezTo>
                  <a:cubicBezTo>
                    <a:pt x="2113936" y="2964426"/>
                    <a:pt x="1553497" y="2993923"/>
                    <a:pt x="1553497" y="2993923"/>
                  </a:cubicBezTo>
                  <a:cubicBezTo>
                    <a:pt x="1324897" y="3023420"/>
                    <a:pt x="1199536" y="3102078"/>
                    <a:pt x="978310" y="3067665"/>
                  </a:cubicBezTo>
                  <a:cubicBezTo>
                    <a:pt x="757084" y="3033252"/>
                    <a:pt x="385916" y="2954594"/>
                    <a:pt x="226142" y="2787446"/>
                  </a:cubicBezTo>
                  <a:cubicBezTo>
                    <a:pt x="66368" y="2620298"/>
                    <a:pt x="39329" y="2295833"/>
                    <a:pt x="19664" y="2064775"/>
                  </a:cubicBezTo>
                  <a:cubicBezTo>
                    <a:pt x="0" y="1833717"/>
                    <a:pt x="61452" y="1637071"/>
                    <a:pt x="108155" y="1401097"/>
                  </a:cubicBezTo>
                  <a:cubicBezTo>
                    <a:pt x="154858" y="1165123"/>
                    <a:pt x="194187" y="857866"/>
                    <a:pt x="299884" y="648930"/>
                  </a:cubicBezTo>
                  <a:cubicBezTo>
                    <a:pt x="405581" y="439995"/>
                    <a:pt x="550606" y="255639"/>
                    <a:pt x="742335" y="147484"/>
                  </a:cubicBezTo>
                  <a:cubicBezTo>
                    <a:pt x="934064" y="39329"/>
                    <a:pt x="1192161" y="19664"/>
                    <a:pt x="1450258" y="0"/>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sp>
        <p:nvSpPr>
          <p:cNvPr id="2055" name="TextBox 10"/>
          <p:cNvSpPr txBox="1">
            <a:spLocks noChangeArrowheads="1"/>
          </p:cNvSpPr>
          <p:nvPr/>
        </p:nvSpPr>
        <p:spPr bwMode="auto">
          <a:xfrm>
            <a:off x="455675" y="1121040"/>
            <a:ext cx="952500" cy="830997"/>
          </a:xfrm>
          <a:prstGeom prst="rect">
            <a:avLst/>
          </a:prstGeom>
          <a:noFill/>
          <a:ln w="9525">
            <a:noFill/>
            <a:miter lim="800000"/>
            <a:headEnd/>
            <a:tailEnd/>
          </a:ln>
        </p:spPr>
        <p:txBody>
          <a:bodyPr>
            <a:spAutoFit/>
          </a:bodyPr>
          <a:lstStyle/>
          <a:p>
            <a:pPr algn="r"/>
            <a:r>
              <a:rPr lang="en-US" sz="2400" dirty="0"/>
              <a:t>Ideal orbit</a:t>
            </a:r>
          </a:p>
        </p:txBody>
      </p:sp>
      <p:cxnSp>
        <p:nvCxnSpPr>
          <p:cNvPr id="15" name="Straight Arrow Connector 14"/>
          <p:cNvCxnSpPr/>
          <p:nvPr/>
        </p:nvCxnSpPr>
        <p:spPr>
          <a:xfrm rot="16200000" flipH="1">
            <a:off x="1293875" y="1844940"/>
            <a:ext cx="3048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57" name="TextBox 15"/>
          <p:cNvSpPr txBox="1">
            <a:spLocks noChangeArrowheads="1"/>
          </p:cNvSpPr>
          <p:nvPr/>
        </p:nvSpPr>
        <p:spPr bwMode="auto">
          <a:xfrm>
            <a:off x="4379975" y="663840"/>
            <a:ext cx="2171700" cy="400110"/>
          </a:xfrm>
          <a:prstGeom prst="rect">
            <a:avLst/>
          </a:prstGeom>
          <a:noFill/>
          <a:ln w="9525">
            <a:noFill/>
            <a:miter lim="800000"/>
            <a:headEnd/>
            <a:tailEnd/>
          </a:ln>
        </p:spPr>
        <p:txBody>
          <a:bodyPr>
            <a:spAutoFit/>
          </a:bodyPr>
          <a:lstStyle/>
          <a:p>
            <a:r>
              <a:rPr lang="en-US" sz="2000" dirty="0">
                <a:solidFill>
                  <a:srgbClr val="FF0000"/>
                </a:solidFill>
              </a:rPr>
              <a:t>Particle trajectory</a:t>
            </a:r>
          </a:p>
        </p:txBody>
      </p:sp>
      <p:cxnSp>
        <p:nvCxnSpPr>
          <p:cNvPr id="18" name="Straight Arrow Connector 17"/>
          <p:cNvCxnSpPr/>
          <p:nvPr/>
        </p:nvCxnSpPr>
        <p:spPr>
          <a:xfrm rot="5400000">
            <a:off x="3998975" y="1044840"/>
            <a:ext cx="419100"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0" name="Object 29"/>
          <p:cNvGraphicFramePr>
            <a:graphicFrameLocks noChangeAspect="1"/>
          </p:cNvGraphicFramePr>
          <p:nvPr/>
        </p:nvGraphicFramePr>
        <p:xfrm>
          <a:off x="5466628" y="2275898"/>
          <a:ext cx="2521229" cy="1169266"/>
        </p:xfrm>
        <a:graphic>
          <a:graphicData uri="http://schemas.openxmlformats.org/presentationml/2006/ole">
            <mc:AlternateContent xmlns:mc="http://schemas.openxmlformats.org/markup-compatibility/2006">
              <mc:Choice xmlns:v="urn:schemas-microsoft-com:vml" Requires="v">
                <p:oleObj spid="_x0000_s378894" name="Equation" r:id="rId3" imgW="901440" imgH="419040" progId="Equation.3">
                  <p:embed/>
                </p:oleObj>
              </mc:Choice>
              <mc:Fallback>
                <p:oleObj name="Equation" r:id="rId3" imgW="901440" imgH="419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6628" y="2275898"/>
                        <a:ext cx="2521229" cy="1169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Text Box 6"/>
          <p:cNvSpPr txBox="1">
            <a:spLocks noChangeArrowheads="1"/>
          </p:cNvSpPr>
          <p:nvPr/>
        </p:nvSpPr>
        <p:spPr bwMode="auto">
          <a:xfrm>
            <a:off x="4494034" y="4801146"/>
            <a:ext cx="1600200" cy="369888"/>
          </a:xfrm>
          <a:prstGeom prst="rect">
            <a:avLst/>
          </a:prstGeom>
          <a:noFill/>
          <a:ln w="9525">
            <a:noFill/>
            <a:miter lim="800000"/>
            <a:headEnd/>
            <a:tailEnd/>
          </a:ln>
        </p:spPr>
        <p:txBody>
          <a:bodyPr>
            <a:spAutoFit/>
          </a:bodyPr>
          <a:lstStyle/>
          <a:p>
            <a:pPr>
              <a:spcBef>
                <a:spcPct val="50000"/>
              </a:spcBef>
            </a:pPr>
            <a:r>
              <a:rPr lang="en-US">
                <a:solidFill>
                  <a:srgbClr val="009900"/>
                </a:solidFill>
              </a:rPr>
              <a:t>6</a:t>
            </a:r>
            <a:r>
              <a:rPr lang="en-US"/>
              <a:t>.</a:t>
            </a:r>
            <a:r>
              <a:rPr lang="en-US">
                <a:solidFill>
                  <a:srgbClr val="CC0000"/>
                </a:solidFill>
              </a:rPr>
              <a:t>7</a:t>
            </a:r>
          </a:p>
        </p:txBody>
      </p:sp>
      <p:sp>
        <p:nvSpPr>
          <p:cNvPr id="34" name="Text Box 7"/>
          <p:cNvSpPr txBox="1">
            <a:spLocks noChangeArrowheads="1"/>
          </p:cNvSpPr>
          <p:nvPr/>
        </p:nvSpPr>
        <p:spPr bwMode="auto">
          <a:xfrm>
            <a:off x="1823374" y="4953546"/>
            <a:ext cx="2289050" cy="923330"/>
          </a:xfrm>
          <a:prstGeom prst="rect">
            <a:avLst/>
          </a:prstGeom>
          <a:noFill/>
          <a:ln w="9525">
            <a:noFill/>
            <a:miter lim="800000"/>
            <a:headEnd/>
            <a:tailEnd/>
          </a:ln>
        </p:spPr>
        <p:txBody>
          <a:bodyPr wrap="square">
            <a:spAutoFit/>
          </a:bodyPr>
          <a:lstStyle/>
          <a:p>
            <a:pPr algn="r">
              <a:spcBef>
                <a:spcPct val="50000"/>
              </a:spcBef>
            </a:pPr>
            <a:r>
              <a:rPr lang="en-US" sz="1800" dirty="0">
                <a:solidFill>
                  <a:srgbClr val="009900"/>
                </a:solidFill>
                <a:latin typeface="+mn-lt"/>
              </a:rPr>
              <a:t>Integer : magnet/aperture optimization</a:t>
            </a:r>
          </a:p>
        </p:txBody>
      </p:sp>
      <p:sp>
        <p:nvSpPr>
          <p:cNvPr id="35" name="Text Box 8"/>
          <p:cNvSpPr txBox="1">
            <a:spLocks noChangeArrowheads="1"/>
          </p:cNvSpPr>
          <p:nvPr/>
        </p:nvSpPr>
        <p:spPr bwMode="auto">
          <a:xfrm>
            <a:off x="5529169" y="4996663"/>
            <a:ext cx="1676400" cy="646331"/>
          </a:xfrm>
          <a:prstGeom prst="rect">
            <a:avLst/>
          </a:prstGeom>
          <a:noFill/>
          <a:ln w="9525">
            <a:noFill/>
            <a:miter lim="800000"/>
            <a:headEnd/>
            <a:tailEnd/>
          </a:ln>
        </p:spPr>
        <p:txBody>
          <a:bodyPr>
            <a:spAutoFit/>
          </a:bodyPr>
          <a:lstStyle/>
          <a:p>
            <a:pPr>
              <a:spcBef>
                <a:spcPct val="50000"/>
              </a:spcBef>
            </a:pPr>
            <a:r>
              <a:rPr lang="en-US" sz="1800" dirty="0">
                <a:solidFill>
                  <a:srgbClr val="CC0000"/>
                </a:solidFill>
                <a:latin typeface="+mn-lt"/>
              </a:rPr>
              <a:t>Fraction: Beam Stability</a:t>
            </a:r>
          </a:p>
        </p:txBody>
      </p:sp>
      <p:sp>
        <p:nvSpPr>
          <p:cNvPr id="36" name="Line 9"/>
          <p:cNvSpPr>
            <a:spLocks noChangeShapeType="1"/>
          </p:cNvSpPr>
          <p:nvPr/>
        </p:nvSpPr>
        <p:spPr bwMode="auto">
          <a:xfrm flipH="1" flipV="1">
            <a:off x="5146106" y="5066597"/>
            <a:ext cx="304800" cy="152400"/>
          </a:xfrm>
          <a:prstGeom prst="line">
            <a:avLst/>
          </a:prstGeom>
          <a:noFill/>
          <a:ln w="9525">
            <a:solidFill>
              <a:srgbClr val="CC0000"/>
            </a:solidFill>
            <a:round/>
            <a:headEnd/>
            <a:tailEnd type="triangle" w="med" len="med"/>
          </a:ln>
        </p:spPr>
        <p:txBody>
          <a:bodyPr/>
          <a:lstStyle/>
          <a:p>
            <a:endParaRPr lang="en-US"/>
          </a:p>
        </p:txBody>
      </p:sp>
      <p:sp>
        <p:nvSpPr>
          <p:cNvPr id="37" name="Line 10"/>
          <p:cNvSpPr>
            <a:spLocks noChangeShapeType="1"/>
          </p:cNvSpPr>
          <p:nvPr/>
        </p:nvSpPr>
        <p:spPr bwMode="auto">
          <a:xfrm flipV="1">
            <a:off x="4265434" y="5105946"/>
            <a:ext cx="228600" cy="152400"/>
          </a:xfrm>
          <a:prstGeom prst="line">
            <a:avLst/>
          </a:prstGeom>
          <a:noFill/>
          <a:ln w="9525">
            <a:solidFill>
              <a:srgbClr val="009900"/>
            </a:solidFill>
            <a:round/>
            <a:headEnd/>
            <a:tailEnd type="triangle" w="med" len="med"/>
          </a:ln>
        </p:spPr>
        <p:txBody>
          <a:bodyPr/>
          <a:lstStyle/>
          <a:p>
            <a:endParaRPr lang="en-US"/>
          </a:p>
        </p:txBody>
      </p:sp>
      <p:sp>
        <p:nvSpPr>
          <p:cNvPr id="21" name="Date Placeholder 20"/>
          <p:cNvSpPr>
            <a:spLocks noGrp="1"/>
          </p:cNvSpPr>
          <p:nvPr>
            <p:ph type="dt" sz="half" idx="10"/>
          </p:nvPr>
        </p:nvSpPr>
        <p:spPr/>
        <p:txBody>
          <a:bodyPr/>
          <a:lstStyle/>
          <a:p>
            <a:pPr>
              <a:defRPr/>
            </a:pPr>
            <a:r>
              <a:rPr lang="en-US" smtClean="0"/>
              <a:t>USPAS, Knoxville, TN, Jan. 20-31, 2013</a:t>
            </a:r>
            <a:endParaRPr lang="en-US" dirty="0"/>
          </a:p>
        </p:txBody>
      </p:sp>
      <p:sp>
        <p:nvSpPr>
          <p:cNvPr id="22" name="Slide Number Placeholder 21"/>
          <p:cNvSpPr>
            <a:spLocks noGrp="1"/>
          </p:cNvSpPr>
          <p:nvPr>
            <p:ph type="sldNum" sz="quarter" idx="12"/>
          </p:nvPr>
        </p:nvSpPr>
        <p:spPr/>
        <p:txBody>
          <a:bodyPr/>
          <a:lstStyle/>
          <a:p>
            <a:pPr>
              <a:defRPr/>
            </a:pPr>
            <a:fld id="{6FC6E6A2-F555-4934-B7BB-3127D0BCFC20}" type="slidenum">
              <a:rPr lang="en-US" smtClean="0"/>
              <a:pPr>
                <a:defRPr/>
              </a:pPr>
              <a:t>9</a:t>
            </a:fld>
            <a:endParaRPr lang="en-US"/>
          </a:p>
        </p:txBody>
      </p:sp>
      <p:sp>
        <p:nvSpPr>
          <p:cNvPr id="23" name="Footer Placeholder 22"/>
          <p:cNvSpPr>
            <a:spLocks noGrp="1"/>
          </p:cNvSpPr>
          <p:nvPr>
            <p:ph type="ftr" sz="quarter" idx="11"/>
          </p:nvPr>
        </p:nvSpPr>
        <p:spPr/>
        <p:txBody>
          <a:bodyPr/>
          <a:lstStyle/>
          <a:p>
            <a:pPr>
              <a:defRPr/>
            </a:pPr>
            <a:r>
              <a:rPr lang="fr-FR" smtClean="0"/>
              <a:t>Lecture 4 - Transverse Motion 1</a:t>
            </a:r>
            <a:endParaRPr 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PREBYS@7EJIGINFUVWYY57I" val="435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800" dirty="0" smtClean="0">
            <a:solidFill>
              <a:srgbClr val="C00000"/>
            </a:solidFill>
            <a:latin typeface="+mn-lt"/>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docProps/app.xml><?xml version="1.0" encoding="utf-8"?>
<Properties xmlns="http://schemas.openxmlformats.org/officeDocument/2006/extended-properties" xmlns:vt="http://schemas.openxmlformats.org/officeDocument/2006/docPropsVTypes">
  <Template>quantum_universe_RMS_20080415</Template>
  <TotalTime>3904</TotalTime>
  <Words>1277</Words>
  <Application>Microsoft Macintosh PowerPoint</Application>
  <PresentationFormat>On-screen Show (4:3)</PresentationFormat>
  <Paragraphs>203</Paragraphs>
  <Slides>16</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Opulent</vt:lpstr>
      <vt:lpstr>Equation</vt:lpstr>
      <vt:lpstr>Transverse Motion 2</vt:lpstr>
      <vt:lpstr>Some Formalism</vt:lpstr>
      <vt:lpstr>Calculating the Lattice functions</vt:lpstr>
      <vt:lpstr>Calculating the Lattice functions (cont’d)</vt:lpstr>
      <vt:lpstr>Examples</vt:lpstr>
      <vt:lpstr>Physical Implications</vt:lpstr>
      <vt:lpstr>Interpretation (cont’d)</vt:lpstr>
      <vt:lpstr>Conceptual understanding of β</vt:lpstr>
      <vt:lpstr>Betatron tune</vt:lpstr>
      <vt:lpstr>Tune, stability, and the tune plane</vt:lpstr>
      <vt:lpstr>Emittance</vt:lpstr>
      <vt:lpstr>Definitions of Emittance and Admittance</vt:lpstr>
      <vt:lpstr>Adiabatic Damping</vt:lpstr>
      <vt:lpstr>Mismatch and Emittance Dilution</vt:lpstr>
      <vt:lpstr>Beam Lines</vt:lpstr>
      <vt:lpstr>Establishing Initial Conditions</vt:lpstr>
    </vt:vector>
  </TitlesOfParts>
  <Company>Fermilab Beams Division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Antiproton Stacking and Cooling</dc:title>
  <dc:creator>localadmin</dc:creator>
  <cp:lastModifiedBy>Accelerator Division</cp:lastModifiedBy>
  <cp:revision>136</cp:revision>
  <dcterms:created xsi:type="dcterms:W3CDTF">2003-06-24T14:15:57Z</dcterms:created>
  <dcterms:modified xsi:type="dcterms:W3CDTF">2014-01-21T17:24:47Z</dcterms:modified>
</cp:coreProperties>
</file>