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271" r:id="rId2"/>
    <p:sldId id="429" r:id="rId3"/>
    <p:sldId id="443" r:id="rId4"/>
    <p:sldId id="444" r:id="rId5"/>
    <p:sldId id="436" r:id="rId6"/>
    <p:sldId id="437" r:id="rId7"/>
    <p:sldId id="438" r:id="rId8"/>
    <p:sldId id="442" r:id="rId9"/>
    <p:sldId id="439" r:id="rId10"/>
    <p:sldId id="440" r:id="rId11"/>
    <p:sldId id="441" r:id="rId12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3399"/>
    <a:srgbClr val="FF9933"/>
    <a:srgbClr val="FF99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22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4" Type="http://schemas.openxmlformats.org/officeDocument/2006/relationships/image" Target="../media/image41.wmf"/><Relationship Id="rId5" Type="http://schemas.openxmlformats.org/officeDocument/2006/relationships/image" Target="../media/image42.wmf"/><Relationship Id="rId6" Type="http://schemas.openxmlformats.org/officeDocument/2006/relationships/image" Target="../media/image43.emf"/><Relationship Id="rId7" Type="http://schemas.openxmlformats.org/officeDocument/2006/relationships/image" Target="../media/image44.emf"/><Relationship Id="rId1" Type="http://schemas.openxmlformats.org/officeDocument/2006/relationships/image" Target="../media/image38.wmf"/><Relationship Id="rId2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Relationship Id="rId3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4" Type="http://schemas.openxmlformats.org/officeDocument/2006/relationships/image" Target="../media/image13.wmf"/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wmf"/><Relationship Id="rId3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4" Type="http://schemas.openxmlformats.org/officeDocument/2006/relationships/image" Target="../media/image23.wmf"/><Relationship Id="rId5" Type="http://schemas.openxmlformats.org/officeDocument/2006/relationships/image" Target="../media/image24.wmf"/><Relationship Id="rId6" Type="http://schemas.openxmlformats.org/officeDocument/2006/relationships/image" Target="../media/image25.wmf"/><Relationship Id="rId7" Type="http://schemas.openxmlformats.org/officeDocument/2006/relationships/image" Target="../media/image26.wmf"/><Relationship Id="rId1" Type="http://schemas.openxmlformats.org/officeDocument/2006/relationships/image" Target="../media/image20.wmf"/><Relationship Id="rId2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4" Type="http://schemas.openxmlformats.org/officeDocument/2006/relationships/image" Target="../media/image30.emf"/><Relationship Id="rId1" Type="http://schemas.openxmlformats.org/officeDocument/2006/relationships/image" Target="../media/image27.wmf"/><Relationship Id="rId2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4" Type="http://schemas.openxmlformats.org/officeDocument/2006/relationships/image" Target="../media/image34.wmf"/><Relationship Id="rId1" Type="http://schemas.openxmlformats.org/officeDocument/2006/relationships/image" Target="../media/image31.wmf"/><Relationship Id="rId2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Relationship Id="rId2" Type="http://schemas.openxmlformats.org/officeDocument/2006/relationships/image" Target="../media/image36.wmf"/><Relationship Id="rId3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755C0-5780-5248-B34A-B1AAA640D9DF}" type="datetimeFigureOut">
              <a:rPr lang="en-US" smtClean="0"/>
              <a:t>1/23/14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D34DC-AC3F-1744-8927-DD64042C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61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0E8FAF-0EB9-4F3C-9D18-30F5214B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17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2536825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033639" y="6557963"/>
            <a:ext cx="2840361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/>
          </a:p>
        </p:txBody>
      </p:sp>
      <p:pic>
        <p:nvPicPr>
          <p:cNvPr id="7" name="Picture 6" descr="FNAL_logo_sm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3767" cy="92694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777" y="752368"/>
            <a:ext cx="8251825" cy="555307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Lecture 5 - Off Momentum Particles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9CFA1-B09C-442F-85C3-919131D33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fr-FR" smtClean="0"/>
              <a:t>Lecture 5 - Off Momentum Particles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05B137E2-35D0-4667-9362-8260FF57A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57" y="124288"/>
            <a:ext cx="8262937" cy="441325"/>
          </a:xfrm>
        </p:spPr>
        <p:txBody>
          <a:bodyPr/>
          <a:lstStyle>
            <a:lvl1pPr>
              <a:defRPr cap="none" baseline="0">
                <a:latin typeface="+mj-lt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>
          <a:xfrm>
            <a:off x="5741582" y="6569076"/>
            <a:ext cx="2516372" cy="1613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557963"/>
            <a:ext cx="3859619" cy="172446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fr-FR" smtClean="0"/>
              <a:t>Lecture 5 - Off Momentum Particles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26155-0DCC-45D2-90B6-32F65F3F6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57065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029" y="314597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fr-FR" smtClean="0"/>
              <a:t>Lecture 5 - Off Momentum Particles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C22C54-04B8-4329-8E4F-B3EC0867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08" y="224393"/>
            <a:ext cx="8371114" cy="50727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661" y="862297"/>
            <a:ext cx="4060371" cy="5146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7530" y="853420"/>
            <a:ext cx="4172275" cy="51791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Lecture 5 - Off Momentum Particles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14655-DFE5-45AD-AEB7-B6324F535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07274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8829"/>
            <a:ext cx="3520440" cy="485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979714"/>
            <a:ext cx="3520440" cy="484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Lecture 5 - Off Momentum Particles</a:t>
            </a:r>
            <a:endParaRPr lang="en-US">
              <a:latin typeface="+mn-lt"/>
            </a:endParaRP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13A5A-BD10-4E42-8EDD-42C4A14A6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87" y="115854"/>
            <a:ext cx="8490857" cy="463731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>
          <a:xfrm>
            <a:off x="5264458" y="6569076"/>
            <a:ext cx="2993496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Lecture 5 - Off Momentum Particles</a:t>
            </a:r>
            <a:endParaRPr lang="en-US">
              <a:latin typeface="+mn-lt"/>
            </a:endParaRP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536C3-BB10-4165-8E74-99838CB51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Lecture 5 - Off Momentum Particles</a:t>
            </a:r>
            <a:endParaRPr lang="en-US">
              <a:latin typeface="+mn-lt"/>
            </a:endParaRP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1096-0617-41A5-9758-D80165640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Lecture 5 - Off Momentum Particles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84E87-2809-400F-A130-20751D1AB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fr-FR" smtClean="0"/>
              <a:t>Lecture 5 - Off Momentum Particles</a:t>
            </a:r>
            <a:endParaRPr lang="en-US">
              <a:latin typeface="+mn-lt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8A0D8F-9A19-4D03-8318-653C6FCD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-2" y="0"/>
            <a:ext cx="391887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503776" y="690225"/>
            <a:ext cx="82518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486400" y="6569076"/>
            <a:ext cx="2771553" cy="227012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fr-FR" smtClean="0"/>
              <a:t>Lecture 5 - Off Momentum Particles</a:t>
            </a:r>
            <a:endParaRPr lang="en-US">
              <a:latin typeface="+mn-lt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7550" y="6534150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61210FB4-E372-466D-A3EB-21FD966A1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381000" y="6553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0" name="Picture 9" descr="FNAL_logo_sm.g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1"/>
            <a:ext cx="371959" cy="381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65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6" r:id="rId9"/>
    <p:sldLayoutId id="2147483763" r:id="rId10"/>
    <p:sldLayoutId id="2147483767" r:id="rId11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4" Type="http://schemas.openxmlformats.org/officeDocument/2006/relationships/image" Target="../media/image35.wmf"/><Relationship Id="rId5" Type="http://schemas.openxmlformats.org/officeDocument/2006/relationships/oleObject" Target="../embeddings/oleObject33.bin"/><Relationship Id="rId6" Type="http://schemas.openxmlformats.org/officeDocument/2006/relationships/image" Target="../media/image36.wmf"/><Relationship Id="rId7" Type="http://schemas.openxmlformats.org/officeDocument/2006/relationships/oleObject" Target="../embeddings/oleObject34.bin"/><Relationship Id="rId8" Type="http://schemas.openxmlformats.org/officeDocument/2006/relationships/image" Target="../media/image37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9.bin"/><Relationship Id="rId12" Type="http://schemas.openxmlformats.org/officeDocument/2006/relationships/image" Target="../media/image42.wmf"/><Relationship Id="rId13" Type="http://schemas.openxmlformats.org/officeDocument/2006/relationships/oleObject" Target="../embeddings/oleObject40.bin"/><Relationship Id="rId14" Type="http://schemas.openxmlformats.org/officeDocument/2006/relationships/image" Target="../media/image43.emf"/><Relationship Id="rId15" Type="http://schemas.openxmlformats.org/officeDocument/2006/relationships/oleObject" Target="../embeddings/oleObject41.bin"/><Relationship Id="rId16" Type="http://schemas.openxmlformats.org/officeDocument/2006/relationships/image" Target="../media/image44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5.bin"/><Relationship Id="rId4" Type="http://schemas.openxmlformats.org/officeDocument/2006/relationships/image" Target="../media/image38.wmf"/><Relationship Id="rId5" Type="http://schemas.openxmlformats.org/officeDocument/2006/relationships/oleObject" Target="../embeddings/oleObject36.bin"/><Relationship Id="rId6" Type="http://schemas.openxmlformats.org/officeDocument/2006/relationships/image" Target="../media/image39.wmf"/><Relationship Id="rId7" Type="http://schemas.openxmlformats.org/officeDocument/2006/relationships/oleObject" Target="../embeddings/oleObject37.bin"/><Relationship Id="rId8" Type="http://schemas.openxmlformats.org/officeDocument/2006/relationships/image" Target="../media/image40.wmf"/><Relationship Id="rId9" Type="http://schemas.openxmlformats.org/officeDocument/2006/relationships/oleObject" Target="../embeddings/oleObject38.bin"/><Relationship Id="rId10" Type="http://schemas.openxmlformats.org/officeDocument/2006/relationships/image" Target="../media/image4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w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1.w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2.wmf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5.w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16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7.wmf"/><Relationship Id="rId5" Type="http://schemas.openxmlformats.org/officeDocument/2006/relationships/image" Target="../media/image19.png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8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1.bin"/><Relationship Id="rId12" Type="http://schemas.openxmlformats.org/officeDocument/2006/relationships/image" Target="../media/image24.wmf"/><Relationship Id="rId13" Type="http://schemas.openxmlformats.org/officeDocument/2006/relationships/oleObject" Target="../embeddings/oleObject22.bin"/><Relationship Id="rId14" Type="http://schemas.openxmlformats.org/officeDocument/2006/relationships/image" Target="../media/image25.wmf"/><Relationship Id="rId15" Type="http://schemas.openxmlformats.org/officeDocument/2006/relationships/oleObject" Target="../embeddings/oleObject23.bin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7.bin"/><Relationship Id="rId4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21.wmf"/><Relationship Id="rId7" Type="http://schemas.openxmlformats.org/officeDocument/2006/relationships/oleObject" Target="../embeddings/oleObject19.bin"/><Relationship Id="rId8" Type="http://schemas.openxmlformats.org/officeDocument/2006/relationships/image" Target="../media/image22.wmf"/><Relationship Id="rId9" Type="http://schemas.openxmlformats.org/officeDocument/2006/relationships/oleObject" Target="../embeddings/oleObject20.bin"/><Relationship Id="rId10" Type="http://schemas.openxmlformats.org/officeDocument/2006/relationships/image" Target="../media/image2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27.w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28.wmf"/><Relationship Id="rId7" Type="http://schemas.openxmlformats.org/officeDocument/2006/relationships/oleObject" Target="../embeddings/oleObject26.bin"/><Relationship Id="rId8" Type="http://schemas.openxmlformats.org/officeDocument/2006/relationships/image" Target="../media/image29.wmf"/><Relationship Id="rId9" Type="http://schemas.openxmlformats.org/officeDocument/2006/relationships/oleObject" Target="../embeddings/oleObject27.bin"/><Relationship Id="rId10" Type="http://schemas.openxmlformats.org/officeDocument/2006/relationships/image" Target="../media/image3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31.wmf"/><Relationship Id="rId5" Type="http://schemas.openxmlformats.org/officeDocument/2006/relationships/oleObject" Target="../embeddings/oleObject29.bin"/><Relationship Id="rId6" Type="http://schemas.openxmlformats.org/officeDocument/2006/relationships/image" Target="../media/image32.wmf"/><Relationship Id="rId7" Type="http://schemas.openxmlformats.org/officeDocument/2006/relationships/oleObject" Target="../embeddings/oleObject30.bin"/><Relationship Id="rId8" Type="http://schemas.openxmlformats.org/officeDocument/2006/relationships/image" Target="../media/image33.wmf"/><Relationship Id="rId9" Type="http://schemas.openxmlformats.org/officeDocument/2006/relationships/oleObject" Target="../embeddings/oleObject31.bin"/><Relationship Id="rId10" Type="http://schemas.openxmlformats.org/officeDocument/2006/relationships/image" Target="../media/image34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08879" y="533400"/>
            <a:ext cx="6763389" cy="286816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Off Momentum Particles</a:t>
            </a:r>
            <a:endParaRPr lang="en-US" dirty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54388" y="3540125"/>
            <a:ext cx="5114925" cy="1101725"/>
          </a:xfrm>
        </p:spPr>
        <p:txBody>
          <a:bodyPr/>
          <a:lstStyle/>
          <a:p>
            <a:pPr eaLnBrk="1" hangingPunct="1"/>
            <a:r>
              <a:rPr lang="en-US" smtClean="0"/>
              <a:t>Eric Prebys, FNAL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Chromaticity in Terms of Lattice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673880"/>
          </a:xfrm>
        </p:spPr>
        <p:txBody>
          <a:bodyPr/>
          <a:lstStyle/>
          <a:p>
            <a:r>
              <a:rPr lang="en-US" sz="1800" dirty="0" smtClean="0"/>
              <a:t>A </a:t>
            </a:r>
            <a:r>
              <a:rPr lang="en-US" sz="1800" i="1" dirty="0" smtClean="0"/>
              <a:t>long</a:t>
            </a:r>
            <a:r>
              <a:rPr lang="en-US" sz="1800" dirty="0" smtClean="0"/>
              <a:t> time ago, we derived two relationships when solving our Hill’s equation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(We’re going to use that in a few lectures), but for now, divide by β to get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So our general expression for chromaticity becomes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5 - Off Momentum Particles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27424" y="1140677"/>
          <a:ext cx="5158386" cy="2852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79" name="Equation" r:id="rId3" imgW="3720960" imgH="2057400" progId="Equation.3">
                  <p:embed/>
                </p:oleObj>
              </mc:Choice>
              <mc:Fallback>
                <p:oleObj name="Equation" r:id="rId3" imgW="3720960" imgH="2057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424" y="1140677"/>
                        <a:ext cx="5158386" cy="28520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Content Placeholder 6"/>
          <p:cNvGraphicFramePr>
            <a:graphicFrameLocks noChangeAspect="1"/>
          </p:cNvGraphicFramePr>
          <p:nvPr/>
        </p:nvGraphicFramePr>
        <p:xfrm>
          <a:off x="2286000" y="4419600"/>
          <a:ext cx="4227512" cy="814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80" name="Equation" r:id="rId5" imgW="2311200" imgH="444240" progId="Equation.3">
                  <p:embed/>
                </p:oleObj>
              </mc:Choice>
              <mc:Fallback>
                <p:oleObj name="Equation" r:id="rId5" imgW="2311200" imgH="444240" progId="Equation.3">
                  <p:embed/>
                  <p:pic>
                    <p:nvPicPr>
                      <p:cNvPr id="0" name="Content Placeholder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419600"/>
                        <a:ext cx="4227512" cy="8140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 8"/>
          <p:cNvSpPr/>
          <p:nvPr/>
        </p:nvSpPr>
        <p:spPr>
          <a:xfrm>
            <a:off x="5363570" y="2251881"/>
            <a:ext cx="1355678" cy="1815152"/>
          </a:xfrm>
          <a:custGeom>
            <a:avLst/>
            <a:gdLst>
              <a:gd name="connsiteX0" fmla="*/ 464024 w 1355678"/>
              <a:gd name="connsiteY0" fmla="*/ 0 h 1815152"/>
              <a:gd name="connsiteX1" fmla="*/ 1119117 w 1355678"/>
              <a:gd name="connsiteY1" fmla="*/ 272955 h 1815152"/>
              <a:gd name="connsiteX2" fmla="*/ 1337481 w 1355678"/>
              <a:gd name="connsiteY2" fmla="*/ 914400 h 1815152"/>
              <a:gd name="connsiteX3" fmla="*/ 1228299 w 1355678"/>
              <a:gd name="connsiteY3" fmla="*/ 1433015 h 1815152"/>
              <a:gd name="connsiteX4" fmla="*/ 696036 w 1355678"/>
              <a:gd name="connsiteY4" fmla="*/ 1774209 h 1815152"/>
              <a:gd name="connsiteX5" fmla="*/ 0 w 1355678"/>
              <a:gd name="connsiteY5" fmla="*/ 1678674 h 181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678" h="1815152">
                <a:moveTo>
                  <a:pt x="464024" y="0"/>
                </a:moveTo>
                <a:cubicBezTo>
                  <a:pt x="718782" y="60277"/>
                  <a:pt x="973541" y="120555"/>
                  <a:pt x="1119117" y="272955"/>
                </a:cubicBezTo>
                <a:cubicBezTo>
                  <a:pt x="1264693" y="425355"/>
                  <a:pt x="1319284" y="721057"/>
                  <a:pt x="1337481" y="914400"/>
                </a:cubicBezTo>
                <a:cubicBezTo>
                  <a:pt x="1355678" y="1107743"/>
                  <a:pt x="1335206" y="1289714"/>
                  <a:pt x="1228299" y="1433015"/>
                </a:cubicBezTo>
                <a:cubicBezTo>
                  <a:pt x="1121392" y="1576316"/>
                  <a:pt x="900753" y="1733266"/>
                  <a:pt x="696036" y="1774209"/>
                </a:cubicBezTo>
                <a:cubicBezTo>
                  <a:pt x="491319" y="1815152"/>
                  <a:pt x="0" y="1678674"/>
                  <a:pt x="0" y="1678674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96584" y="3084395"/>
            <a:ext cx="1296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Multiply by β</a:t>
            </a:r>
            <a:r>
              <a:rPr lang="en-US" sz="1800" baseline="30000" dirty="0" smtClean="0">
                <a:solidFill>
                  <a:srgbClr val="C00000"/>
                </a:solidFill>
                <a:latin typeface="+mn-lt"/>
              </a:rPr>
              <a:t>3/2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00400" y="3657600"/>
            <a:ext cx="2197289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07556" name="Object 4"/>
          <p:cNvGraphicFramePr>
            <a:graphicFrameLocks noChangeAspect="1"/>
          </p:cNvGraphicFramePr>
          <p:nvPr/>
        </p:nvGraphicFramePr>
        <p:xfrm>
          <a:off x="3200400" y="5562600"/>
          <a:ext cx="262731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81" name="Equation" r:id="rId7" imgW="1638000" imgH="393480" progId="Equation.3">
                  <p:embed/>
                </p:oleObj>
              </mc:Choice>
              <mc:Fallback>
                <p:oleObj name="Equation" r:id="rId7" imgW="163800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562600"/>
                        <a:ext cx="2627312" cy="631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Chromaticity and </a:t>
            </a:r>
            <a:r>
              <a:rPr lang="en-US" dirty="0" err="1" smtClean="0"/>
              <a:t>Sextupoles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224175"/>
          </a:xfrm>
        </p:spPr>
        <p:txBody>
          <a:bodyPr/>
          <a:lstStyle/>
          <a:p>
            <a:r>
              <a:rPr lang="en-US" sz="1800" dirty="0" smtClean="0"/>
              <a:t>we can write the field of a </a:t>
            </a:r>
            <a:r>
              <a:rPr lang="en-US" sz="1800" dirty="0" err="1" smtClean="0"/>
              <a:t>sextupole</a:t>
            </a:r>
            <a:r>
              <a:rPr lang="en-US" sz="1800" dirty="0" smtClean="0"/>
              <a:t> magnet as</a:t>
            </a:r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If we put a </a:t>
            </a:r>
            <a:r>
              <a:rPr lang="en-US" sz="1800" dirty="0" err="1" smtClean="0"/>
              <a:t>sextupole</a:t>
            </a:r>
            <a:r>
              <a:rPr lang="en-US" sz="1800" dirty="0" smtClean="0"/>
              <a:t> in a dispersive region</a:t>
            </a:r>
            <a:br>
              <a:rPr lang="en-US" sz="1800" dirty="0" smtClean="0"/>
            </a:br>
            <a:r>
              <a:rPr lang="en-US" sz="1800" dirty="0" smtClean="0"/>
              <a:t>then off momentum particles will see a </a:t>
            </a:r>
            <a:br>
              <a:rPr lang="en-US" sz="1800" dirty="0" smtClean="0"/>
            </a:br>
            <a:r>
              <a:rPr lang="en-US" sz="1800" dirty="0" smtClean="0"/>
              <a:t>gradient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which is effectively like a position</a:t>
            </a:r>
            <a:br>
              <a:rPr lang="en-US" sz="1800" dirty="0" smtClean="0"/>
            </a:br>
            <a:r>
              <a:rPr lang="en-US" sz="1800" dirty="0" smtClean="0"/>
              <a:t>dependent quadrupole, with a focal</a:t>
            </a:r>
            <a:br>
              <a:rPr lang="en-US" sz="1800" dirty="0" smtClean="0"/>
            </a:br>
            <a:r>
              <a:rPr lang="en-US" sz="1800" dirty="0" smtClean="0"/>
              <a:t>length given by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So we write down the tune-shift as 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Note, this is only valid when the motion due to </a:t>
            </a:r>
            <a:r>
              <a:rPr lang="en-US" sz="1800" dirty="0" err="1" smtClean="0"/>
              <a:t>mometum</a:t>
            </a:r>
            <a:r>
              <a:rPr lang="en-US" sz="1800" dirty="0" smtClean="0"/>
              <a:t> is large compared to the particle spread (homework problem)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5 - Off Momentum Particles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514600" y="990600"/>
          <a:ext cx="38735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31" name="Equation" r:id="rId3" imgW="2438280" imgH="393480" progId="Equation.3">
                  <p:embed/>
                </p:oleObj>
              </mc:Choice>
              <mc:Fallback>
                <p:oleObj name="Equation" r:id="rId3" imgW="243828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990600"/>
                        <a:ext cx="3873500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800600" y="1600200"/>
            <a:ext cx="4147740" cy="2346810"/>
            <a:chOff x="507754" y="3489978"/>
            <a:chExt cx="4147740" cy="2346810"/>
          </a:xfrm>
        </p:grpSpPr>
        <p:cxnSp>
          <p:nvCxnSpPr>
            <p:cNvPr id="9" name="Straight Connector 8"/>
            <p:cNvCxnSpPr/>
            <p:nvPr/>
          </p:nvCxnSpPr>
          <p:spPr>
            <a:xfrm rot="5400000">
              <a:off x="1813524" y="4526914"/>
              <a:ext cx="20738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1736714" y="4795748"/>
              <a:ext cx="207387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0"/>
            <p:cNvSpPr/>
            <p:nvPr/>
          </p:nvSpPr>
          <p:spPr>
            <a:xfrm>
              <a:off x="2120765" y="3643598"/>
              <a:ext cx="1459390" cy="1178777"/>
            </a:xfrm>
            <a:custGeom>
              <a:avLst/>
              <a:gdLst>
                <a:gd name="connsiteX0" fmla="*/ 0 w 1228725"/>
                <a:gd name="connsiteY0" fmla="*/ 0 h 871537"/>
                <a:gd name="connsiteX1" fmla="*/ 628650 w 1228725"/>
                <a:gd name="connsiteY1" fmla="*/ 866775 h 871537"/>
                <a:gd name="connsiteX2" fmla="*/ 1228725 w 1228725"/>
                <a:gd name="connsiteY2" fmla="*/ 28575 h 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8725" h="871537">
                  <a:moveTo>
                    <a:pt x="0" y="0"/>
                  </a:moveTo>
                  <a:cubicBezTo>
                    <a:pt x="211931" y="431006"/>
                    <a:pt x="423863" y="862013"/>
                    <a:pt x="628650" y="866775"/>
                  </a:cubicBezTo>
                  <a:cubicBezTo>
                    <a:pt x="833437" y="871537"/>
                    <a:pt x="1031081" y="450056"/>
                    <a:pt x="1228725" y="28575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3695369" y="4834153"/>
            <a:ext cx="209482" cy="230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632" name="Equation" r:id="rId5" imgW="126720" imgH="139680" progId="Equation.3">
                    <p:embed/>
                  </p:oleObj>
                </mc:Choice>
                <mc:Fallback>
                  <p:oleObj name="Equation" r:id="rId5" imgW="126720" imgH="1396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5369" y="4834153"/>
                          <a:ext cx="209482" cy="2304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5"/>
            <p:cNvGraphicFramePr>
              <a:graphicFrameLocks noChangeAspect="1"/>
            </p:cNvGraphicFramePr>
            <p:nvPr/>
          </p:nvGraphicFramePr>
          <p:xfrm>
            <a:off x="2850459" y="3489978"/>
            <a:ext cx="311150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633" name="Equation" r:id="rId7" imgW="190440" imgH="241200" progId="Equation.3">
                    <p:embed/>
                  </p:oleObj>
                </mc:Choice>
                <mc:Fallback>
                  <p:oleObj name="Equation" r:id="rId7" imgW="190440" imgH="2412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0459" y="3489978"/>
                          <a:ext cx="311150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Oval 13"/>
            <p:cNvSpPr/>
            <p:nvPr/>
          </p:nvSpPr>
          <p:spPr>
            <a:xfrm>
              <a:off x="2735244" y="4718938"/>
              <a:ext cx="230430" cy="153620"/>
            </a:xfrm>
            <a:prstGeom prst="ellipse">
              <a:avLst/>
            </a:prstGeom>
            <a:gradFill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17879471">
              <a:off x="3080889" y="4450103"/>
              <a:ext cx="230430" cy="153620"/>
            </a:xfrm>
            <a:prstGeom prst="ellipse">
              <a:avLst/>
            </a:prstGeom>
            <a:gradFill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7754" y="5102988"/>
              <a:ext cx="1997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Nominal momentum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2428004" y="4910963"/>
              <a:ext cx="230430" cy="1920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695369" y="4142863"/>
              <a:ext cx="960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p=p</a:t>
              </a:r>
              <a:r>
                <a:rPr lang="en-US" sz="1400" baseline="-25000" dirty="0" smtClean="0">
                  <a:solidFill>
                    <a:schemeClr val="bg2">
                      <a:lumMod val="50000"/>
                    </a:schemeClr>
                  </a:solidFill>
                </a:rPr>
                <a:t>0</a:t>
              </a:r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+</a:t>
              </a:r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  <a:latin typeface="Symbol" pitchFamily="18" charset="2"/>
                </a:rPr>
                <a:t>D</a:t>
              </a:r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p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10800000" flipV="1">
              <a:off x="3349725" y="4334888"/>
              <a:ext cx="345645" cy="1920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3080889" y="5102988"/>
              <a:ext cx="2304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850459" y="5102988"/>
              <a:ext cx="345645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Object 6"/>
            <p:cNvGraphicFramePr>
              <a:graphicFrameLocks noChangeAspect="1"/>
            </p:cNvGraphicFramePr>
            <p:nvPr/>
          </p:nvGraphicFramePr>
          <p:xfrm>
            <a:off x="2845197" y="5141463"/>
            <a:ext cx="1270000" cy="695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634" name="Equation" r:id="rId9" imgW="774360" imgH="419040" progId="Equation.3">
                    <p:embed/>
                  </p:oleObj>
                </mc:Choice>
                <mc:Fallback>
                  <p:oleObj name="Equation" r:id="rId9" imgW="774360" imgH="41904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5197" y="5141463"/>
                          <a:ext cx="1270000" cy="695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8582" name="Object 6"/>
          <p:cNvGraphicFramePr>
            <a:graphicFrameLocks noChangeAspect="1"/>
          </p:cNvGraphicFramePr>
          <p:nvPr/>
        </p:nvGraphicFramePr>
        <p:xfrm>
          <a:off x="2438400" y="2362200"/>
          <a:ext cx="2087562" cy="664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35" name="Equation" r:id="rId11" imgW="1358640" imgH="431640" progId="Equation.3">
                  <p:embed/>
                </p:oleObj>
              </mc:Choice>
              <mc:Fallback>
                <p:oleObj name="Equation" r:id="rId11" imgW="1358640" imgH="431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362200"/>
                        <a:ext cx="2087562" cy="6641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555277"/>
              </p:ext>
            </p:extLst>
          </p:nvPr>
        </p:nvGraphicFramePr>
        <p:xfrm>
          <a:off x="2438400" y="3733800"/>
          <a:ext cx="1871662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36" name="Equation" r:id="rId13" imgW="1168400" imgH="444500" progId="Equation.DSMT4">
                  <p:embed/>
                </p:oleObj>
              </mc:Choice>
              <mc:Fallback>
                <p:oleObj name="Equation" r:id="rId13" imgW="1168400" imgH="4445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733800"/>
                        <a:ext cx="1871662" cy="71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962115"/>
              </p:ext>
            </p:extLst>
          </p:nvPr>
        </p:nvGraphicFramePr>
        <p:xfrm>
          <a:off x="2386013" y="4699000"/>
          <a:ext cx="3378200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37" name="Equation" r:id="rId15" imgW="2527300" imgH="901700" progId="Equation.DSMT4">
                  <p:embed/>
                </p:oleObj>
              </mc:Choice>
              <mc:Fallback>
                <p:oleObj name="Equation" r:id="rId15" imgW="2527300" imgH="9017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3" y="4699000"/>
                        <a:ext cx="3378200" cy="1208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57" y="0"/>
            <a:ext cx="8262937" cy="441325"/>
          </a:xfrm>
        </p:spPr>
        <p:txBody>
          <a:bodyPr/>
          <a:lstStyle/>
          <a:p>
            <a:r>
              <a:rPr lang="en-US" dirty="0" smtClean="0"/>
              <a:t>Off-Momentum Particles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785" y="465372"/>
            <a:ext cx="8251825" cy="2819593"/>
          </a:xfrm>
        </p:spPr>
        <p:txBody>
          <a:bodyPr/>
          <a:lstStyle/>
          <a:p>
            <a:r>
              <a:rPr lang="en-US" sz="2000" dirty="0" smtClean="0"/>
              <a:t>Our previous discussion implicitly assumed that all particles were at the same momentum</a:t>
            </a:r>
          </a:p>
          <a:p>
            <a:pPr lvl="1"/>
            <a:r>
              <a:rPr lang="en-US" sz="1600" dirty="0" smtClean="0"/>
              <a:t>Each quad has a constant focal length</a:t>
            </a:r>
          </a:p>
          <a:p>
            <a:pPr lvl="1"/>
            <a:r>
              <a:rPr lang="en-US" sz="1600" dirty="0" smtClean="0"/>
              <a:t>There is a single nominal trajectory</a:t>
            </a:r>
            <a:r>
              <a:rPr lang="en-US" dirty="0" smtClean="0"/>
              <a:t> </a:t>
            </a:r>
          </a:p>
          <a:p>
            <a:r>
              <a:rPr lang="en-US" sz="2000" dirty="0" smtClean="0"/>
              <a:t>In practice, this is never true. Particles will have a distribution about the nominal momentum</a:t>
            </a:r>
          </a:p>
          <a:p>
            <a:r>
              <a:rPr lang="en-US" sz="2000" dirty="0" smtClean="0"/>
              <a:t>We will characterize the behavior of off-momentum particles in the following ways</a:t>
            </a:r>
          </a:p>
          <a:p>
            <a:pPr lvl="1"/>
            <a:r>
              <a:rPr lang="en-US" sz="1600" dirty="0" smtClean="0"/>
              <a:t>“Dispersion” (</a:t>
            </a:r>
            <a:r>
              <a:rPr lang="en-US" sz="1600" i="1" dirty="0" smtClean="0"/>
              <a:t>D)</a:t>
            </a:r>
            <a:r>
              <a:rPr lang="en-US" sz="1600" dirty="0" smtClean="0"/>
              <a:t>: the dependence of position on deviations from the nominal momentum</a:t>
            </a:r>
          </a:p>
          <a:p>
            <a:pPr lvl="1"/>
            <a:endParaRPr lang="en-US" sz="1600" dirty="0" smtClean="0"/>
          </a:p>
          <a:p>
            <a:pPr lvl="1">
              <a:buNone/>
            </a:pPr>
            <a:r>
              <a:rPr lang="en-US" sz="1600" i="1" dirty="0" smtClean="0"/>
              <a:t>D</a:t>
            </a:r>
            <a:r>
              <a:rPr lang="en-US" sz="1600" dirty="0" smtClean="0"/>
              <a:t> has units of length</a:t>
            </a:r>
          </a:p>
          <a:p>
            <a:pPr lvl="1"/>
            <a:r>
              <a:rPr lang="en-US" sz="1600" dirty="0" smtClean="0"/>
              <a:t>“Chromaticity” (</a:t>
            </a:r>
            <a:r>
              <a:rPr lang="en-US" sz="1600" dirty="0" err="1" smtClean="0"/>
              <a:t>η</a:t>
            </a:r>
            <a:r>
              <a:rPr lang="en-US" sz="1600" dirty="0" smtClean="0">
                <a:sym typeface="Symbol"/>
              </a:rPr>
              <a:t>)</a:t>
            </a:r>
            <a:r>
              <a:rPr lang="en-US" sz="1600" dirty="0" smtClean="0"/>
              <a:t> : the change in the tune caused by the different focal lengths for off-momentum particles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Path length changes (momentum compaction)</a:t>
            </a:r>
          </a:p>
          <a:p>
            <a:pPr lvl="1"/>
            <a:endParaRPr 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5 - Off Momentum Particles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687240" y="3520475"/>
          <a:ext cx="1651577" cy="645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62" name="Equation" r:id="rId3" imgW="1104840" imgH="431640" progId="Equation.3">
                  <p:embed/>
                </p:oleObj>
              </mc:Choice>
              <mc:Fallback>
                <p:oleObj name="Equation" r:id="rId3" imgW="110484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240" y="3520475"/>
                        <a:ext cx="1651577" cy="6454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1" name="Object 3"/>
          <p:cNvGraphicFramePr>
            <a:graphicFrameLocks noChangeAspect="1"/>
          </p:cNvGraphicFramePr>
          <p:nvPr/>
        </p:nvGraphicFramePr>
        <p:xfrm>
          <a:off x="2392410" y="4858227"/>
          <a:ext cx="3814762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63" name="Equation" r:id="rId5" imgW="2552400" imgH="482400" progId="Equation.3">
                  <p:embed/>
                </p:oleObj>
              </mc:Choice>
              <mc:Fallback>
                <p:oleObj name="Equation" r:id="rId5" imgW="255240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410" y="4858227"/>
                        <a:ext cx="3814762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2" name="Object 4"/>
          <p:cNvGraphicFramePr>
            <a:graphicFrameLocks noChangeAspect="1"/>
          </p:cNvGraphicFramePr>
          <p:nvPr/>
        </p:nvGraphicFramePr>
        <p:xfrm>
          <a:off x="4483100" y="3314700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64" name="Equation" r:id="rId7" imgW="177480" imgH="228600" progId="Equation.3">
                  <p:embed/>
                </p:oleObj>
              </mc:Choice>
              <mc:Fallback>
                <p:oleObj name="Equation" r:id="rId7" imgW="17748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314700"/>
                        <a:ext cx="177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3" name="Object 5"/>
          <p:cNvGraphicFramePr>
            <a:graphicFrameLocks noChangeAspect="1"/>
          </p:cNvGraphicFramePr>
          <p:nvPr/>
        </p:nvGraphicFramePr>
        <p:xfrm>
          <a:off x="3708400" y="5809989"/>
          <a:ext cx="1082675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65" name="Equation" r:id="rId9" imgW="723600" imgH="419040" progId="Equation.3">
                  <p:embed/>
                </p:oleObj>
              </mc:Choice>
              <mc:Fallback>
                <p:oleObj name="Equation" r:id="rId9" imgW="72360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809989"/>
                        <a:ext cx="1082675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Treating off-momentum Particle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523978"/>
          </a:xfrm>
        </p:spPr>
        <p:txBody>
          <a:bodyPr/>
          <a:lstStyle/>
          <a:p>
            <a:r>
              <a:rPr lang="en-US" sz="1800" dirty="0" smtClean="0"/>
              <a:t>We have our original equations of motion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Note that </a:t>
            </a:r>
            <a:r>
              <a:rPr lang="en-US" sz="1800" dirty="0" err="1" smtClean="0"/>
              <a:t>ρ</a:t>
            </a:r>
            <a:r>
              <a:rPr lang="en-US" sz="1800" dirty="0" smtClean="0"/>
              <a:t> is still the </a:t>
            </a:r>
            <a:r>
              <a:rPr lang="en-US" sz="1800" i="1" dirty="0" smtClean="0"/>
              <a:t>nominal</a:t>
            </a:r>
            <a:r>
              <a:rPr lang="en-US" sz="1800" dirty="0" smtClean="0"/>
              <a:t> orbit.  The momentum is the </a:t>
            </a:r>
            <a:r>
              <a:rPr lang="en-US" sz="1800" i="1" dirty="0" smtClean="0"/>
              <a:t>(</a:t>
            </a:r>
            <a:r>
              <a:rPr lang="en-US" sz="1800" i="1" dirty="0" err="1" smtClean="0"/>
              <a:t>Bρ</a:t>
            </a:r>
            <a:r>
              <a:rPr lang="en-US" sz="1800" i="1" dirty="0" smtClean="0"/>
              <a:t>) </a:t>
            </a:r>
            <a:r>
              <a:rPr lang="en-US" sz="1800" dirty="0" smtClean="0"/>
              <a:t>term.  If we leave </a:t>
            </a:r>
            <a:r>
              <a:rPr lang="en-US" sz="1800" i="1" dirty="0" smtClean="0"/>
              <a:t>(</a:t>
            </a:r>
            <a:r>
              <a:rPr lang="en-US" sz="1800" i="1" dirty="0" err="1" smtClean="0"/>
              <a:t>Bρ</a:t>
            </a:r>
            <a:r>
              <a:rPr lang="en-US" sz="1800" i="1" dirty="0" smtClean="0"/>
              <a:t>) </a:t>
            </a:r>
            <a:r>
              <a:rPr lang="en-US" sz="1800" dirty="0" smtClean="0"/>
              <a:t>in the equation as the nominal value, then we must replace </a:t>
            </a:r>
            <a:r>
              <a:rPr lang="en-US" sz="1800" i="1" dirty="0" smtClean="0"/>
              <a:t>(</a:t>
            </a:r>
            <a:r>
              <a:rPr lang="en-US" sz="1800" i="1" dirty="0" err="1" smtClean="0"/>
              <a:t>Bρ</a:t>
            </a:r>
            <a:r>
              <a:rPr lang="en-US" sz="1800" i="1" dirty="0" smtClean="0"/>
              <a:t>) </a:t>
            </a:r>
            <a:r>
              <a:rPr lang="en-US" sz="1800" dirty="0" smtClean="0"/>
              <a:t>with </a:t>
            </a:r>
            <a:r>
              <a:rPr lang="en-US" sz="1800" i="1" dirty="0" smtClean="0"/>
              <a:t>(</a:t>
            </a:r>
            <a:r>
              <a:rPr lang="en-US" sz="1800" i="1" dirty="0" err="1" smtClean="0"/>
              <a:t>Bρ</a:t>
            </a:r>
            <a:r>
              <a:rPr lang="en-US" sz="1800" i="1" dirty="0" smtClean="0"/>
              <a:t>)p/p</a:t>
            </a:r>
            <a:r>
              <a:rPr lang="en-US" sz="1800" i="1" baseline="-25000" dirty="0" smtClean="0"/>
              <a:t>0</a:t>
            </a:r>
            <a:r>
              <a:rPr lang="en-US" sz="1800" dirty="0" smtClean="0"/>
              <a:t>, so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Where we have kept only the lowest term in </a:t>
            </a:r>
            <a:r>
              <a:rPr lang="en-US" sz="1800" i="1" dirty="0" err="1" smtClean="0">
                <a:latin typeface="Symbol" pitchFamily="18" charset="2"/>
              </a:rPr>
              <a:t>Δ</a:t>
            </a:r>
            <a:r>
              <a:rPr lang="en-US" sz="1800" i="1" dirty="0" err="1" smtClean="0"/>
              <a:t>p</a:t>
            </a:r>
            <a:r>
              <a:rPr lang="en-US" sz="1800" i="1" dirty="0" smtClean="0"/>
              <a:t>/p</a:t>
            </a:r>
            <a:r>
              <a:rPr lang="en-US" sz="1800" dirty="0" smtClean="0"/>
              <a:t>. If we also  keep only the lowest terms in B, then this term vanishes </a:t>
            </a:r>
            <a:r>
              <a:rPr lang="en-US" sz="1800" i="1" dirty="0" smtClean="0"/>
              <a:t>except</a:t>
            </a:r>
            <a:r>
              <a:rPr lang="en-US" sz="1800" dirty="0" smtClean="0"/>
              <a:t> in bend sectors, where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5 - Off Momentum Particles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399362" name="Object 2"/>
          <p:cNvGraphicFramePr>
            <a:graphicFrameLocks noChangeAspect="1"/>
          </p:cNvGraphicFramePr>
          <p:nvPr/>
        </p:nvGraphicFramePr>
        <p:xfrm>
          <a:off x="5388929" y="780023"/>
          <a:ext cx="2989678" cy="1568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51" name="Equation" r:id="rId3" imgW="1930320" imgH="1015920" progId="Equation.3">
                  <p:embed/>
                </p:oleObj>
              </mc:Choice>
              <mc:Fallback>
                <p:oleObj name="Equation" r:id="rId3" imgW="1930320" imgH="10159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8929" y="780023"/>
                        <a:ext cx="2989678" cy="15686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946845"/>
              </p:ext>
            </p:extLst>
          </p:nvPr>
        </p:nvGraphicFramePr>
        <p:xfrm>
          <a:off x="533400" y="3276600"/>
          <a:ext cx="8320087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52" name="Equation" r:id="rId5" imgW="5371920" imgH="1015920" progId="Equation.3">
                  <p:embed/>
                </p:oleObj>
              </mc:Choice>
              <mc:Fallback>
                <p:oleObj name="Equation" r:id="rId5" imgW="5371920" imgH="10159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276600"/>
                        <a:ext cx="8320087" cy="156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64" name="Object 4"/>
          <p:cNvGraphicFramePr>
            <a:graphicFrameLocks noChangeAspect="1"/>
          </p:cNvGraphicFramePr>
          <p:nvPr/>
        </p:nvGraphicFramePr>
        <p:xfrm>
          <a:off x="2859562" y="5741988"/>
          <a:ext cx="363855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53" name="Equation" r:id="rId7" imgW="2349360" imgH="444240" progId="Equation.3">
                  <p:embed/>
                </p:oleObj>
              </mc:Choice>
              <mc:Fallback>
                <p:oleObj name="Equation" r:id="rId7" imgW="234936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562" y="5741988"/>
                        <a:ext cx="3638550" cy="68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185258"/>
            <a:ext cx="8251825" cy="579017"/>
          </a:xfrm>
        </p:spPr>
        <p:txBody>
          <a:bodyPr/>
          <a:lstStyle/>
          <a:p>
            <a:r>
              <a:rPr lang="en-US" sz="1800" dirty="0" smtClean="0"/>
              <a:t>This is a second order differential inhomogeneous differential equation, so the solution is</a:t>
            </a:r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Where d(s) is the solution particular solution of the differential equation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We solve this piecewise, for </a:t>
            </a:r>
            <a:r>
              <a:rPr lang="en-US" sz="1800" i="1" dirty="0" smtClean="0"/>
              <a:t>K </a:t>
            </a:r>
            <a:r>
              <a:rPr lang="en-US" sz="1800" dirty="0" smtClean="0"/>
              <a:t>constant and find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Recall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5 - Off Momentum Particles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400386" name="Object 2"/>
          <p:cNvGraphicFramePr>
            <a:graphicFrameLocks noChangeAspect="1"/>
          </p:cNvGraphicFramePr>
          <p:nvPr/>
        </p:nvGraphicFramePr>
        <p:xfrm>
          <a:off x="2373266" y="531709"/>
          <a:ext cx="4177660" cy="957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82" name="Equation" r:id="rId3" imgW="1993680" imgH="457200" progId="Equation.3">
                  <p:embed/>
                </p:oleObj>
              </mc:Choice>
              <mc:Fallback>
                <p:oleObj name="Equation" r:id="rId3" imgW="199368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266" y="531709"/>
                        <a:ext cx="4177660" cy="957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87" name="Object 3"/>
          <p:cNvGraphicFramePr>
            <a:graphicFrameLocks noChangeAspect="1"/>
          </p:cNvGraphicFramePr>
          <p:nvPr/>
        </p:nvGraphicFramePr>
        <p:xfrm>
          <a:off x="3343701" y="1817854"/>
          <a:ext cx="1481849" cy="76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83" name="Equation" r:id="rId5" imgW="812520" imgH="419040" progId="Equation.3">
                  <p:embed/>
                </p:oleObj>
              </mc:Choice>
              <mc:Fallback>
                <p:oleObj name="Equation" r:id="rId5" imgW="81252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701" y="1817854"/>
                        <a:ext cx="1481849" cy="76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88" name="Object 4"/>
          <p:cNvGraphicFramePr>
            <a:graphicFrameLocks noChangeAspect="1"/>
          </p:cNvGraphicFramePr>
          <p:nvPr/>
        </p:nvGraphicFramePr>
        <p:xfrm>
          <a:off x="2743201" y="2940289"/>
          <a:ext cx="3330053" cy="2354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84" name="Equation" r:id="rId7" imgW="2260440" imgH="1600200" progId="Equation.3">
                  <p:embed/>
                </p:oleObj>
              </mc:Choice>
              <mc:Fallback>
                <p:oleObj name="Equation" r:id="rId7" imgW="2260440" imgH="1600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2940289"/>
                        <a:ext cx="3330053" cy="2354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89" name="Object 5"/>
          <p:cNvGraphicFramePr>
            <a:graphicFrameLocks noChangeAspect="1"/>
          </p:cNvGraphicFramePr>
          <p:nvPr/>
        </p:nvGraphicFramePr>
        <p:xfrm>
          <a:off x="2391486" y="5483556"/>
          <a:ext cx="393858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85" name="Equation" r:id="rId9" imgW="2158920" imgH="457200" progId="Equation.3">
                  <p:embed/>
                </p:oleObj>
              </mc:Choice>
              <mc:Fallback>
                <p:oleObj name="Equation" r:id="rId9" imgW="2158920" imgH="457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1486" y="5483556"/>
                        <a:ext cx="393858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FODO 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579017"/>
          </a:xfrm>
        </p:spPr>
        <p:txBody>
          <a:bodyPr/>
          <a:lstStyle/>
          <a:p>
            <a:r>
              <a:rPr lang="en-US" sz="1800" dirty="0" smtClean="0"/>
              <a:t>We look at our symmetric FODO cell, but assume that the drifts are bend magnets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For a thin lens </a:t>
            </a:r>
            <a:r>
              <a:rPr lang="en-US" sz="1800" i="1" dirty="0" smtClean="0"/>
              <a:t>d~d’~0</a:t>
            </a:r>
            <a:r>
              <a:rPr lang="en-US" sz="1800" dirty="0" smtClean="0"/>
              <a:t>.  For a pure bend magnet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Leading to the transfer Matrix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5 - Off Momentum Particles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082794" y="1157084"/>
            <a:ext cx="3933755" cy="1595916"/>
            <a:chOff x="2470705" y="3392971"/>
            <a:chExt cx="3933755" cy="1595916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705110" y="3392971"/>
              <a:ext cx="147205" cy="1140624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019800" y="3429000"/>
              <a:ext cx="155864" cy="1140624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4267236" y="3429000"/>
              <a:ext cx="381002" cy="1066800"/>
              <a:chOff x="4267" y="2160"/>
              <a:chExt cx="240" cy="481"/>
            </a:xfrm>
          </p:grpSpPr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4267" y="2161"/>
                <a:ext cx="85" cy="480"/>
              </a:xfrm>
              <a:custGeom>
                <a:avLst/>
                <a:gdLst>
                  <a:gd name="T0" fmla="*/ 0 w 85"/>
                  <a:gd name="T1" fmla="*/ 0 h 480"/>
                  <a:gd name="T2" fmla="*/ 81 w 85"/>
                  <a:gd name="T3" fmla="*/ 244 h 480"/>
                  <a:gd name="T4" fmla="*/ 23 w 85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480"/>
                  <a:gd name="T11" fmla="*/ 85 w 85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480">
                    <a:moveTo>
                      <a:pt x="0" y="0"/>
                    </a:moveTo>
                    <a:cubicBezTo>
                      <a:pt x="14" y="41"/>
                      <a:pt x="77" y="164"/>
                      <a:pt x="81" y="244"/>
                    </a:cubicBezTo>
                    <a:cubicBezTo>
                      <a:pt x="85" y="324"/>
                      <a:pt x="35" y="431"/>
                      <a:pt x="23" y="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4416" y="2160"/>
                <a:ext cx="90" cy="480"/>
              </a:xfrm>
              <a:custGeom>
                <a:avLst/>
                <a:gdLst>
                  <a:gd name="T0" fmla="*/ 90 w 90"/>
                  <a:gd name="T1" fmla="*/ 480 h 480"/>
                  <a:gd name="T2" fmla="*/ 4 w 90"/>
                  <a:gd name="T3" fmla="*/ 264 h 480"/>
                  <a:gd name="T4" fmla="*/ 67 w 9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480"/>
                  <a:gd name="T11" fmla="*/ 90 w 9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480">
                    <a:moveTo>
                      <a:pt x="90" y="480"/>
                    </a:moveTo>
                    <a:cubicBezTo>
                      <a:pt x="76" y="444"/>
                      <a:pt x="8" y="344"/>
                      <a:pt x="4" y="264"/>
                    </a:cubicBezTo>
                    <a:cubicBezTo>
                      <a:pt x="0" y="184"/>
                      <a:pt x="54" y="55"/>
                      <a:pt x="6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Line 56"/>
              <p:cNvSpPr>
                <a:spLocks noChangeShapeType="1"/>
              </p:cNvSpPr>
              <p:nvPr/>
            </p:nvSpPr>
            <p:spPr bwMode="auto">
              <a:xfrm>
                <a:off x="4267" y="216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Line 57"/>
              <p:cNvSpPr>
                <a:spLocks noChangeShapeType="1"/>
              </p:cNvSpPr>
              <p:nvPr/>
            </p:nvSpPr>
            <p:spPr bwMode="auto">
              <a:xfrm>
                <a:off x="4267" y="264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1" name="TextBox 25"/>
            <p:cNvSpPr txBox="1"/>
            <p:nvPr/>
          </p:nvSpPr>
          <p:spPr>
            <a:xfrm>
              <a:off x="2470705" y="4619555"/>
              <a:ext cx="460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2f</a:t>
              </a:r>
              <a:endParaRPr lang="en-US" dirty="0"/>
            </a:p>
          </p:txBody>
        </p:sp>
        <p:sp>
          <p:nvSpPr>
            <p:cNvPr id="12" name="TextBox 26"/>
            <p:cNvSpPr txBox="1"/>
            <p:nvPr/>
          </p:nvSpPr>
          <p:spPr>
            <a:xfrm>
              <a:off x="4275740" y="4619555"/>
              <a:ext cx="460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-f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701135" y="3966670"/>
              <a:ext cx="1694653" cy="57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467765" y="3966670"/>
              <a:ext cx="1694653" cy="57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29"/>
            <p:cNvSpPr txBox="1"/>
            <p:nvPr/>
          </p:nvSpPr>
          <p:spPr>
            <a:xfrm>
              <a:off x="3354020" y="4005075"/>
              <a:ext cx="460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16" name="TextBox 30"/>
            <p:cNvSpPr txBox="1"/>
            <p:nvPr/>
          </p:nvSpPr>
          <p:spPr>
            <a:xfrm>
              <a:off x="5083704" y="3931184"/>
              <a:ext cx="7376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L</a:t>
              </a:r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2715165" y="3433270"/>
              <a:ext cx="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172200" y="3429000"/>
              <a:ext cx="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34"/>
            <p:cNvSpPr txBox="1"/>
            <p:nvPr/>
          </p:nvSpPr>
          <p:spPr>
            <a:xfrm>
              <a:off x="5943600" y="4572000"/>
              <a:ext cx="460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2f</a:t>
              </a:r>
              <a:endParaRPr lang="en-US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3848669" y="1228299"/>
            <a:ext cx="354842" cy="1119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219435" y="1255594"/>
            <a:ext cx="243383" cy="1080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862317" y="1228299"/>
            <a:ext cx="586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693392" y="1244221"/>
            <a:ext cx="354842" cy="1119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064158" y="1271516"/>
            <a:ext cx="243383" cy="1080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707040" y="1244221"/>
            <a:ext cx="586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2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126297"/>
              </p:ext>
            </p:extLst>
          </p:nvPr>
        </p:nvGraphicFramePr>
        <p:xfrm>
          <a:off x="196850" y="2917825"/>
          <a:ext cx="8259763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59" name="Equation" r:id="rId3" imgW="4978400" imgH="1016000" progId="Equation.DSMT4">
                  <p:embed/>
                </p:oleObj>
              </mc:Choice>
              <mc:Fallback>
                <p:oleObj name="Equation" r:id="rId3" imgW="4978400" imgH="1016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" y="2917825"/>
                        <a:ext cx="8259763" cy="168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7420497" y="2633354"/>
          <a:ext cx="699922" cy="259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60" name="Equation" r:id="rId5" imgW="444240" imgH="164880" progId="Equation.3">
                  <p:embed/>
                </p:oleObj>
              </mc:Choice>
              <mc:Fallback>
                <p:oleObj name="Equation" r:id="rId5" imgW="444240" imgH="164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0497" y="2633354"/>
                        <a:ext cx="699922" cy="2599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Straight Arrow Connector 36"/>
          <p:cNvCxnSpPr/>
          <p:nvPr/>
        </p:nvCxnSpPr>
        <p:spPr>
          <a:xfrm flipH="1">
            <a:off x="7246961" y="2947917"/>
            <a:ext cx="150125" cy="259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Object 37"/>
          <p:cNvGraphicFramePr>
            <a:graphicFrameLocks noChangeAspect="1"/>
          </p:cNvGraphicFramePr>
          <p:nvPr/>
        </p:nvGraphicFramePr>
        <p:xfrm>
          <a:off x="443386" y="4749800"/>
          <a:ext cx="8560583" cy="1528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61" name="Equation" r:id="rId7" imgW="7683480" imgH="1371600" progId="Equation.3">
                  <p:embed/>
                </p:oleObj>
              </mc:Choice>
              <mc:Fallback>
                <p:oleObj name="Equation" r:id="rId7" imgW="7683480" imgH="1371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386" y="4749800"/>
                        <a:ext cx="8560583" cy="15281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for Lattice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360653"/>
          </a:xfrm>
        </p:spPr>
        <p:txBody>
          <a:bodyPr/>
          <a:lstStyle/>
          <a:p>
            <a:r>
              <a:rPr lang="en-US" sz="2000" dirty="0" smtClean="0"/>
              <a:t>Solve for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As you’ll solve in the homework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5 - Off Momentum Particles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19200" y="2438400"/>
          <a:ext cx="2599046" cy="373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76" name="Equation" r:id="rId3" imgW="1485720" imgH="2133360" progId="Equation.3">
                  <p:embed/>
                </p:oleObj>
              </mc:Choice>
              <mc:Fallback>
                <p:oleObj name="Equation" r:id="rId3" imgW="1485720" imgH="2133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438400"/>
                        <a:ext cx="2599046" cy="373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345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72340" y="2792035"/>
            <a:ext cx="4547445" cy="2825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981200" y="762000"/>
          <a:ext cx="1409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77" name="Equation" r:id="rId6" imgW="939600" imgH="711000" progId="Equation.3">
                  <p:embed/>
                </p:oleObj>
              </mc:Choice>
              <mc:Fallback>
                <p:oleObj name="Equation" r:id="rId6" imgW="939600" imgH="711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762000"/>
                        <a:ext cx="14097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 Compaction and Slip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783733"/>
          </a:xfrm>
        </p:spPr>
        <p:txBody>
          <a:bodyPr/>
          <a:lstStyle/>
          <a:p>
            <a:r>
              <a:rPr lang="en-US" sz="1800" dirty="0" smtClean="0"/>
              <a:t>In general, particles with a high momentum will travel a longer path length. We have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The slip factor is defined as the fractional </a:t>
            </a:r>
            <a:br>
              <a:rPr lang="en-US" sz="1800" dirty="0" smtClean="0"/>
            </a:br>
            <a:r>
              <a:rPr lang="en-US" sz="1800" dirty="0" smtClean="0"/>
              <a:t>change in the orbital period</a:t>
            </a:r>
          </a:p>
          <a:p>
            <a:r>
              <a:rPr lang="en-US" sz="1800" dirty="0" smtClean="0"/>
              <a:t>Note that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5 - Off Momentum Particles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2590800" y="1371600"/>
            <a:ext cx="5464098" cy="5334000"/>
            <a:chOff x="3429000" y="2286000"/>
            <a:chExt cx="3200400" cy="3124200"/>
          </a:xfrm>
        </p:grpSpPr>
        <p:sp>
          <p:nvSpPr>
            <p:cNvPr id="11" name="Arc 10"/>
            <p:cNvSpPr/>
            <p:nvPr/>
          </p:nvSpPr>
          <p:spPr>
            <a:xfrm>
              <a:off x="3657600" y="2514600"/>
              <a:ext cx="2743200" cy="2743200"/>
            </a:xfrm>
            <a:prstGeom prst="arc">
              <a:avLst>
                <a:gd name="adj1" fmla="val 16200000"/>
                <a:gd name="adj2" fmla="val 18720375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3429000" y="2286000"/>
              <a:ext cx="3200400" cy="3124200"/>
            </a:xfrm>
            <a:prstGeom prst="arc">
              <a:avLst>
                <a:gd name="adj1" fmla="val 16200000"/>
                <a:gd name="adj2" fmla="val 18800002"/>
              </a:avLst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5029200" y="2895600"/>
              <a:ext cx="914400" cy="990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29200" y="2514600"/>
              <a:ext cx="0" cy="13395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5791200" y="3048000"/>
          <a:ext cx="304800" cy="39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35" name="Equation" r:id="rId3" imgW="152280" imgH="164880" progId="Equation.3">
                  <p:embed/>
                </p:oleObj>
              </mc:Choice>
              <mc:Fallback>
                <p:oleObj name="Equation" r:id="rId3" imgW="152280" imgH="164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048000"/>
                        <a:ext cx="304800" cy="3982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3" name="Object 3"/>
          <p:cNvGraphicFramePr>
            <a:graphicFrameLocks noChangeAspect="1"/>
          </p:cNvGraphicFramePr>
          <p:nvPr/>
        </p:nvGraphicFramePr>
        <p:xfrm>
          <a:off x="7010400" y="2133600"/>
          <a:ext cx="762000" cy="32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36" name="Equation" r:id="rId5" imgW="495000" imgH="177480" progId="Equation.3">
                  <p:embed/>
                </p:oleObj>
              </mc:Choice>
              <mc:Fallback>
                <p:oleObj name="Equation" r:id="rId5" imgW="49500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133600"/>
                        <a:ext cx="762000" cy="32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Arrow Connector 23"/>
          <p:cNvCxnSpPr>
            <a:stCxn id="11" idx="2"/>
            <a:endCxn id="12" idx="2"/>
          </p:cNvCxnSpPr>
          <p:nvPr/>
        </p:nvCxnSpPr>
        <p:spPr>
          <a:xfrm flipV="1">
            <a:off x="6889981" y="2076842"/>
            <a:ext cx="283700" cy="286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4484" name="Object 4"/>
          <p:cNvGraphicFramePr>
            <a:graphicFrameLocks noChangeAspect="1"/>
          </p:cNvGraphicFramePr>
          <p:nvPr/>
        </p:nvGraphicFramePr>
        <p:xfrm>
          <a:off x="5930900" y="1889125"/>
          <a:ext cx="1778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37" name="Equation" r:id="rId7" imgW="88560" imgH="177480" progId="Equation.3">
                  <p:embed/>
                </p:oleObj>
              </mc:Choice>
              <mc:Fallback>
                <p:oleObj name="Equation" r:id="rId7" imgW="88560" imgH="177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1889125"/>
                        <a:ext cx="1778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5" name="Object 5"/>
          <p:cNvGraphicFramePr>
            <a:graphicFrameLocks noChangeAspect="1"/>
          </p:cNvGraphicFramePr>
          <p:nvPr/>
        </p:nvGraphicFramePr>
        <p:xfrm>
          <a:off x="6400800" y="1066800"/>
          <a:ext cx="1371600" cy="656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38" name="Equation" r:id="rId9" imgW="1155600" imgH="457200" progId="Equation.3">
                  <p:embed/>
                </p:oleObj>
              </mc:Choice>
              <mc:Fallback>
                <p:oleObj name="Equation" r:id="rId9" imgW="1155600" imgH="457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066800"/>
                        <a:ext cx="1371600" cy="6565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6" name="Object 6"/>
          <p:cNvGraphicFramePr>
            <a:graphicFrameLocks noChangeAspect="1"/>
          </p:cNvGraphicFramePr>
          <p:nvPr/>
        </p:nvGraphicFramePr>
        <p:xfrm>
          <a:off x="1579374" y="1447800"/>
          <a:ext cx="2479864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39" name="Equation" r:id="rId11" imgW="1942920" imgH="1676160" progId="Equation.3">
                  <p:embed/>
                </p:oleObj>
              </mc:Choice>
              <mc:Fallback>
                <p:oleObj name="Equation" r:id="rId11" imgW="1942920" imgH="16761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374" y="1447800"/>
                        <a:ext cx="2479864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7" name="Object 7"/>
          <p:cNvGraphicFramePr>
            <a:graphicFrameLocks noChangeAspect="1"/>
          </p:cNvGraphicFramePr>
          <p:nvPr/>
        </p:nvGraphicFramePr>
        <p:xfrm>
          <a:off x="6705600" y="3200400"/>
          <a:ext cx="2035175" cy="317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40" name="Equation" r:id="rId13" imgW="1714320" imgH="2209680" progId="Equation.3">
                  <p:embed/>
                </p:oleObj>
              </mc:Choice>
              <mc:Fallback>
                <p:oleObj name="Equation" r:id="rId13" imgW="1714320" imgH="22096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200400"/>
                        <a:ext cx="2035175" cy="3176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8" name="Object 8"/>
          <p:cNvGraphicFramePr>
            <a:graphicFrameLocks noChangeAspect="1"/>
          </p:cNvGraphicFramePr>
          <p:nvPr/>
        </p:nvGraphicFramePr>
        <p:xfrm>
          <a:off x="457200" y="5257800"/>
          <a:ext cx="596009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41" name="Equation" r:id="rId15" imgW="4178160" imgH="672840" progId="Equation.3">
                  <p:embed/>
                </p:oleObj>
              </mc:Choice>
              <mc:Fallback>
                <p:oleObj name="Equation" r:id="rId15" imgW="4178160" imgH="6728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257800"/>
                        <a:ext cx="596009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</a:t>
            </a:r>
            <a:r>
              <a:rPr lang="en-US" dirty="0" err="1" smtClean="0"/>
              <a:t>γ</a:t>
            </a:r>
            <a:endParaRPr lang="en-US" dirty="0">
              <a:latin typeface="Symbol" pitchFamily="18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376575"/>
          </a:xfrm>
        </p:spPr>
        <p:txBody>
          <a:bodyPr/>
          <a:lstStyle/>
          <a:p>
            <a:r>
              <a:rPr lang="en-US" sz="1800" dirty="0" smtClean="0"/>
              <a:t>In homework, you showed that for a simple FODO CELL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If we assume they vary ~linearly between maxima, then for small μ</a:t>
            </a:r>
          </a:p>
          <a:p>
            <a:endParaRPr lang="en-US" sz="1800" dirty="0" smtClean="0"/>
          </a:p>
          <a:p>
            <a:r>
              <a:rPr lang="en-US" sz="1800" dirty="0" smtClean="0"/>
              <a:t>It follows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This approximation generally works better than it should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5 - Off Momentum Particles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905000" y="1066800"/>
          <a:ext cx="51054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6" name="Equation" r:id="rId3" imgW="3403440" imgH="799920" progId="Equation.3">
                  <p:embed/>
                </p:oleObj>
              </mc:Choice>
              <mc:Fallback>
                <p:oleObj name="Equation" r:id="rId3" imgW="3403440" imgH="7999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066800"/>
                        <a:ext cx="5105400" cy="120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972674"/>
              </p:ext>
            </p:extLst>
          </p:nvPr>
        </p:nvGraphicFramePr>
        <p:xfrm>
          <a:off x="2590800" y="3403777"/>
          <a:ext cx="31372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7" name="Equation" r:id="rId5" imgW="1663560" imgH="444240" progId="Equation.3">
                  <p:embed/>
                </p:oleObj>
              </mc:Choice>
              <mc:Fallback>
                <p:oleObj name="Equation" r:id="rId5" imgW="166356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403777"/>
                        <a:ext cx="313726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4" name="Object 4"/>
          <p:cNvGraphicFramePr>
            <a:graphicFrameLocks noChangeAspect="1"/>
          </p:cNvGraphicFramePr>
          <p:nvPr/>
        </p:nvGraphicFramePr>
        <p:xfrm>
          <a:off x="2514600" y="4191000"/>
          <a:ext cx="332898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8" name="Equation" r:id="rId7" imgW="1765080" imgH="888840" progId="Equation.3">
                  <p:embed/>
                </p:oleObj>
              </mc:Choice>
              <mc:Fallback>
                <p:oleObj name="Equation" r:id="rId7" imgW="1765080" imgH="8888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191000"/>
                        <a:ext cx="3328988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774859"/>
              </p:ext>
            </p:extLst>
          </p:nvPr>
        </p:nvGraphicFramePr>
        <p:xfrm>
          <a:off x="2524125" y="2381250"/>
          <a:ext cx="35623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9" name="Equation" r:id="rId9" imgW="2374900" imgH="457200" progId="Equation.DSMT4">
                  <p:embed/>
                </p:oleObj>
              </mc:Choice>
              <mc:Fallback>
                <p:oleObj name="Equation" r:id="rId9" imgW="2374900" imgH="457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2381250"/>
                        <a:ext cx="35623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Chromaticity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681375"/>
          </a:xfrm>
        </p:spPr>
        <p:txBody>
          <a:bodyPr/>
          <a:lstStyle/>
          <a:p>
            <a:r>
              <a:rPr lang="en-US" sz="1800" dirty="0" smtClean="0"/>
              <a:t>In general, momentum changes will lead to </a:t>
            </a:r>
            <a:br>
              <a:rPr lang="en-US" sz="1800" dirty="0" smtClean="0"/>
            </a:br>
            <a:r>
              <a:rPr lang="en-US" sz="1800" dirty="0" smtClean="0"/>
              <a:t>a tune shift by changing the effective focal </a:t>
            </a:r>
            <a:br>
              <a:rPr lang="en-US" sz="1800" dirty="0" smtClean="0"/>
            </a:br>
            <a:r>
              <a:rPr lang="en-US" sz="1800" dirty="0" smtClean="0"/>
              <a:t>lengths of the magnets</a:t>
            </a:r>
          </a:p>
          <a:p>
            <a:r>
              <a:rPr lang="en-US" sz="1800" dirty="0" smtClean="0"/>
              <a:t>As we are passing trough a magnet, we can </a:t>
            </a:r>
            <a:br>
              <a:rPr lang="en-US" sz="1800" dirty="0" smtClean="0"/>
            </a:br>
            <a:r>
              <a:rPr lang="en-US" sz="1800" dirty="0" smtClean="0"/>
              <a:t>find the focal length as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But remember that our general equation of motion is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Clearly, a change in momentum will have the same effect on the entire focusing term, so we can write in general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5 - Off Momentum Particles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562600" y="304800"/>
          <a:ext cx="3124200" cy="1857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62" name="Equation" r:id="rId3" imgW="2349360" imgH="1396800" progId="Equation.3">
                  <p:embed/>
                </p:oleObj>
              </mc:Choice>
              <mc:Fallback>
                <p:oleObj name="Equation" r:id="rId3" imgW="2349360" imgH="1396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04800"/>
                        <a:ext cx="3124200" cy="18577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1" name="Object 3"/>
          <p:cNvGraphicFramePr>
            <a:graphicFrameLocks noChangeAspect="1"/>
          </p:cNvGraphicFramePr>
          <p:nvPr/>
        </p:nvGraphicFramePr>
        <p:xfrm>
          <a:off x="3429000" y="2057400"/>
          <a:ext cx="1447800" cy="774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63" name="Equation" r:id="rId5" imgW="901440" imgH="482400" progId="Equation.3">
                  <p:embed/>
                </p:oleObj>
              </mc:Choice>
              <mc:Fallback>
                <p:oleObj name="Equation" r:id="rId5" imgW="90144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057400"/>
                        <a:ext cx="1447800" cy="7744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2" name="Object 4"/>
          <p:cNvGraphicFramePr>
            <a:graphicFrameLocks noChangeAspect="1"/>
          </p:cNvGraphicFramePr>
          <p:nvPr/>
        </p:nvGraphicFramePr>
        <p:xfrm>
          <a:off x="2743200" y="3276600"/>
          <a:ext cx="35655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64" name="Equation" r:id="rId7" imgW="2222280" imgH="457200" progId="Equation.3">
                  <p:embed/>
                </p:oleObj>
              </mc:Choice>
              <mc:Fallback>
                <p:oleObj name="Equation" r:id="rId7" imgW="222228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276600"/>
                        <a:ext cx="3565525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3" name="Object 5"/>
          <p:cNvGraphicFramePr>
            <a:graphicFrameLocks noChangeAspect="1"/>
          </p:cNvGraphicFramePr>
          <p:nvPr/>
        </p:nvGraphicFramePr>
        <p:xfrm>
          <a:off x="2971800" y="4724400"/>
          <a:ext cx="236378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65" name="Equation" r:id="rId9" imgW="1473120" imgH="393480" progId="Equation.3">
                  <p:embed/>
                </p:oleObj>
              </mc:Choice>
              <mc:Fallback>
                <p:oleObj name="Equation" r:id="rId9" imgW="147312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724400"/>
                        <a:ext cx="2363788" cy="631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REBYS@7EJIGINFUVWYY57I" val="435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C00000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quantum_universe_RMS_20080415</Template>
  <TotalTime>4671</TotalTime>
  <Words>671</Words>
  <Application>Microsoft Macintosh PowerPoint</Application>
  <PresentationFormat>On-screen Show (4:3)</PresentationFormat>
  <Paragraphs>163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Opulent</vt:lpstr>
      <vt:lpstr>Equation</vt:lpstr>
      <vt:lpstr>MathType 6.0 Equation</vt:lpstr>
      <vt:lpstr>Off Momentum Particles</vt:lpstr>
      <vt:lpstr>Off-Momentum Particles</vt:lpstr>
      <vt:lpstr>Treating off-momentum Particle Motion</vt:lpstr>
      <vt:lpstr>PowerPoint Presentation</vt:lpstr>
      <vt:lpstr>Example: FODO Cell</vt:lpstr>
      <vt:lpstr>Solving for Lattice Functions</vt:lpstr>
      <vt:lpstr>Momentum Compaction and Slip Factor</vt:lpstr>
      <vt:lpstr>Transition γ</vt:lpstr>
      <vt:lpstr>Chromaticity</vt:lpstr>
      <vt:lpstr>Chromaticity in Terms of Lattice Functions</vt:lpstr>
      <vt:lpstr>Chromaticity and Sextupoles</vt:lpstr>
    </vt:vector>
  </TitlesOfParts>
  <Company>Fermilab Beams Division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Antiproton Stacking and Cooling</dc:title>
  <dc:creator>localadmin</dc:creator>
  <cp:lastModifiedBy>Accelerator Division</cp:lastModifiedBy>
  <cp:revision>156</cp:revision>
  <dcterms:created xsi:type="dcterms:W3CDTF">2003-06-24T14:15:57Z</dcterms:created>
  <dcterms:modified xsi:type="dcterms:W3CDTF">2014-01-23T12:20:21Z</dcterms:modified>
</cp:coreProperties>
</file>