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0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9" Type="http://schemas.openxmlformats.org/officeDocument/2006/relationships/image" Target="../media/image12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image" Target="../media/image20.wmf"/><Relationship Id="rId8" Type="http://schemas.openxmlformats.org/officeDocument/2006/relationships/image" Target="../media/image21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1645-93D7-EB46-972C-23547257556D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1D42-D521-B247-B1CB-0800073B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9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image" Target="../media/image9.wmf"/><Relationship Id="rId23" Type="http://schemas.openxmlformats.org/officeDocument/2006/relationships/oleObject" Target="../embeddings/oleObject15.bin"/><Relationship Id="rId24" Type="http://schemas.openxmlformats.org/officeDocument/2006/relationships/image" Target="../media/image10.wmf"/><Relationship Id="rId25" Type="http://schemas.openxmlformats.org/officeDocument/2006/relationships/oleObject" Target="../embeddings/oleObject16.bin"/><Relationship Id="rId26" Type="http://schemas.openxmlformats.org/officeDocument/2006/relationships/image" Target="../media/image11.wmf"/><Relationship Id="rId27" Type="http://schemas.openxmlformats.org/officeDocument/2006/relationships/oleObject" Target="../embeddings/oleObject17.bin"/><Relationship Id="rId28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7.wmf"/><Relationship Id="rId17" Type="http://schemas.openxmlformats.org/officeDocument/2006/relationships/oleObject" Target="../embeddings/oleObject11.bin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20" Type="http://schemas.openxmlformats.org/officeDocument/2006/relationships/image" Target="../media/image20.wmf"/><Relationship Id="rId21" Type="http://schemas.openxmlformats.org/officeDocument/2006/relationships/oleObject" Target="../embeddings/oleObject31.bin"/><Relationship Id="rId22" Type="http://schemas.openxmlformats.org/officeDocument/2006/relationships/oleObject" Target="../embeddings/oleObject32.bin"/><Relationship Id="rId23" Type="http://schemas.openxmlformats.org/officeDocument/2006/relationships/image" Target="../media/image21.wmf"/><Relationship Id="rId24" Type="http://schemas.openxmlformats.org/officeDocument/2006/relationships/oleObject" Target="../embeddings/oleObject33.bin"/><Relationship Id="rId10" Type="http://schemas.openxmlformats.org/officeDocument/2006/relationships/oleObject" Target="../embeddings/oleObject25.bin"/><Relationship Id="rId11" Type="http://schemas.openxmlformats.org/officeDocument/2006/relationships/oleObject" Target="../embeddings/oleObject26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18.wmf"/><Relationship Id="rId17" Type="http://schemas.openxmlformats.org/officeDocument/2006/relationships/oleObject" Target="../embeddings/oleObject29.bin"/><Relationship Id="rId18" Type="http://schemas.openxmlformats.org/officeDocument/2006/relationships/image" Target="../media/image19.wmf"/><Relationship Id="rId1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22.bin"/><Relationship Id="rId8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Insertions and Matching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Triplet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In experimental applications, we will often want to focus beam down to a waist (minimum </a:t>
            </a:r>
            <a:r>
              <a:rPr lang="en-US" sz="1800" dirty="0" smtClean="0">
                <a:latin typeface="Symbol" pitchFamily="18" charset="2"/>
              </a:rPr>
              <a:t>b</a:t>
            </a:r>
            <a:r>
              <a:rPr lang="en-US" sz="1800" dirty="0" smtClean="0"/>
              <a:t>) in both planes.  In general, we can accomplish this with a triplet of quadrupoles (you’ll learn more about this in the computer lab).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Such triplets are a workhorse in beam lines, and you’ll see them wherever you want to focus beam down to a point.</a:t>
            </a:r>
          </a:p>
          <a:p>
            <a:r>
              <a:rPr lang="en-US" sz="1800" dirty="0" smtClean="0"/>
              <a:t>The solution, starting with a arbitrary lattice functions, is not trivial and in general these problems are solved numerically.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276600" y="1752600"/>
            <a:ext cx="228600" cy="857250"/>
            <a:chOff x="3077" y="2111"/>
            <a:chExt cx="176" cy="481"/>
          </a:xfrm>
        </p:grpSpPr>
        <p:sp>
          <p:nvSpPr>
            <p:cNvPr id="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334000" y="1752600"/>
            <a:ext cx="228600" cy="857250"/>
            <a:chOff x="3077" y="2111"/>
            <a:chExt cx="176" cy="481"/>
          </a:xfrm>
        </p:grpSpPr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267200" y="1752600"/>
            <a:ext cx="285750" cy="800100"/>
            <a:chOff x="4267" y="2160"/>
            <a:chExt cx="240" cy="481"/>
          </a:xfrm>
        </p:grpSpPr>
        <p:sp>
          <p:nvSpPr>
            <p:cNvPr id="14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367175"/>
          </a:xfrm>
        </p:spPr>
        <p:txBody>
          <a:bodyPr/>
          <a:lstStyle/>
          <a:p>
            <a:r>
              <a:rPr lang="en-US" sz="1800" dirty="0" smtClean="0"/>
              <a:t>In a collider, we will want to focus the beam in both planes as small as possible.</a:t>
            </a:r>
          </a:p>
          <a:p>
            <a:r>
              <a:rPr lang="en-US" sz="1800" dirty="0" smtClean="0"/>
              <a:t>This can be done with a symmetric pair of focusing triplets, matched to the lattice functions (dispersion suppression is assumed)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in a drift, β evolves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i="1" dirty="0" smtClean="0"/>
              <a:t>s</a:t>
            </a:r>
            <a:r>
              <a:rPr lang="en-US" sz="1800" dirty="0" smtClean="0"/>
              <a:t> is measured from the location of the waist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3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43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6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5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05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5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5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28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74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102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2133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Symmetric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62400" y="24384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4400" y="2438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4364568" y="3733800"/>
          <a:ext cx="141816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6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568" y="3733800"/>
                        <a:ext cx="1418166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 flipV="1">
            <a:off x="4495800" y="30480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2743200" y="4419600"/>
          <a:ext cx="36068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7" name="Equation" r:id="rId5" imgW="2108160" imgH="444240" progId="Equation.3">
                  <p:embed/>
                </p:oleObj>
              </mc:Choice>
              <mc:Fallback>
                <p:oleObj name="Equation" r:id="rId5" imgW="21081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36068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Advance of a Low Beta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We can calculate the phase advance of the insertion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L&gt;&gt;β*, this is about </a:t>
            </a:r>
            <a:r>
              <a:rPr lang="en-US" sz="1800" dirty="0" smtClean="0">
                <a:latin typeface="Symbol" pitchFamily="18" charset="2"/>
              </a:rPr>
              <a:t>p</a:t>
            </a:r>
            <a:r>
              <a:rPr lang="en-US" sz="1800" dirty="0" smtClean="0"/>
              <a:t>, which guarantees that all the lattice parameters will match except dispersion (and we’ve suppressed that).</a:t>
            </a:r>
          </a:p>
          <a:p>
            <a:r>
              <a:rPr lang="en-US" sz="1800" dirty="0" smtClean="0"/>
              <a:t>This means that each low beta insertion will increase the tune by about 1/2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1143000"/>
          <a:ext cx="507541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18" name="Equation" r:id="rId3" imgW="3035160" imgH="774360" progId="Equation.3">
                  <p:embed/>
                </p:oleObj>
              </mc:Choice>
              <mc:Fallback>
                <p:oleObj name="Equation" r:id="rId3" imgW="3035160" imgH="774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5075419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6837637" cy="463731"/>
          </a:xfrm>
        </p:spPr>
        <p:txBody>
          <a:bodyPr/>
          <a:lstStyle/>
          <a:p>
            <a:r>
              <a:rPr lang="en-US" dirty="0" smtClean="0"/>
              <a:t>Limits to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34"/>
          <p:cNvGrpSpPr/>
          <p:nvPr/>
        </p:nvGrpSpPr>
        <p:grpSpPr>
          <a:xfrm>
            <a:off x="616286" y="817461"/>
            <a:ext cx="2688349" cy="4262955"/>
            <a:chOff x="1153956" y="894271"/>
            <a:chExt cx="2688349" cy="4262955"/>
          </a:xfrm>
        </p:grpSpPr>
        <p:cxnSp>
          <p:nvCxnSpPr>
            <p:cNvPr id="8" name="Straight Connector 7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 flipH="1">
            <a:off x="3304635" y="817460"/>
            <a:ext cx="2688336" cy="4262955"/>
            <a:chOff x="1153956" y="894271"/>
            <a:chExt cx="2688349" cy="4262955"/>
          </a:xfrm>
        </p:grpSpPr>
        <p:cxnSp>
          <p:nvCxnSpPr>
            <p:cNvPr id="37" name="Straight Connector 36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307575" y="5426060"/>
          <a:ext cx="2027784" cy="80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2" name="Equation" r:id="rId3" imgW="1117440" imgH="444240" progId="Equation.3">
                  <p:embed/>
                </p:oleObj>
              </mc:Choice>
              <mc:Fallback>
                <p:oleObj name="Equation" r:id="rId3" imgW="11174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575" y="5426060"/>
                        <a:ext cx="2027784" cy="806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2"/>
          <p:cNvGrpSpPr/>
          <p:nvPr/>
        </p:nvGrpSpPr>
        <p:grpSpPr>
          <a:xfrm>
            <a:off x="2958992" y="894269"/>
            <a:ext cx="3033994" cy="4147745"/>
            <a:chOff x="2958992" y="894269"/>
            <a:chExt cx="3033994" cy="4147745"/>
          </a:xfrm>
        </p:grpSpPr>
        <p:cxnSp>
          <p:nvCxnSpPr>
            <p:cNvPr id="47" name="Straight Connector 46"/>
            <p:cNvCxnSpPr/>
            <p:nvPr/>
          </p:nvCxnSpPr>
          <p:spPr>
            <a:xfrm rot="16200000" flipH="1">
              <a:off x="1077145" y="2776116"/>
              <a:ext cx="4147743" cy="38404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576409" y="2968142"/>
              <a:ext cx="3878908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2555739" y="2296053"/>
              <a:ext cx="2803565" cy="61448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207152" y="3678634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4303166" y="3851456"/>
              <a:ext cx="768100" cy="30724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783227" y="4024280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5109674" y="4005079"/>
              <a:ext cx="345643" cy="115212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5301696" y="3736244"/>
              <a:ext cx="499266" cy="268835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5474518" y="3870659"/>
              <a:ext cx="729697" cy="30723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2037270" y="5042010"/>
            <a:ext cx="1190556" cy="57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19850" y="5579680"/>
            <a:ext cx="334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ym typeface="Symbol"/>
              </a:rPr>
              <a:t> small </a:t>
            </a:r>
            <a:r>
              <a:rPr lang="en-US" sz="1600" dirty="0" smtClean="0"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ym typeface="Symbol"/>
              </a:rPr>
              <a:t>* means large β</a:t>
            </a:r>
            <a:br>
              <a:rPr lang="en-US" sz="1600" dirty="0" smtClean="0">
                <a:sym typeface="Symbol"/>
              </a:rPr>
            </a:br>
            <a:r>
              <a:rPr lang="en-US" sz="1600" dirty="0" smtClean="0">
                <a:sym typeface="Symbol"/>
              </a:rPr>
              <a:t>    (aperture) at focusing triplet</a:t>
            </a:r>
            <a:endParaRPr lang="en-US" sz="1600" dirty="0"/>
          </a:p>
        </p:txBody>
      </p:sp>
      <p:sp>
        <p:nvSpPr>
          <p:cNvPr id="71" name="Freeform 70"/>
          <p:cNvSpPr/>
          <p:nvPr/>
        </p:nvSpPr>
        <p:spPr>
          <a:xfrm>
            <a:off x="3713019" y="894271"/>
            <a:ext cx="4987520" cy="4915840"/>
          </a:xfrm>
          <a:custGeom>
            <a:avLst/>
            <a:gdLst>
              <a:gd name="connsiteX0" fmla="*/ 4590473 w 5138498"/>
              <a:gd name="connsiteY0" fmla="*/ 4405746 h 4405746"/>
              <a:gd name="connsiteX1" fmla="*/ 4867564 w 5138498"/>
              <a:gd name="connsiteY1" fmla="*/ 3722255 h 4405746"/>
              <a:gd name="connsiteX2" fmla="*/ 4738255 w 5138498"/>
              <a:gd name="connsiteY2" fmla="*/ 1958109 h 4405746"/>
              <a:gd name="connsiteX3" fmla="*/ 2466109 w 5138498"/>
              <a:gd name="connsiteY3" fmla="*/ 637309 h 4405746"/>
              <a:gd name="connsiteX4" fmla="*/ 0 w 5138498"/>
              <a:gd name="connsiteY4" fmla="*/ 0 h 4405746"/>
              <a:gd name="connsiteX0" fmla="*/ 4590473 w 5092316"/>
              <a:gd name="connsiteY0" fmla="*/ 4405746 h 4405746"/>
              <a:gd name="connsiteX1" fmla="*/ 4738255 w 5092316"/>
              <a:gd name="connsiteY1" fmla="*/ 1958109 h 4405746"/>
              <a:gd name="connsiteX2" fmla="*/ 2466109 w 5092316"/>
              <a:gd name="connsiteY2" fmla="*/ 637309 h 4405746"/>
              <a:gd name="connsiteX3" fmla="*/ 0 w 5092316"/>
              <a:gd name="connsiteY3" fmla="*/ 0 h 4405746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5027528"/>
              <a:gd name="connsiteY0" fmla="*/ 4819961 h 4819961"/>
              <a:gd name="connsiteX1" fmla="*/ 5012975 w 5027528"/>
              <a:gd name="connsiteY1" fmla="*/ 2598259 h 4819961"/>
              <a:gd name="connsiteX2" fmla="*/ 2466109 w 5027528"/>
              <a:gd name="connsiteY2" fmla="*/ 637309 h 4819961"/>
              <a:gd name="connsiteX3" fmla="*/ 0 w 5027528"/>
              <a:gd name="connsiteY3" fmla="*/ 0 h 4819961"/>
              <a:gd name="connsiteX0" fmla="*/ 2553426 w 5072480"/>
              <a:gd name="connsiteY0" fmla="*/ 4819961 h 4819961"/>
              <a:gd name="connsiteX1" fmla="*/ 5012975 w 5072480"/>
              <a:gd name="connsiteY1" fmla="*/ 2598259 h 4819961"/>
              <a:gd name="connsiteX2" fmla="*/ 2910457 w 5072480"/>
              <a:gd name="connsiteY2" fmla="*/ 753118 h 4819961"/>
              <a:gd name="connsiteX3" fmla="*/ 0 w 5072480"/>
              <a:gd name="connsiteY3" fmla="*/ 0 h 4819961"/>
              <a:gd name="connsiteX0" fmla="*/ 2553426 w 5151821"/>
              <a:gd name="connsiteY0" fmla="*/ 4819961 h 4819961"/>
              <a:gd name="connsiteX1" fmla="*/ 5092316 w 5151821"/>
              <a:gd name="connsiteY1" fmla="*/ 2861851 h 4819961"/>
              <a:gd name="connsiteX2" fmla="*/ 2910457 w 5151821"/>
              <a:gd name="connsiteY2" fmla="*/ 753118 h 4819961"/>
              <a:gd name="connsiteX3" fmla="*/ 0 w 5151821"/>
              <a:gd name="connsiteY3" fmla="*/ 0 h 481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821" h="4819961">
                <a:moveTo>
                  <a:pt x="2553426" y="4819961"/>
                </a:moveTo>
                <a:cubicBezTo>
                  <a:pt x="3408173" y="4619443"/>
                  <a:pt x="5032811" y="3539658"/>
                  <a:pt x="5092316" y="2861851"/>
                </a:cubicBezTo>
                <a:cubicBezTo>
                  <a:pt x="5151821" y="2184044"/>
                  <a:pt x="3759176" y="1230093"/>
                  <a:pt x="2910457" y="753118"/>
                </a:cubicBezTo>
                <a:cubicBezTo>
                  <a:pt x="2061738" y="276143"/>
                  <a:pt x="838200" y="155479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24260" y="5118820"/>
            <a:ext cx="683609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-1726420" y="3044950"/>
            <a:ext cx="44549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37895" y="504201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7880" y="81746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b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9239" y="2315255"/>
            <a:ext cx="241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</a:rPr>
              <a:t>β</a:t>
            </a:r>
            <a:r>
              <a:rPr lang="en-US" sz="1600" dirty="0" smtClean="0">
                <a:solidFill>
                  <a:srgbClr val="FF0000"/>
                </a:solidFill>
              </a:rPr>
              <a:t> distortion of off-momentum particles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1/</a:t>
            </a:r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* </a:t>
            </a:r>
            <a:br>
              <a:rPr lang="en-US" sz="1600" dirty="0" smtClean="0">
                <a:solidFill>
                  <a:srgbClr val="FF0000"/>
                </a:solidFill>
                <a:sym typeface="Symbol"/>
              </a:rPr>
            </a:b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ffects collimation)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4552798" y="3256177"/>
            <a:ext cx="345645" cy="230430"/>
          </a:xfrm>
          <a:prstGeom prst="straightConnector1">
            <a:avLst/>
          </a:prstGeom>
          <a:ln>
            <a:solidFill>
              <a:srgbClr val="FF1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665" y="164575"/>
            <a:ext cx="8262937" cy="441325"/>
          </a:xfrm>
        </p:spPr>
        <p:txBody>
          <a:bodyPr/>
          <a:lstStyle/>
          <a:p>
            <a:r>
              <a:rPr lang="en-US" dirty="0" smtClean="0"/>
              <a:t>Example: The Case for New LHC </a:t>
            </a:r>
            <a:r>
              <a:rPr lang="en-US" dirty="0" err="1" smtClean="0"/>
              <a:t>Quadupoles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2665" y="625435"/>
            <a:ext cx="8355012" cy="363005"/>
          </a:xfrm>
        </p:spPr>
        <p:txBody>
          <a:bodyPr/>
          <a:lstStyle/>
          <a:p>
            <a:r>
              <a:rPr lang="en-US" dirty="0" smtClean="0"/>
              <a:t>Proposal to increase luminosity: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*=55 cm </a:t>
            </a:r>
            <a:r>
              <a:rPr 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*=10 cm</a:t>
            </a:r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/>
              </a:rPr>
              <a:t>Need bigger quads to go to smaller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B3B5A-5052-4940-8887-DC0AFF3E24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4070930" cy="361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410200" y="1676400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Existing quads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70 mm aperture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200 T/m gradient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Proposed for upgrade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At least 120 mm aperture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200 T/m gradient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Field 70% higher at pole face</a:t>
            </a:r>
          </a:p>
          <a:p>
            <a:pPr marL="228600" indent="-114300" algn="l"/>
            <a:endParaRPr lang="en-US" sz="1800" dirty="0" smtClean="0"/>
          </a:p>
          <a:p>
            <a:pPr marL="114300" algn="l"/>
            <a:r>
              <a:rPr lang="en-US" sz="1800" dirty="0" smtClean="0">
                <a:solidFill>
                  <a:srgbClr val="FF1F1F"/>
                </a:solidFill>
                <a:sym typeface="Symbol"/>
              </a:rPr>
              <a:t>Beyond the limit of </a:t>
            </a:r>
            <a:r>
              <a:rPr lang="en-US" sz="1800" dirty="0" err="1" smtClean="0">
                <a:solidFill>
                  <a:srgbClr val="FF1F1F"/>
                </a:solidFill>
                <a:sym typeface="Symbol"/>
              </a:rPr>
              <a:t>NbTi</a:t>
            </a:r>
            <a:endParaRPr lang="en-US" sz="1800" dirty="0" smtClean="0">
              <a:solidFill>
                <a:srgbClr val="FF1F1F"/>
              </a:solidFill>
              <a:sym typeface="Symbol"/>
            </a:endParaRPr>
          </a:p>
          <a:p>
            <a:pPr marL="114300" algn="l"/>
            <a:r>
              <a:rPr lang="en-US" sz="1800" dirty="0" smtClean="0">
                <a:solidFill>
                  <a:srgbClr val="FF1F1F"/>
                </a:solidFill>
                <a:sym typeface="Symbol"/>
              </a:rPr>
              <a:t>Must go to Nb</a:t>
            </a:r>
            <a:r>
              <a:rPr lang="en-US" sz="1800" baseline="-25000" dirty="0" smtClean="0">
                <a:solidFill>
                  <a:srgbClr val="FF1F1F"/>
                </a:solidFill>
                <a:sym typeface="Symbol"/>
              </a:rPr>
              <a:t>3</a:t>
            </a:r>
            <a:r>
              <a:rPr lang="en-US" sz="1800" dirty="0" smtClean="0">
                <a:solidFill>
                  <a:srgbClr val="FF1F1F"/>
                </a:solidFill>
                <a:sym typeface="Symbol"/>
              </a:rPr>
              <a:t>Sn</a:t>
            </a:r>
            <a:endParaRPr lang="en-US" sz="1800" dirty="0" smtClean="0">
              <a:solidFill>
                <a:srgbClr val="FF1F1F"/>
              </a:solidFill>
            </a:endParaRPr>
          </a:p>
          <a:p>
            <a:pPr marL="228600" indent="-114300" algn="l"/>
            <a:endParaRPr lang="en-US" sz="1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891175"/>
          </a:xfrm>
        </p:spPr>
        <p:txBody>
          <a:bodyPr/>
          <a:lstStyle/>
          <a:p>
            <a:r>
              <a:rPr lang="en-US" sz="2000" dirty="0" smtClean="0"/>
              <a:t>So far, we’ve talked about nice, periodic lattice, but that may not be all that useful in the real world.  In particular, we generally want</a:t>
            </a:r>
          </a:p>
          <a:p>
            <a:pPr lvl="1"/>
            <a:r>
              <a:rPr lang="en-US" sz="1800" dirty="0" smtClean="0"/>
              <a:t>Locations for injection of extraction.</a:t>
            </a:r>
          </a:p>
          <a:p>
            <a:pPr lvl="1"/>
            <a:r>
              <a:rPr lang="en-US" sz="1800" dirty="0" smtClean="0"/>
              <a:t>“Straight” sections for RF, instrumentation, etc</a:t>
            </a:r>
          </a:p>
          <a:p>
            <a:pPr lvl="1"/>
            <a:r>
              <a:rPr lang="en-US" sz="1800" dirty="0" smtClean="0"/>
              <a:t>Low beta points for collisions</a:t>
            </a:r>
          </a:p>
          <a:p>
            <a:r>
              <a:rPr lang="en-US" dirty="0" smtClean="0"/>
              <a:t>Since we generally think of these as taking the place of things in our lattice, we call them “insertions”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" y="4343400"/>
            <a:ext cx="1143000" cy="457200"/>
            <a:chOff x="914400" y="4343400"/>
            <a:chExt cx="1143000" cy="457200"/>
          </a:xfrm>
        </p:grpSpPr>
        <p:sp>
          <p:nvSpPr>
            <p:cNvPr id="9" name="Rectangle 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4343400"/>
            <a:ext cx="1143000" cy="457200"/>
            <a:chOff x="914400" y="4343400"/>
            <a:chExt cx="1143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71800" y="4343400"/>
            <a:ext cx="1143000" cy="457200"/>
            <a:chOff x="914400" y="4343400"/>
            <a:chExt cx="1143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4343400"/>
            <a:ext cx="1143000" cy="457200"/>
            <a:chOff x="914400" y="4343400"/>
            <a:chExt cx="1143000" cy="457200"/>
          </a:xfrm>
        </p:grpSpPr>
        <p:sp>
          <p:nvSpPr>
            <p:cNvPr id="19" name="Rectangle 1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9400" y="4343400"/>
            <a:ext cx="1143000" cy="457200"/>
            <a:chOff x="914400" y="4343400"/>
            <a:chExt cx="1143000" cy="457200"/>
          </a:xfrm>
        </p:grpSpPr>
        <p:sp>
          <p:nvSpPr>
            <p:cNvPr id="22" name="Rectangle 21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72400" y="4343400"/>
            <a:ext cx="1143000" cy="457200"/>
            <a:chOff x="914400" y="4343400"/>
            <a:chExt cx="1143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114800" y="43434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672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Insertion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000" y="541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Match lattice functions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054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91000" y="4953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 and Beta Beating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86175"/>
          </a:xfrm>
        </p:spPr>
        <p:txBody>
          <a:bodyPr/>
          <a:lstStyle/>
          <a:p>
            <a:r>
              <a:rPr lang="en-US" sz="2000" dirty="0" smtClean="0"/>
              <a:t>Simply modifying a section of the lattice without matching will result in a distortion of the lattice functions around the ring (sometimes called “beta” beating)</a:t>
            </a:r>
          </a:p>
          <a:p>
            <a:r>
              <a:rPr lang="en-US" sz="2000" dirty="0" smtClean="0"/>
              <a:t>Here’s an example of increasing the drift space in one FODO cell from 5 to 7.5 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09307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Collins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51825" cy="681375"/>
          </a:xfrm>
        </p:spPr>
        <p:txBody>
          <a:bodyPr/>
          <a:lstStyle/>
          <a:p>
            <a:r>
              <a:rPr lang="en-US" sz="1800" dirty="0" smtClean="0"/>
              <a:t>A Collins Insertion is a way of using two quads to put a straight section into a FODO lattice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s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is the usable straight region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1143000" y="2057400"/>
            <a:ext cx="2400300" cy="857250"/>
            <a:chOff x="685800" y="1600200"/>
            <a:chExt cx="3200400" cy="1143000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1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26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3"/>
          <p:cNvGrpSpPr>
            <a:grpSpLocks/>
          </p:cNvGrpSpPr>
          <p:nvPr/>
        </p:nvGrpSpPr>
        <p:grpSpPr bwMode="auto">
          <a:xfrm>
            <a:off x="4953000" y="1981200"/>
            <a:ext cx="381000" cy="1066800"/>
            <a:chOff x="4267" y="2160"/>
            <a:chExt cx="240" cy="481"/>
          </a:xfrm>
        </p:grpSpPr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0"/>
          <p:cNvGrpSpPr>
            <a:grpSpLocks/>
          </p:cNvGrpSpPr>
          <p:nvPr/>
        </p:nvGrpSpPr>
        <p:grpSpPr bwMode="auto">
          <a:xfrm>
            <a:off x="4038600" y="1981200"/>
            <a:ext cx="304800" cy="1143000"/>
            <a:chOff x="3077" y="2111"/>
            <a:chExt cx="176" cy="481"/>
          </a:xfrm>
        </p:grpSpPr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5715000" y="2057400"/>
            <a:ext cx="2400300" cy="857250"/>
            <a:chOff x="685800" y="1600200"/>
            <a:chExt cx="3200400" cy="1143000"/>
          </a:xfrm>
        </p:grpSpPr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5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8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79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10287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8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1828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9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24765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0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276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1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56388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2" name="Equation" r:id="rId9" imgW="266400" imgH="203040" progId="Equation.3">
                  <p:embed/>
                </p:oleObj>
              </mc:Choice>
              <mc:Fallback>
                <p:oleObj name="Equation" r:id="rId9" imgW="2664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6400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3" name="Equation" r:id="rId10" imgW="152280" imgH="203040" progId="Equation.3">
                  <p:embed/>
                </p:oleObj>
              </mc:Choice>
              <mc:Fallback>
                <p:oleObj name="Equation" r:id="rId10" imgW="1522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/>
        </p:nvGraphicFramePr>
        <p:xfrm>
          <a:off x="70104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4" name="Equation" r:id="rId11" imgW="266400" imgH="203040" progId="Equation.3">
                  <p:embed/>
                </p:oleObj>
              </mc:Choice>
              <mc:Fallback>
                <p:oleObj name="Equation" r:id="rId11" imgW="2664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/>
          <p:cNvGraphicFramePr>
            <a:graphicFrameLocks noChangeAspect="1"/>
          </p:cNvGraphicFramePr>
          <p:nvPr/>
        </p:nvGraphicFramePr>
        <p:xfrm>
          <a:off x="7848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5" name="Equation" r:id="rId12" imgW="152280" imgH="203040" progId="Equation.3">
                  <p:embed/>
                </p:oleObj>
              </mc:Choice>
              <mc:Fallback>
                <p:oleObj name="Equation" r:id="rId12" imgW="15228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38100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290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9436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0" name="Object 10"/>
          <p:cNvGraphicFramePr>
            <a:graphicFrameLocks noChangeAspect="1"/>
          </p:cNvGraphicFramePr>
          <p:nvPr/>
        </p:nvGraphicFramePr>
        <p:xfrm>
          <a:off x="4495800" y="20574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6" name="Equation" r:id="rId13" imgW="152280" imgH="215640" progId="Equation.3">
                  <p:embed/>
                </p:oleObj>
              </mc:Choice>
              <mc:Fallback>
                <p:oleObj name="Equation" r:id="rId13" imgW="1522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1" name="Object 11"/>
          <p:cNvGraphicFramePr>
            <a:graphicFrameLocks noChangeAspect="1"/>
          </p:cNvGraphicFramePr>
          <p:nvPr/>
        </p:nvGraphicFramePr>
        <p:xfrm>
          <a:off x="3810000" y="1371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7" name="Equation" r:id="rId15" imgW="139680" imgH="215640" progId="Equation.3">
                  <p:embed/>
                </p:oleObj>
              </mc:Choice>
              <mc:Fallback>
                <p:oleObj name="Equation" r:id="rId15" imgW="1396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>
            <a:off x="3810000" y="19050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Object 11"/>
          <p:cNvGraphicFramePr>
            <a:graphicFrameLocks noChangeAspect="1"/>
          </p:cNvGraphicFramePr>
          <p:nvPr/>
        </p:nvGraphicFramePr>
        <p:xfrm>
          <a:off x="5181600" y="12954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8" name="Equation" r:id="rId17" imgW="139680" imgH="215640" progId="Equation.3">
                  <p:embed/>
                </p:oleObj>
              </mc:Choice>
              <mc:Fallback>
                <p:oleObj name="Equation" r:id="rId17" imgW="1396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Arrow Connector 115"/>
          <p:cNvCxnSpPr/>
          <p:nvPr/>
        </p:nvCxnSpPr>
        <p:spPr>
          <a:xfrm>
            <a:off x="5181600" y="1828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53" idx="1"/>
          </p:cNvCxnSpPr>
          <p:nvPr/>
        </p:nvCxnSpPr>
        <p:spPr>
          <a:xfrm>
            <a:off x="4343400" y="2514600"/>
            <a:ext cx="738188" cy="9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90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5626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3" name="Object 13"/>
          <p:cNvGraphicFramePr>
            <a:graphicFrameLocks noChangeAspect="1"/>
          </p:cNvGraphicFramePr>
          <p:nvPr/>
        </p:nvGraphicFramePr>
        <p:xfrm>
          <a:off x="34290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9" name="Equation" r:id="rId18" imgW="164880" imgH="393480" progId="Equation.3">
                  <p:embed/>
                </p:oleObj>
              </mc:Choice>
              <mc:Fallback>
                <p:oleObj name="Equation" r:id="rId18" imgW="164880" imgH="393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56388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0" name="Equation" r:id="rId20" imgW="164880" imgH="393480" progId="Equation.3">
                  <p:embed/>
                </p:oleObj>
              </mc:Choice>
              <mc:Fallback>
                <p:oleObj name="Equation" r:id="rId20" imgW="16488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Connector 122"/>
          <p:cNvCxnSpPr/>
          <p:nvPr/>
        </p:nvCxnSpPr>
        <p:spPr>
          <a:xfrm>
            <a:off x="19812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981200" y="36576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5" name="Object 15"/>
          <p:cNvGraphicFramePr>
            <a:graphicFrameLocks noChangeAspect="1"/>
          </p:cNvGraphicFramePr>
          <p:nvPr/>
        </p:nvGraphicFramePr>
        <p:xfrm>
          <a:off x="2463800" y="38100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1"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81000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6" name="Object 16"/>
          <p:cNvGraphicFramePr>
            <a:graphicFrameLocks noChangeAspect="1"/>
          </p:cNvGraphicFramePr>
          <p:nvPr/>
        </p:nvGraphicFramePr>
        <p:xfrm>
          <a:off x="4051300" y="448310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2" name="Equation" r:id="rId23" imgW="660240" imgH="228600" progId="Equation.3">
                  <p:embed/>
                </p:oleObj>
              </mc:Choice>
              <mc:Fallback>
                <p:oleObj name="Equation" r:id="rId23" imgW="66024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483100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/>
          <p:cNvCxnSpPr/>
          <p:nvPr/>
        </p:nvCxnSpPr>
        <p:spPr>
          <a:xfrm flipH="1" flipV="1">
            <a:off x="3886200" y="3962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257800" y="39624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7" name="Object 17"/>
          <p:cNvGraphicFramePr>
            <a:graphicFrameLocks noChangeAspect="1"/>
          </p:cNvGraphicFramePr>
          <p:nvPr/>
        </p:nvGraphicFramePr>
        <p:xfrm>
          <a:off x="4025900" y="32385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3" name="Equation" r:id="rId25" imgW="164880" imgH="164880" progId="Equation.3">
                  <p:embed/>
                </p:oleObj>
              </mc:Choice>
              <mc:Fallback>
                <p:oleObj name="Equation" r:id="rId25" imgW="164880" imgH="1648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38500"/>
                        <a:ext cx="33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8" name="Object 18"/>
          <p:cNvGraphicFramePr>
            <a:graphicFrameLocks noChangeAspect="1"/>
          </p:cNvGraphicFramePr>
          <p:nvPr/>
        </p:nvGraphicFramePr>
        <p:xfrm>
          <a:off x="4953000" y="3276600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4" name="Equation" r:id="rId27" imgW="266400" imgH="164880" progId="Equation.3">
                  <p:embed/>
                </p:oleObj>
              </mc:Choice>
              <mc:Fallback>
                <p:oleObj name="Equation" r:id="rId27" imgW="266400" imgH="164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533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51825" cy="762000"/>
          </a:xfrm>
        </p:spPr>
        <p:txBody>
          <a:bodyPr/>
          <a:lstStyle/>
          <a:p>
            <a:r>
              <a:rPr lang="en-US" sz="1800" dirty="0" smtClean="0"/>
              <a:t>Require that the lattice functions at both ends of the insertion match the regular lattice functions at those point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μ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is a free parameter</a:t>
            </a:r>
          </a:p>
          <a:p>
            <a:r>
              <a:rPr lang="en-US" sz="1800" dirty="0" smtClean="0"/>
              <a:t>After a bit of algebra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Maximize 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with </a:t>
            </a:r>
            <a:r>
              <a:rPr lang="en-US" sz="1800" dirty="0" err="1" smtClean="0"/>
              <a:t>μ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latin typeface="Symbol" pitchFamily="18" charset="2"/>
              </a:rPr>
              <a:t>p</a:t>
            </a:r>
            <a:r>
              <a:rPr lang="en-US" sz="1800" dirty="0" smtClean="0"/>
              <a:t>/2, α max (which is why we locate it </a:t>
            </a:r>
            <a:r>
              <a:rPr lang="en-US" sz="1800" i="1" dirty="0" smtClean="0"/>
              <a:t>L/2 </a:t>
            </a:r>
            <a:r>
              <a:rPr lang="en-US" sz="1800" dirty="0" smtClean="0"/>
              <a:t>from quad)</a:t>
            </a:r>
          </a:p>
          <a:p>
            <a:r>
              <a:rPr lang="en-US" sz="1800" dirty="0" smtClean="0"/>
              <a:t>Works in both planes if α</a:t>
            </a:r>
            <a:r>
              <a:rPr lang="en-US" sz="1800" baseline="-25000" dirty="0" smtClean="0"/>
              <a:t>x</a:t>
            </a:r>
            <a:r>
              <a:rPr lang="en-US" sz="1800" dirty="0" smtClean="0"/>
              <a:t>=-α</a:t>
            </a:r>
            <a:r>
              <a:rPr lang="en-US" sz="1800" baseline="-25000" dirty="0" smtClean="0"/>
              <a:t>y</a:t>
            </a:r>
            <a:r>
              <a:rPr lang="en-US" sz="1800" dirty="0" smtClean="0"/>
              <a:t> (true for simple FODO)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35100" y="990600"/>
          <a:ext cx="604678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2" name="Equation" r:id="rId3" imgW="2895480" imgH="1041120" progId="Equation.3">
                  <p:embed/>
                </p:oleObj>
              </mc:Choice>
              <mc:Fallback>
                <p:oleObj name="Equation" r:id="rId3" imgW="289548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990600"/>
                        <a:ext cx="6046788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2286000" y="4038600"/>
          <a:ext cx="464026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3" name="Equation" r:id="rId5" imgW="2222280" imgH="596880" progId="Equation.3">
                  <p:embed/>
                </p:oleObj>
              </mc:Choice>
              <mc:Fallback>
                <p:oleObj name="Equation" r:id="rId5" imgW="222228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640262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The problem with the Collins insertion is that it does </a:t>
            </a:r>
            <a:r>
              <a:rPr lang="en-US" sz="1800" i="1" dirty="0" smtClean="0"/>
              <a:t>not</a:t>
            </a:r>
            <a:r>
              <a:rPr lang="en-US" sz="1800" dirty="0" smtClean="0"/>
              <a:t> match dispersion, so just sticking it in the lattice will lead to distortions in the dispersion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typically dealt with by suppressing the dispersion entirely in the region of the insertion.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199" y="1447800"/>
            <a:ext cx="3407278" cy="376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5029200" y="1905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Collins Insertion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33775"/>
          </a:xfrm>
        </p:spPr>
        <p:txBody>
          <a:bodyPr/>
          <a:lstStyle/>
          <a:p>
            <a:r>
              <a:rPr lang="en-US" sz="1800" dirty="0" smtClean="0"/>
              <a:t>On common technique is called the “missing magnet” scheme, in which the FODO cells on either side of the straight section are operated with two different bending dipoles and a half-strength quad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the dispersion matrix for a FODO half cell is (lecture 6)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981200" y="1905000"/>
            <a:ext cx="228600" cy="857250"/>
            <a:chOff x="3077" y="2111"/>
            <a:chExt cx="176" cy="481"/>
          </a:xfrm>
        </p:grpSpPr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238250" y="1905000"/>
            <a:ext cx="285750" cy="800100"/>
            <a:chOff x="4267" y="2160"/>
            <a:chExt cx="240" cy="481"/>
          </a:xfrm>
        </p:grpSpPr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3409950" y="1905000"/>
            <a:ext cx="228600" cy="857250"/>
            <a:chOff x="3077" y="2111"/>
            <a:chExt cx="176" cy="481"/>
          </a:xfrm>
        </p:grpSpPr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2667000" y="1905000"/>
            <a:ext cx="285750" cy="800100"/>
            <a:chOff x="4267" y="2160"/>
            <a:chExt cx="240" cy="481"/>
          </a:xfrm>
        </p:grpSpPr>
        <p:sp>
          <p:nvSpPr>
            <p:cNvPr id="2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16383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383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3241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241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6705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135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6705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12395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4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19240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5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257175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6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33718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7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4800600" y="1905000"/>
            <a:ext cx="228600" cy="857250"/>
            <a:chOff x="3077" y="2111"/>
            <a:chExt cx="176" cy="481"/>
          </a:xfrm>
        </p:grpSpPr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53"/>
          <p:cNvGrpSpPr>
            <a:grpSpLocks/>
          </p:cNvGrpSpPr>
          <p:nvPr/>
        </p:nvGrpSpPr>
        <p:grpSpPr bwMode="auto">
          <a:xfrm>
            <a:off x="4057650" y="1905000"/>
            <a:ext cx="285750" cy="800100"/>
            <a:chOff x="4267" y="2160"/>
            <a:chExt cx="240" cy="481"/>
          </a:xfrm>
        </p:grpSpPr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>
            <a:off x="44577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20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577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50"/>
          <p:cNvGrpSpPr>
            <a:grpSpLocks/>
          </p:cNvGrpSpPr>
          <p:nvPr/>
        </p:nvGrpSpPr>
        <p:grpSpPr bwMode="auto">
          <a:xfrm>
            <a:off x="533400" y="1905000"/>
            <a:ext cx="228600" cy="857250"/>
            <a:chOff x="3077" y="2111"/>
            <a:chExt cx="176" cy="481"/>
          </a:xfrm>
        </p:grpSpPr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H="1">
            <a:off x="8763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906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763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3"/>
          <p:cNvGraphicFramePr>
            <a:graphicFrameLocks noChangeAspect="1"/>
          </p:cNvGraphicFramePr>
          <p:nvPr/>
        </p:nvGraphicFramePr>
        <p:xfrm>
          <a:off x="4762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8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Connector 87"/>
          <p:cNvCxnSpPr/>
          <p:nvPr/>
        </p:nvCxnSpPr>
        <p:spPr>
          <a:xfrm flipH="1">
            <a:off x="3733800" y="20574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48100" y="20002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3800" y="26860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3405" name="Object 13"/>
          <p:cNvGraphicFramePr>
            <a:graphicFrameLocks noChangeAspect="1"/>
          </p:cNvGraphicFramePr>
          <p:nvPr/>
        </p:nvGraphicFramePr>
        <p:xfrm>
          <a:off x="400050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9" name="Equation" r:id="rId10" imgW="266400" imgH="203040" progId="Equation.3">
                  <p:embed/>
                </p:oleObj>
              </mc:Choice>
              <mc:Fallback>
                <p:oleObj name="Equation" r:id="rId10" imgW="26640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6" name="Object 14"/>
          <p:cNvGraphicFramePr>
            <a:graphicFrameLocks noChangeAspect="1"/>
          </p:cNvGraphicFramePr>
          <p:nvPr/>
        </p:nvGraphicFramePr>
        <p:xfrm>
          <a:off x="4724400" y="2819400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0" name="Equation" r:id="rId11" imgW="228600" imgH="203040" progId="Equation.3">
                  <p:embed/>
                </p:oleObj>
              </mc:Choice>
              <mc:Fallback>
                <p:oleObj name="Equation" r:id="rId11" imgW="228600" imgH="203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5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7" name="Object 15"/>
          <p:cNvGraphicFramePr>
            <a:graphicFrameLocks noChangeAspect="1"/>
          </p:cNvGraphicFramePr>
          <p:nvPr/>
        </p:nvGraphicFramePr>
        <p:xfrm>
          <a:off x="863600" y="2616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1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616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8" name="Object 16"/>
          <p:cNvGraphicFramePr>
            <a:graphicFrameLocks noChangeAspect="1"/>
          </p:cNvGraphicFramePr>
          <p:nvPr/>
        </p:nvGraphicFramePr>
        <p:xfrm>
          <a:off x="1600200" y="2616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2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16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3" name="Object 21"/>
          <p:cNvGraphicFramePr>
            <a:graphicFrameLocks noChangeAspect="1"/>
          </p:cNvGraphicFramePr>
          <p:nvPr/>
        </p:nvGraphicFramePr>
        <p:xfrm>
          <a:off x="2286000" y="2590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3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5105400" y="22860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57800" y="190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Straight section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467600" y="17526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6200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Mirror image</a:t>
            </a:r>
          </a:p>
        </p:txBody>
      </p:sp>
      <p:graphicFrame>
        <p:nvGraphicFramePr>
          <p:cNvPr id="443414" name="Object 22"/>
          <p:cNvGraphicFramePr>
            <a:graphicFrameLocks noChangeAspect="1"/>
          </p:cNvGraphicFramePr>
          <p:nvPr/>
        </p:nvGraphicFramePr>
        <p:xfrm>
          <a:off x="457200" y="3962400"/>
          <a:ext cx="8488363" cy="2260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4" name="Equation" r:id="rId19" imgW="7823160" imgH="2082600" progId="Equation.3">
                  <p:embed/>
                </p:oleObj>
              </mc:Choice>
              <mc:Fallback>
                <p:oleObj name="Equation" r:id="rId19" imgW="7823160" imgH="2082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8488363" cy="2260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5" name="Object 23"/>
          <p:cNvGraphicFramePr>
            <a:graphicFrameLocks noChangeAspect="1"/>
          </p:cNvGraphicFramePr>
          <p:nvPr/>
        </p:nvGraphicFramePr>
        <p:xfrm>
          <a:off x="3048000" y="2590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5" name="Equation" r:id="rId21" imgW="152280" imgH="215640" progId="Equation.3">
                  <p:embed/>
                </p:oleObj>
              </mc:Choice>
              <mc:Fallback>
                <p:oleObj name="Equation" r:id="rId21" imgW="152280" imgH="215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6" name="Object 24"/>
          <p:cNvGraphicFramePr>
            <a:graphicFrameLocks noChangeAspect="1"/>
          </p:cNvGraphicFramePr>
          <p:nvPr/>
        </p:nvGraphicFramePr>
        <p:xfrm>
          <a:off x="3721100" y="26670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6" name="Equation" r:id="rId22" imgW="164880" imgH="215640" progId="Equation.3">
                  <p:embed/>
                </p:oleObj>
              </mc:Choice>
              <mc:Fallback>
                <p:oleObj name="Equation" r:id="rId22" imgW="164880" imgH="215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66700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7" name="Object 25"/>
          <p:cNvGraphicFramePr>
            <a:graphicFrameLocks noChangeAspect="1"/>
          </p:cNvGraphicFramePr>
          <p:nvPr/>
        </p:nvGraphicFramePr>
        <p:xfrm>
          <a:off x="4419600" y="25908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7" name="Equation" r:id="rId24" imgW="164880" imgH="215640" progId="Equation.3">
                  <p:embed/>
                </p:oleObj>
              </mc:Choice>
              <mc:Fallback>
                <p:oleObj name="Equation" r:id="rId24" imgW="164880" imgH="215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228601"/>
            <a:ext cx="8251825" cy="380999"/>
          </a:xfrm>
        </p:spPr>
        <p:txBody>
          <a:bodyPr/>
          <a:lstStyle/>
          <a:p>
            <a:r>
              <a:rPr lang="en-US" sz="1800" dirty="0" smtClean="0"/>
              <a:t>So we solve for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D</a:t>
            </a:r>
            <a:r>
              <a:rPr lang="en-US" sz="1800" i="1" baseline="-25000" dirty="0" smtClean="0"/>
              <a:t>m</a:t>
            </a:r>
            <a:r>
              <a:rPr lang="en-US" sz="1800" dirty="0" smtClean="0"/>
              <a:t> and </a:t>
            </a:r>
            <a:r>
              <a:rPr lang="en-US" sz="1800" i="1" dirty="0" err="1" smtClean="0"/>
              <a:t>D’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 are the dispersion functions at the end of a normal cell (for a simple lattice, </a:t>
            </a:r>
            <a:r>
              <a:rPr lang="en-US" sz="1800" i="1" dirty="0" err="1" smtClean="0"/>
              <a:t>D’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=0) </a:t>
            </a:r>
          </a:p>
          <a:p>
            <a:r>
              <a:rPr lang="en-US" sz="1800" dirty="0" smtClean="0"/>
              <a:t>We get the surprisingly simple result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 that if </a:t>
            </a:r>
            <a:r>
              <a:rPr lang="en-US" sz="1800" dirty="0" smtClean="0">
                <a:latin typeface="Symbol" pitchFamily="18" charset="2"/>
              </a:rPr>
              <a:t>q</a:t>
            </a:r>
            <a:r>
              <a:rPr lang="en-US" sz="1800" dirty="0" smtClean="0"/>
              <a:t>=60°</a:t>
            </a:r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So the cell next to the insertion is normal, and the next one has no magnets, hence the name “missing magnet”.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44418" name="Object 2"/>
          <p:cNvGraphicFramePr>
            <a:graphicFrameLocks noChangeAspect="1"/>
          </p:cNvGraphicFramePr>
          <p:nvPr/>
        </p:nvGraphicFramePr>
        <p:xfrm>
          <a:off x="1905000" y="685800"/>
          <a:ext cx="358548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6" name="Equation" r:id="rId3" imgW="1968480" imgH="711000" progId="Equation.3">
                  <p:embed/>
                </p:oleObj>
              </mc:Choice>
              <mc:Fallback>
                <p:oleObj name="Equation" r:id="rId3" imgW="19684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358548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2286000" y="3048000"/>
          <a:ext cx="40259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7" name="Equation" r:id="rId5" imgW="2209680" imgH="787320" progId="Equation.3">
                  <p:embed/>
                </p:oleObj>
              </mc:Choice>
              <mc:Fallback>
                <p:oleObj name="Equation" r:id="rId5" imgW="2209680" imgH="787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4025900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3146425" y="4800600"/>
          <a:ext cx="2290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8" name="Equation" r:id="rId7" imgW="1257120" imgH="215640" progId="Equation.3">
                  <p:embed/>
                </p:oleObj>
              </mc:Choice>
              <mc:Fallback>
                <p:oleObj name="Equation" r:id="rId7" imgW="1257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4800600"/>
                        <a:ext cx="2290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290975"/>
          </a:xfrm>
        </p:spPr>
        <p:txBody>
          <a:bodyPr/>
          <a:lstStyle/>
          <a:p>
            <a:r>
              <a:rPr lang="en-US" sz="1800" dirty="0" smtClean="0"/>
              <a:t>Because the Collins Insertion has no bend magnets, it cannot generate dispersion if there is none there to begin with, so if we put a Collins Insertion inside of a dispersion suppressor, we match both dispersion and the lattice functions.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7 - 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05000"/>
            <a:ext cx="3429000" cy="39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3983</TotalTime>
  <Words>1051</Words>
  <Application>Microsoft Macintosh PowerPoint</Application>
  <PresentationFormat>On-screen Show (4:3)</PresentationFormat>
  <Paragraphs>204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Opulent</vt:lpstr>
      <vt:lpstr>Equation</vt:lpstr>
      <vt:lpstr>Insertions and Matching</vt:lpstr>
      <vt:lpstr>Insertions</vt:lpstr>
      <vt:lpstr>Mismatch and Beta Beating</vt:lpstr>
      <vt:lpstr>Collins Insertion</vt:lpstr>
      <vt:lpstr>PowerPoint Presentation</vt:lpstr>
      <vt:lpstr>Dispersion Suppression</vt:lpstr>
      <vt:lpstr>Dispersion Suppression (cont’d)</vt:lpstr>
      <vt:lpstr>PowerPoint Presentation</vt:lpstr>
      <vt:lpstr>Combining Insertions</vt:lpstr>
      <vt:lpstr>Focusing Triplet </vt:lpstr>
      <vt:lpstr>Low b Insertions</vt:lpstr>
      <vt:lpstr>Phase Advance of a Low Beta Insertion</vt:lpstr>
      <vt:lpstr>Limits to b*</vt:lpstr>
      <vt:lpstr>Example: The Case for New LHC Quadupoles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136</cp:revision>
  <dcterms:created xsi:type="dcterms:W3CDTF">2003-06-24T14:15:57Z</dcterms:created>
  <dcterms:modified xsi:type="dcterms:W3CDTF">2014-01-21T21:29:30Z</dcterms:modified>
</cp:coreProperties>
</file>