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5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6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notesSlides/notesSlide7.xml" ContentType="application/vnd.openxmlformats-officedocument.presentationml.notesSlide+xml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charts/chart1.xml" ContentType="application/vnd.openxmlformats-officedocument.drawingml.chart+xml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embeddings/oleObject71.bin" ContentType="application/vnd.openxmlformats-officedocument.oleObject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ppt/embeddings/oleObject74.bin" ContentType="application/vnd.openxmlformats-officedocument.oleObject"/>
  <Override PartName="/ppt/embeddings/oleObject7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27"/>
  </p:notesMasterIdLst>
  <p:handoutMasterIdLst>
    <p:handoutMasterId r:id="rId28"/>
  </p:handoutMasterIdLst>
  <p:sldIdLst>
    <p:sldId id="271" r:id="rId2"/>
    <p:sldId id="279" r:id="rId3"/>
    <p:sldId id="280" r:id="rId4"/>
    <p:sldId id="272" r:id="rId5"/>
    <p:sldId id="273" r:id="rId6"/>
    <p:sldId id="274" r:id="rId7"/>
    <p:sldId id="276" r:id="rId8"/>
    <p:sldId id="277" r:id="rId9"/>
    <p:sldId id="278" r:id="rId10"/>
    <p:sldId id="291" r:id="rId11"/>
    <p:sldId id="292" r:id="rId12"/>
    <p:sldId id="293" r:id="rId13"/>
    <p:sldId id="294" r:id="rId14"/>
    <p:sldId id="295" r:id="rId15"/>
    <p:sldId id="296" r:id="rId16"/>
    <p:sldId id="281" r:id="rId17"/>
    <p:sldId id="282" r:id="rId18"/>
    <p:sldId id="283" r:id="rId19"/>
    <p:sldId id="285" r:id="rId20"/>
    <p:sldId id="286" r:id="rId21"/>
    <p:sldId id="284" r:id="rId22"/>
    <p:sldId id="287" r:id="rId23"/>
    <p:sldId id="288" r:id="rId24"/>
    <p:sldId id="289" r:id="rId25"/>
    <p:sldId id="290" r:id="rId26"/>
  </p:sldIdLst>
  <p:sldSz cx="9144000" cy="6858000" type="screen4x3"/>
  <p:notesSz cx="6858000" cy="9144000"/>
  <p:custDataLst>
    <p:tags r:id="rId3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C3399"/>
    <a:srgbClr val="FF9933"/>
    <a:srgbClr val="FF9966"/>
    <a:srgbClr val="33CC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-135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-310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tags" Target="tags/tag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prebys\My%20Documents\My%20Dropbox\Public\USPAS%20Course\Austin%20Jan,%202012\bound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400725717563349"/>
          <c:y val="0.0325015856252568"/>
          <c:w val="0.888566810400101"/>
          <c:h val="0.880827519374059"/>
        </c:manualLayout>
      </c:layout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Sheet1!$A$2:$A$140</c:f>
              <c:numCache>
                <c:formatCode>General</c:formatCode>
                <c:ptCount val="139"/>
                <c:pt idx="0">
                  <c:v>-6.0</c:v>
                </c:pt>
                <c:pt idx="1">
                  <c:v>-5.9</c:v>
                </c:pt>
                <c:pt idx="2">
                  <c:v>-5.8</c:v>
                </c:pt>
                <c:pt idx="3">
                  <c:v>-5.7</c:v>
                </c:pt>
                <c:pt idx="4">
                  <c:v>-5.6</c:v>
                </c:pt>
                <c:pt idx="5">
                  <c:v>-5.5</c:v>
                </c:pt>
                <c:pt idx="6">
                  <c:v>-5.4</c:v>
                </c:pt>
                <c:pt idx="7">
                  <c:v>-5.3</c:v>
                </c:pt>
                <c:pt idx="8">
                  <c:v>-5.2</c:v>
                </c:pt>
                <c:pt idx="9">
                  <c:v>-5.1</c:v>
                </c:pt>
                <c:pt idx="10">
                  <c:v>-5.0</c:v>
                </c:pt>
                <c:pt idx="11">
                  <c:v>-4.9</c:v>
                </c:pt>
                <c:pt idx="12">
                  <c:v>-4.8</c:v>
                </c:pt>
                <c:pt idx="13">
                  <c:v>-4.7</c:v>
                </c:pt>
                <c:pt idx="14">
                  <c:v>-4.6</c:v>
                </c:pt>
                <c:pt idx="15">
                  <c:v>-4.5</c:v>
                </c:pt>
                <c:pt idx="16">
                  <c:v>-4.4</c:v>
                </c:pt>
                <c:pt idx="17">
                  <c:v>-4.3</c:v>
                </c:pt>
                <c:pt idx="18">
                  <c:v>-4.2</c:v>
                </c:pt>
                <c:pt idx="19">
                  <c:v>-4.1</c:v>
                </c:pt>
                <c:pt idx="20">
                  <c:v>-4.0</c:v>
                </c:pt>
                <c:pt idx="21">
                  <c:v>-3.9</c:v>
                </c:pt>
                <c:pt idx="22">
                  <c:v>-3.8</c:v>
                </c:pt>
                <c:pt idx="23">
                  <c:v>-3.7</c:v>
                </c:pt>
                <c:pt idx="24">
                  <c:v>-3.599999999999999</c:v>
                </c:pt>
                <c:pt idx="25">
                  <c:v>-3.5</c:v>
                </c:pt>
                <c:pt idx="26">
                  <c:v>-3.4</c:v>
                </c:pt>
                <c:pt idx="27">
                  <c:v>-3.3</c:v>
                </c:pt>
                <c:pt idx="28">
                  <c:v>-3.2</c:v>
                </c:pt>
                <c:pt idx="29">
                  <c:v>-3.099999999999999</c:v>
                </c:pt>
                <c:pt idx="30">
                  <c:v>-3.0</c:v>
                </c:pt>
                <c:pt idx="31">
                  <c:v>-2.9</c:v>
                </c:pt>
                <c:pt idx="32">
                  <c:v>-2.8</c:v>
                </c:pt>
                <c:pt idx="33">
                  <c:v>-2.7</c:v>
                </c:pt>
                <c:pt idx="34">
                  <c:v>-2.599999999999999</c:v>
                </c:pt>
                <c:pt idx="35">
                  <c:v>-2.5</c:v>
                </c:pt>
                <c:pt idx="36">
                  <c:v>-2.4</c:v>
                </c:pt>
                <c:pt idx="37">
                  <c:v>-2.3</c:v>
                </c:pt>
                <c:pt idx="38">
                  <c:v>-2.2</c:v>
                </c:pt>
                <c:pt idx="39">
                  <c:v>-2.099999999999999</c:v>
                </c:pt>
                <c:pt idx="40">
                  <c:v>-2.0</c:v>
                </c:pt>
                <c:pt idx="41">
                  <c:v>-1.899999999999999</c:v>
                </c:pt>
                <c:pt idx="42">
                  <c:v>-1.8</c:v>
                </c:pt>
                <c:pt idx="43">
                  <c:v>-1.700000000000001</c:v>
                </c:pt>
                <c:pt idx="44">
                  <c:v>-1.599999999999999</c:v>
                </c:pt>
                <c:pt idx="45">
                  <c:v>-1.5</c:v>
                </c:pt>
                <c:pt idx="46">
                  <c:v>-1.399999999999999</c:v>
                </c:pt>
                <c:pt idx="47">
                  <c:v>-1.299999999999999</c:v>
                </c:pt>
                <c:pt idx="48">
                  <c:v>-1.199999999999998</c:v>
                </c:pt>
                <c:pt idx="49">
                  <c:v>-1.099999999999999</c:v>
                </c:pt>
                <c:pt idx="50">
                  <c:v>-1.0</c:v>
                </c:pt>
                <c:pt idx="51">
                  <c:v>-0.9</c:v>
                </c:pt>
                <c:pt idx="52">
                  <c:v>-0.8</c:v>
                </c:pt>
                <c:pt idx="53">
                  <c:v>-0.7</c:v>
                </c:pt>
                <c:pt idx="54">
                  <c:v>-0.6</c:v>
                </c:pt>
                <c:pt idx="55">
                  <c:v>-0.5</c:v>
                </c:pt>
                <c:pt idx="56">
                  <c:v>-0.4</c:v>
                </c:pt>
                <c:pt idx="57">
                  <c:v>-0.3</c:v>
                </c:pt>
                <c:pt idx="58">
                  <c:v>-0.199999999999999</c:v>
                </c:pt>
                <c:pt idx="59">
                  <c:v>-0.0999999999999998</c:v>
                </c:pt>
                <c:pt idx="60">
                  <c:v>0.0</c:v>
                </c:pt>
                <c:pt idx="61">
                  <c:v>0.100000000000001</c:v>
                </c:pt>
                <c:pt idx="62">
                  <c:v>0.2</c:v>
                </c:pt>
                <c:pt idx="63">
                  <c:v>0.300000000000001</c:v>
                </c:pt>
                <c:pt idx="64">
                  <c:v>0.4</c:v>
                </c:pt>
                <c:pt idx="65">
                  <c:v>0.5</c:v>
                </c:pt>
                <c:pt idx="66">
                  <c:v>0.600000000000001</c:v>
                </c:pt>
                <c:pt idx="67">
                  <c:v>0.700000000000001</c:v>
                </c:pt>
                <c:pt idx="68">
                  <c:v>0.800000000000001</c:v>
                </c:pt>
                <c:pt idx="69">
                  <c:v>0.900000000000001</c:v>
                </c:pt>
                <c:pt idx="70">
                  <c:v>1.0</c:v>
                </c:pt>
                <c:pt idx="71">
                  <c:v>1.100000000000001</c:v>
                </c:pt>
                <c:pt idx="72">
                  <c:v>1.2</c:v>
                </c:pt>
                <c:pt idx="73">
                  <c:v>1.300000000000001</c:v>
                </c:pt>
                <c:pt idx="74">
                  <c:v>1.4</c:v>
                </c:pt>
                <c:pt idx="75">
                  <c:v>1.5</c:v>
                </c:pt>
                <c:pt idx="76">
                  <c:v>1.6</c:v>
                </c:pt>
                <c:pt idx="77">
                  <c:v>1.700000000000001</c:v>
                </c:pt>
                <c:pt idx="78">
                  <c:v>1.800000000000001</c:v>
                </c:pt>
                <c:pt idx="79">
                  <c:v>1.9</c:v>
                </c:pt>
                <c:pt idx="80">
                  <c:v>2.0</c:v>
                </c:pt>
                <c:pt idx="81">
                  <c:v>2.099999999999999</c:v>
                </c:pt>
                <c:pt idx="82">
                  <c:v>2.200000000000001</c:v>
                </c:pt>
                <c:pt idx="83">
                  <c:v>2.300000000000001</c:v>
                </c:pt>
                <c:pt idx="84">
                  <c:v>2.4</c:v>
                </c:pt>
                <c:pt idx="85">
                  <c:v>2.5</c:v>
                </c:pt>
                <c:pt idx="86">
                  <c:v>2.599999999999999</c:v>
                </c:pt>
                <c:pt idx="87">
                  <c:v>2.700000000000001</c:v>
                </c:pt>
                <c:pt idx="88">
                  <c:v>2.800000000000001</c:v>
                </c:pt>
                <c:pt idx="89">
                  <c:v>2.9</c:v>
                </c:pt>
                <c:pt idx="90">
                  <c:v>3.0</c:v>
                </c:pt>
                <c:pt idx="91">
                  <c:v>3.099999999999999</c:v>
                </c:pt>
                <c:pt idx="92">
                  <c:v>3.200000000000001</c:v>
                </c:pt>
                <c:pt idx="93">
                  <c:v>3.300000000000001</c:v>
                </c:pt>
                <c:pt idx="94">
                  <c:v>3.4</c:v>
                </c:pt>
                <c:pt idx="95">
                  <c:v>3.5</c:v>
                </c:pt>
                <c:pt idx="96">
                  <c:v>3.600000000000001</c:v>
                </c:pt>
                <c:pt idx="97">
                  <c:v>3.700000000000001</c:v>
                </c:pt>
                <c:pt idx="98">
                  <c:v>3.800000000000001</c:v>
                </c:pt>
                <c:pt idx="99">
                  <c:v>3.9</c:v>
                </c:pt>
                <c:pt idx="100">
                  <c:v>4.0</c:v>
                </c:pt>
                <c:pt idx="101">
                  <c:v>4.100000000000001</c:v>
                </c:pt>
                <c:pt idx="102">
                  <c:v>4.200000000000001</c:v>
                </c:pt>
                <c:pt idx="103">
                  <c:v>4.300000000000001</c:v>
                </c:pt>
                <c:pt idx="104">
                  <c:v>4.4</c:v>
                </c:pt>
                <c:pt idx="105">
                  <c:v>4.5</c:v>
                </c:pt>
                <c:pt idx="106">
                  <c:v>4.6</c:v>
                </c:pt>
                <c:pt idx="107">
                  <c:v>4.700000000000001</c:v>
                </c:pt>
                <c:pt idx="108">
                  <c:v>4.800000000000001</c:v>
                </c:pt>
                <c:pt idx="109">
                  <c:v>4.9</c:v>
                </c:pt>
                <c:pt idx="110">
                  <c:v>5.0</c:v>
                </c:pt>
                <c:pt idx="111">
                  <c:v>5.100000000000001</c:v>
                </c:pt>
                <c:pt idx="112">
                  <c:v>5.200000000000001</c:v>
                </c:pt>
                <c:pt idx="113">
                  <c:v>5.300000000000001</c:v>
                </c:pt>
                <c:pt idx="114">
                  <c:v>5.4</c:v>
                </c:pt>
                <c:pt idx="115">
                  <c:v>5.5</c:v>
                </c:pt>
                <c:pt idx="116">
                  <c:v>5.6</c:v>
                </c:pt>
                <c:pt idx="117">
                  <c:v>5.700000000000001</c:v>
                </c:pt>
                <c:pt idx="118">
                  <c:v>5.800000000000001</c:v>
                </c:pt>
                <c:pt idx="119">
                  <c:v>5.9</c:v>
                </c:pt>
                <c:pt idx="120">
                  <c:v>6.0</c:v>
                </c:pt>
                <c:pt idx="121">
                  <c:v>6.100000000000001</c:v>
                </c:pt>
                <c:pt idx="122">
                  <c:v>6.200000000000001</c:v>
                </c:pt>
                <c:pt idx="123">
                  <c:v>6.300000000000001</c:v>
                </c:pt>
                <c:pt idx="124">
                  <c:v>6.4</c:v>
                </c:pt>
                <c:pt idx="125">
                  <c:v>6.5</c:v>
                </c:pt>
                <c:pt idx="126">
                  <c:v>6.6</c:v>
                </c:pt>
                <c:pt idx="127">
                  <c:v>6.700000000000001</c:v>
                </c:pt>
                <c:pt idx="128">
                  <c:v>6.800000000000001</c:v>
                </c:pt>
                <c:pt idx="129">
                  <c:v>6.9</c:v>
                </c:pt>
                <c:pt idx="130">
                  <c:v>7.0</c:v>
                </c:pt>
                <c:pt idx="131">
                  <c:v>7.100000000000001</c:v>
                </c:pt>
                <c:pt idx="132">
                  <c:v>7.200000000000001</c:v>
                </c:pt>
                <c:pt idx="133">
                  <c:v>7.300000000000001</c:v>
                </c:pt>
                <c:pt idx="134">
                  <c:v>7.4</c:v>
                </c:pt>
                <c:pt idx="135">
                  <c:v>7.5</c:v>
                </c:pt>
                <c:pt idx="136">
                  <c:v>7.6</c:v>
                </c:pt>
                <c:pt idx="137">
                  <c:v>7.700000000000001</c:v>
                </c:pt>
                <c:pt idx="138">
                  <c:v>7.800000000000001</c:v>
                </c:pt>
              </c:numCache>
            </c:numRef>
          </c:xVal>
          <c:yVal>
            <c:numRef>
              <c:f>Sheet1!$B$2:$B$140</c:f>
              <c:numCache>
                <c:formatCode>General</c:formatCode>
                <c:ptCount val="139"/>
                <c:pt idx="0">
                  <c:v>-0.361169786769397</c:v>
                </c:pt>
                <c:pt idx="1">
                  <c:v>-0.33846127252775</c:v>
                </c:pt>
                <c:pt idx="2">
                  <c:v>-0.306485700389716</c:v>
                </c:pt>
                <c:pt idx="3">
                  <c:v>-0.265662309952239</c:v>
                </c:pt>
                <c:pt idx="4">
                  <c:v>-0.216498745288012</c:v>
                </c:pt>
                <c:pt idx="5">
                  <c:v>-0.159585982733705</c:v>
                </c:pt>
                <c:pt idx="6">
                  <c:v>-0.0955924260497627</c:v>
                </c:pt>
                <c:pt idx="7">
                  <c:v>-0.0252572279509716</c:v>
                </c:pt>
                <c:pt idx="8">
                  <c:v>0.0506170952631293</c:v>
                </c:pt>
                <c:pt idx="9">
                  <c:v>0.131172682185843</c:v>
                </c:pt>
                <c:pt idx="10">
                  <c:v>0.215504897770915</c:v>
                </c:pt>
                <c:pt idx="11">
                  <c:v>0.302671372146882</c:v>
                </c:pt>
                <c:pt idx="12">
                  <c:v>0.391701416465329</c:v>
                </c:pt>
                <c:pt idx="13">
                  <c:v>0.481605721702983</c:v>
                </c:pt>
                <c:pt idx="14">
                  <c:v>0.571386243510464</c:v>
                </c:pt>
                <c:pt idx="15">
                  <c:v>0.660046174341507</c:v>
                </c:pt>
                <c:pt idx="16">
                  <c:v>0.746599903224464</c:v>
                </c:pt>
                <c:pt idx="17">
                  <c:v>0.830082863661336</c:v>
                </c:pt>
                <c:pt idx="18">
                  <c:v>0.909561171257378</c:v>
                </c:pt>
                <c:pt idx="19">
                  <c:v>0.984140954785264</c:v>
                </c:pt>
                <c:pt idx="20">
                  <c:v>1.052977287450924</c:v>
                </c:pt>
                <c:pt idx="21">
                  <c:v>1.115282629122771</c:v>
                </c:pt>
                <c:pt idx="22">
                  <c:v>1.170334695172363</c:v>
                </c:pt>
                <c:pt idx="23">
                  <c:v>1.217483673303672</c:v>
                </c:pt>
                <c:pt idx="24">
                  <c:v>1.25615871626273</c:v>
                </c:pt>
                <c:pt idx="25">
                  <c:v>1.285873645554693</c:v>
                </c:pt>
                <c:pt idx="26">
                  <c:v>1.306231809178677</c:v>
                </c:pt>
                <c:pt idx="27">
                  <c:v>1.316930044843398</c:v>
                </c:pt>
                <c:pt idx="28">
                  <c:v>1.317761709064602</c:v>
                </c:pt>
                <c:pt idx="29">
                  <c:v>1.308618741878447</c:v>
                </c:pt>
                <c:pt idx="30">
                  <c:v>1.28949274654093</c:v>
                </c:pt>
                <c:pt idx="31">
                  <c:v>1.260475073425392</c:v>
                </c:pt>
                <c:pt idx="32">
                  <c:v>1.221755907279777</c:v>
                </c:pt>
                <c:pt idx="33">
                  <c:v>1.173622366963497</c:v>
                </c:pt>
                <c:pt idx="34">
                  <c:v>1.116455636650702</c:v>
                </c:pt>
                <c:pt idx="35">
                  <c:v>1.050727157164004</c:v>
                </c:pt>
                <c:pt idx="36">
                  <c:v>0.976993915493633</c:v>
                </c:pt>
                <c:pt idx="37">
                  <c:v>0.895892879567529</c:v>
                </c:pt>
                <c:pt idx="38">
                  <c:v>0.808134633878368</c:v>
                </c:pt>
                <c:pt idx="39">
                  <c:v>0.714496279558197</c:v>
                </c:pt>
                <c:pt idx="40">
                  <c:v>0.615813669840799</c:v>
                </c:pt>
                <c:pt idx="41">
                  <c:v>0.512973058492477</c:v>
                </c:pt>
                <c:pt idx="42">
                  <c:v>0.406902244657378</c:v>
                </c:pt>
                <c:pt idx="43">
                  <c:v>0.298561302595133</c:v>
                </c:pt>
                <c:pt idx="44">
                  <c:v>0.188932988936213</c:v>
                </c:pt>
                <c:pt idx="45">
                  <c:v>0.0790129233025394</c:v>
                </c:pt>
                <c:pt idx="46">
                  <c:v>-0.0302003595946821</c:v>
                </c:pt>
                <c:pt idx="47">
                  <c:v>-0.137715386983711</c:v>
                </c:pt>
                <c:pt idx="48">
                  <c:v>-0.242557654500481</c:v>
                </c:pt>
                <c:pt idx="49">
                  <c:v>-0.343779363114067</c:v>
                </c:pt>
                <c:pt idx="50">
                  <c:v>-0.440468889221312</c:v>
                </c:pt>
                <c:pt idx="51">
                  <c:v>-0.531759893288521</c:v>
                </c:pt>
                <c:pt idx="52">
                  <c:v>-0.616839976029704</c:v>
                </c:pt>
                <c:pt idx="53">
                  <c:v>-0.69495879563171</c:v>
                </c:pt>
                <c:pt idx="54">
                  <c:v>-0.765435564921582</c:v>
                </c:pt>
                <c:pt idx="55">
                  <c:v>-0.827665853566959</c:v>
                </c:pt>
                <c:pt idx="56">
                  <c:v>-0.881127627344155</c:v>
                </c:pt>
                <c:pt idx="57">
                  <c:v>-0.925386464131558</c:v>
                </c:pt>
                <c:pt idx="58">
                  <c:v>-0.960099894511877</c:v>
                </c:pt>
                <c:pt idx="59">
                  <c:v>-0.985020823613343</c:v>
                </c:pt>
                <c:pt idx="60">
                  <c:v>-1.0</c:v>
                </c:pt>
                <c:pt idx="61">
                  <c:v>-1.00498750694271</c:v>
                </c:pt>
                <c:pt idx="62">
                  <c:v>-1.000033261170607</c:v>
                </c:pt>
                <c:pt idx="63">
                  <c:v>-0.985286514119654</c:v>
                </c:pt>
                <c:pt idx="64">
                  <c:v>-0.960994360661616</c:v>
                </c:pt>
                <c:pt idx="65">
                  <c:v>-0.927499270213788</c:v>
                </c:pt>
                <c:pt idx="66">
                  <c:v>-0.885235664897775</c:v>
                </c:pt>
                <c:pt idx="67">
                  <c:v>-0.834725578937267</c:v>
                </c:pt>
                <c:pt idx="68">
                  <c:v>-0.776573442664628</c:v>
                </c:pt>
                <c:pt idx="69">
                  <c:v>-0.711460043252809</c:v>
                </c:pt>
                <c:pt idx="70">
                  <c:v>-0.640135722514968</c:v>
                </c:pt>
                <c:pt idx="71">
                  <c:v>-0.563412879737087</c:v>
                </c:pt>
                <c:pt idx="72">
                  <c:v>-0.482157854452867</c:v>
                </c:pt>
                <c:pt idx="73">
                  <c:v>-0.397282270265464</c:v>
                </c:pt>
                <c:pt idx="74">
                  <c:v>-0.3097339262058</c:v>
                </c:pt>
                <c:pt idx="75">
                  <c:v>-0.220487326637945</c:v>
                </c:pt>
                <c:pt idx="76">
                  <c:v>-0.130533944333636</c:v>
                </c:pt>
                <c:pt idx="77">
                  <c:v>-0.0408723140040831</c:v>
                </c:pt>
                <c:pt idx="78">
                  <c:v>0.047501944728797</c:v>
                </c:pt>
                <c:pt idx="79">
                  <c:v>0.13360607523453</c:v>
                </c:pt>
                <c:pt idx="80">
                  <c:v>0.216480003253486</c:v>
                </c:pt>
                <c:pt idx="81">
                  <c:v>0.295195929641518</c:v>
                </c:pt>
                <c:pt idx="82">
                  <c:v>0.368867600632325</c:v>
                </c:pt>
                <c:pt idx="83">
                  <c:v>0.43665916299212</c:v>
                </c:pt>
                <c:pt idx="84">
                  <c:v>0.497793515588858</c:v>
                </c:pt>
                <c:pt idx="85">
                  <c:v>0.551560073929863</c:v>
                </c:pt>
                <c:pt idx="86">
                  <c:v>0.597321870087195</c:v>
                </c:pt>
                <c:pt idx="87">
                  <c:v>0.634521917070626</c:v>
                </c:pt>
                <c:pt idx="88">
                  <c:v>0.66268877405754</c:v>
                </c:pt>
                <c:pt idx="89">
                  <c:v>0.68144125687379</c:v>
                </c:pt>
                <c:pt idx="90">
                  <c:v>0.690492246659961</c:v>
                </c:pt>
                <c:pt idx="91">
                  <c:v>0.689651558668114</c:v>
                </c:pt>
                <c:pt idx="92">
                  <c:v>0.678827842524904</c:v>
                </c:pt>
                <c:pt idx="93">
                  <c:v>0.658029494974332</c:v>
                </c:pt>
                <c:pt idx="94">
                  <c:v>0.627364575980244</c:v>
                </c:pt>
                <c:pt idx="95">
                  <c:v>0.587039729026898</c:v>
                </c:pt>
                <c:pt idx="96">
                  <c:v>0.537358116405565</c:v>
                </c:pt>
                <c:pt idx="97">
                  <c:v>0.478716390117144</c:v>
                </c:pt>
                <c:pt idx="98">
                  <c:v>0.411600728656469</c:v>
                </c:pt>
                <c:pt idx="99">
                  <c:v>0.336581979277511</c:v>
                </c:pt>
                <c:pt idx="100">
                  <c:v>0.254309954276299</c:v>
                </c:pt>
                <c:pt idx="101">
                  <c:v>0.165506938281272</c:v>
                </c:pt>
                <c:pt idx="102">
                  <c:v>0.0709604714240204</c:v>
                </c:pt>
                <c:pt idx="103">
                  <c:v>-0.0284845195013865</c:v>
                </c:pt>
                <c:pt idx="104">
                  <c:v>-0.131934163267625</c:v>
                </c:pt>
                <c:pt idx="105">
                  <c:v>-0.238454575479947</c:v>
                </c:pt>
                <c:pt idx="106">
                  <c:v>-0.347081189640357</c:v>
                </c:pt>
                <c:pt idx="107">
                  <c:v>-0.456828394777203</c:v>
                </c:pt>
                <c:pt idx="108">
                  <c:v>-0.566699383344223</c:v>
                </c:pt>
                <c:pt idx="109">
                  <c:v>-0.675696110992034</c:v>
                </c:pt>
                <c:pt idx="110">
                  <c:v>-0.782829268697367</c:v>
                </c:pt>
                <c:pt idx="111">
                  <c:v>-0.887128167611806</c:v>
                </c:pt>
                <c:pt idx="112">
                  <c:v>-0.987650437863885</c:v>
                </c:pt>
                <c:pt idx="113">
                  <c:v>-1.08349144440735</c:v>
                </c:pt>
                <c:pt idx="114">
                  <c:v>-1.173793325835507</c:v>
                </c:pt>
                <c:pt idx="115">
                  <c:v>-1.257753565848816</c:v>
                </c:pt>
                <c:pt idx="116">
                  <c:v>-1.334633011732488</c:v>
                </c:pt>
                <c:pt idx="117">
                  <c:v>-1.403763259726079</c:v>
                </c:pt>
                <c:pt idx="118">
                  <c:v>-1.464553333492923</c:v>
                </c:pt>
                <c:pt idx="119">
                  <c:v>-1.516495588960322</c:v>
                </c:pt>
                <c:pt idx="120">
                  <c:v>-1.559170786531335</c:v>
                </c:pt>
                <c:pt idx="121">
                  <c:v>-1.59225227998824</c:v>
                </c:pt>
                <c:pt idx="122">
                  <c:v>-1.615509280233552</c:v>
                </c:pt>
                <c:pt idx="123">
                  <c:v>-1.628809161258433</c:v>
                </c:pt>
                <c:pt idx="124">
                  <c:v>-1.632118785297893</c:v>
                </c:pt>
                <c:pt idx="125">
                  <c:v>-1.625504833932406</c:v>
                </c:pt>
                <c:pt idx="126">
                  <c:v>-1.609133141827595</c:v>
                </c:pt>
                <c:pt idx="127">
                  <c:v>-1.583267039769068</c:v>
                </c:pt>
                <c:pt idx="128">
                  <c:v>-1.548264723548256</c:v>
                </c:pt>
                <c:pt idx="129">
                  <c:v>-1.504575674988471</c:v>
                </c:pt>
                <c:pt idx="130">
                  <c:v>-1.452736170871101</c:v>
                </c:pt>
                <c:pt idx="131">
                  <c:v>-1.393363924635287</c:v>
                </c:pt>
                <c:pt idx="132">
                  <c:v>-1.327151914389417</c:v>
                </c:pt>
                <c:pt idx="133">
                  <c:v>-1.254861458902949</c:v>
                </c:pt>
                <c:pt idx="134">
                  <c:v>-1.177314610760918</c:v>
                </c:pt>
                <c:pt idx="135">
                  <c:v>-1.095385942686238</c:v>
                </c:pt>
                <c:pt idx="136">
                  <c:v>-1.009993809098147</c:v>
                </c:pt>
                <c:pt idx="137">
                  <c:v>-0.922091170218441</c:v>
                </c:pt>
                <c:pt idx="138">
                  <c:v>-0.832656070407909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21591464"/>
        <c:axId val="-1967417720"/>
      </c:scatterChart>
      <c:valAx>
        <c:axId val="-2021591464"/>
        <c:scaling>
          <c:orientation val="minMax"/>
          <c:max val="8.0"/>
          <c:min val="-6.0"/>
        </c:scaling>
        <c:delete val="0"/>
        <c:axPos val="b"/>
        <c:numFmt formatCode="General" sourceLinked="1"/>
        <c:majorTickMark val="out"/>
        <c:minorTickMark val="none"/>
        <c:tickLblPos val="nextTo"/>
        <c:crossAx val="-1967417720"/>
        <c:crossesAt val="0.0"/>
        <c:crossBetween val="midCat"/>
      </c:valAx>
      <c:valAx>
        <c:axId val="-196741772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-202159146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6.wmf"/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Relationship Id="rId2" Type="http://schemas.openxmlformats.org/officeDocument/2006/relationships/image" Target="../media/image45.wmf"/><Relationship Id="rId3" Type="http://schemas.openxmlformats.org/officeDocument/2006/relationships/image" Target="../media/image4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4" Type="http://schemas.openxmlformats.org/officeDocument/2006/relationships/image" Target="../media/image53.wmf"/><Relationship Id="rId5" Type="http://schemas.openxmlformats.org/officeDocument/2006/relationships/image" Target="../media/image54.emf"/><Relationship Id="rId1" Type="http://schemas.openxmlformats.org/officeDocument/2006/relationships/image" Target="../media/image50.wmf"/><Relationship Id="rId2" Type="http://schemas.openxmlformats.org/officeDocument/2006/relationships/image" Target="../media/image5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4" Type="http://schemas.openxmlformats.org/officeDocument/2006/relationships/image" Target="../media/image59.wmf"/><Relationship Id="rId1" Type="http://schemas.openxmlformats.org/officeDocument/2006/relationships/image" Target="../media/image56.wmf"/><Relationship Id="rId2" Type="http://schemas.openxmlformats.org/officeDocument/2006/relationships/image" Target="../media/image5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4" Type="http://schemas.openxmlformats.org/officeDocument/2006/relationships/image" Target="../media/image64.wmf"/><Relationship Id="rId1" Type="http://schemas.openxmlformats.org/officeDocument/2006/relationships/image" Target="../media/image61.wmf"/><Relationship Id="rId2" Type="http://schemas.openxmlformats.org/officeDocument/2006/relationships/image" Target="../media/image6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Relationship Id="rId2" Type="http://schemas.openxmlformats.org/officeDocument/2006/relationships/image" Target="../media/image6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4" Type="http://schemas.openxmlformats.org/officeDocument/2006/relationships/image" Target="../media/image72.wmf"/><Relationship Id="rId5" Type="http://schemas.openxmlformats.org/officeDocument/2006/relationships/image" Target="../media/image73.wmf"/><Relationship Id="rId1" Type="http://schemas.openxmlformats.org/officeDocument/2006/relationships/image" Target="../media/image69.wmf"/><Relationship Id="rId2" Type="http://schemas.openxmlformats.org/officeDocument/2006/relationships/image" Target="../media/image7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Relationship Id="rId2" Type="http://schemas.openxmlformats.org/officeDocument/2006/relationships/image" Target="../media/image75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Relationship Id="rId2" Type="http://schemas.openxmlformats.org/officeDocument/2006/relationships/image" Target="../media/image77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wmf"/><Relationship Id="rId2" Type="http://schemas.openxmlformats.org/officeDocument/2006/relationships/image" Target="../media/image82.wmf"/><Relationship Id="rId3" Type="http://schemas.openxmlformats.org/officeDocument/2006/relationships/image" Target="../media/image8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4" Type="http://schemas.openxmlformats.org/officeDocument/2006/relationships/image" Target="../media/image11.wmf"/><Relationship Id="rId5" Type="http://schemas.openxmlformats.org/officeDocument/2006/relationships/image" Target="../media/image12.wmf"/><Relationship Id="rId1" Type="http://schemas.openxmlformats.org/officeDocument/2006/relationships/image" Target="../media/image4.wmf"/><Relationship Id="rId2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wmf"/><Relationship Id="rId2" Type="http://schemas.openxmlformats.org/officeDocument/2006/relationships/image" Target="../media/image8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4" Type="http://schemas.openxmlformats.org/officeDocument/2006/relationships/image" Target="../media/image16.emf"/><Relationship Id="rId1" Type="http://schemas.openxmlformats.org/officeDocument/2006/relationships/image" Target="../media/image13.wmf"/><Relationship Id="rId2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4" Type="http://schemas.openxmlformats.org/officeDocument/2006/relationships/image" Target="../media/image20.wmf"/><Relationship Id="rId1" Type="http://schemas.openxmlformats.org/officeDocument/2006/relationships/image" Target="../media/image17.wmf"/><Relationship Id="rId2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Relationship Id="rId2" Type="http://schemas.openxmlformats.org/officeDocument/2006/relationships/image" Target="../media/image22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4" Type="http://schemas.openxmlformats.org/officeDocument/2006/relationships/image" Target="../media/image26.wmf"/><Relationship Id="rId1" Type="http://schemas.openxmlformats.org/officeDocument/2006/relationships/image" Target="../media/image23.emf"/><Relationship Id="rId2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4" Type="http://schemas.openxmlformats.org/officeDocument/2006/relationships/image" Target="../media/image30.emf"/><Relationship Id="rId5" Type="http://schemas.openxmlformats.org/officeDocument/2006/relationships/image" Target="../media/image31.wmf"/><Relationship Id="rId1" Type="http://schemas.openxmlformats.org/officeDocument/2006/relationships/image" Target="../media/image27.emf"/><Relationship Id="rId2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Relationship Id="rId2" Type="http://schemas.openxmlformats.org/officeDocument/2006/relationships/image" Target="../media/image33.wmf"/><Relationship Id="rId3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4" Type="http://schemas.openxmlformats.org/officeDocument/2006/relationships/image" Target="../media/image38.wmf"/><Relationship Id="rId5" Type="http://schemas.openxmlformats.org/officeDocument/2006/relationships/image" Target="../media/image39.wmf"/><Relationship Id="rId6" Type="http://schemas.openxmlformats.org/officeDocument/2006/relationships/image" Target="../media/image40.wmf"/><Relationship Id="rId7" Type="http://schemas.openxmlformats.org/officeDocument/2006/relationships/image" Target="../media/image41.wmf"/><Relationship Id="rId8" Type="http://schemas.openxmlformats.org/officeDocument/2006/relationships/image" Target="../media/image42.wmf"/><Relationship Id="rId1" Type="http://schemas.openxmlformats.org/officeDocument/2006/relationships/image" Target="../media/image35.wmf"/><Relationship Id="rId2" Type="http://schemas.openxmlformats.org/officeDocument/2006/relationships/image" Target="../media/image3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500BA-7A82-024C-9726-93A961A62A0B}" type="datetimeFigureOut">
              <a:rPr lang="en-US" smtClean="0"/>
              <a:t>1/24/14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60A46C-403F-0640-87B8-FF9B04AD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747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40E8FAF-0EB9-4F3C-9D18-30F5214B3A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691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0E8FAF-0EB9-4F3C-9D18-30F5214B3A3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0E8FAF-0EB9-4F3C-9D18-30F5214B3A3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798281-BDE8-4DDB-8C35-48F00FEB66A1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0E8FAF-0EB9-4F3C-9D18-30F5214B3A3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0E8FAF-0EB9-4F3C-9D18-30F5214B3A3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0E8FAF-0EB9-4F3C-9D18-30F5214B3A3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0E8FAF-0EB9-4F3C-9D18-30F5214B3A3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 rot="16200000">
            <a:off x="-2536825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/>
          <a:lstStyle>
            <a:lvl1pPr algn="r">
              <a:defRPr sz="42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0"/>
          <p:cNvSpPr>
            <a:spLocks noGrp="1"/>
          </p:cNvSpPr>
          <p:nvPr>
            <p:ph type="dt" sz="half" idx="10"/>
          </p:nvPr>
        </p:nvSpPr>
        <p:spPr>
          <a:xfrm>
            <a:off x="5033639" y="6557963"/>
            <a:ext cx="2840361" cy="227012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/>
          </a:p>
        </p:txBody>
      </p:sp>
      <p:pic>
        <p:nvPicPr>
          <p:cNvPr id="7" name="Picture 6" descr="FNAL_logo_sm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3767" cy="92694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135" y="134244"/>
            <a:ext cx="8262937" cy="441325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777" y="752368"/>
            <a:ext cx="8251825" cy="555307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Lecture 8 - Longitudinal Motion 1</a:t>
            </a:r>
            <a:endParaRPr lang="en-US">
              <a:latin typeface="+mn-lt"/>
            </a:endParaRP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9CFA1-B09C-442F-85C3-919131D33D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3388" y="6557963"/>
            <a:ext cx="2001837" cy="227012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375"/>
            <a:ext cx="3657600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fr-FR" smtClean="0"/>
              <a:t>Lecture 8 - Longitudinal Motion 1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750" y="6553200"/>
            <a:ext cx="587375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05B137E2-35D0-4667-9362-8260FF57AB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257" y="124288"/>
            <a:ext cx="8262937" cy="441325"/>
          </a:xfrm>
        </p:spPr>
        <p:txBody>
          <a:bodyPr/>
          <a:lstStyle>
            <a:lvl1pPr>
              <a:defRPr cap="none" baseline="0">
                <a:latin typeface="+mj-lt"/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>
          <a:xfrm>
            <a:off x="5741582" y="6569076"/>
            <a:ext cx="2516372" cy="16133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557963"/>
            <a:ext cx="3859619" cy="172446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fr-FR" smtClean="0"/>
              <a:t>Lecture 8 - Longitudinal Motion 1</a:t>
            </a:r>
            <a:endParaRPr lang="en-US">
              <a:latin typeface="+mn-lt"/>
            </a:endParaRP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26155-0DCC-45D2-90B6-32F65F3F6C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657065"/>
            <a:ext cx="6255488" cy="1362075"/>
          </a:xfrm>
        </p:spPr>
        <p:txBody>
          <a:bodyPr anchor="t"/>
          <a:lstStyle>
            <a:lvl1pPr algn="r">
              <a:buNone/>
              <a:defRPr sz="42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5029" y="3145972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400" y="6556375"/>
            <a:ext cx="2001838" cy="22701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138" y="6556375"/>
            <a:ext cx="2895600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fr-FR" smtClean="0"/>
              <a:t>Lecture 8 - Longitudinal Motion 1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4175" y="6554788"/>
            <a:ext cx="587375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3C22C54-04B8-4329-8E4F-B3EC0867C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408" y="224393"/>
            <a:ext cx="8371114" cy="507274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661" y="862297"/>
            <a:ext cx="4060371" cy="51464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7530" y="853420"/>
            <a:ext cx="4172275" cy="51791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Lecture 8 - Longitudinal Motion 1</a:t>
            </a:r>
            <a:endParaRPr lang="en-US">
              <a:latin typeface="+mn-lt"/>
            </a:endParaRP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14655-DFE5-45AD-AEB7-B6324F535D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507274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8829"/>
            <a:ext cx="3520440" cy="48578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979714"/>
            <a:ext cx="3520440" cy="48469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Lecture 8 - Longitudinal Motion 1</a:t>
            </a:r>
            <a:endParaRPr lang="en-US">
              <a:latin typeface="+mn-lt"/>
            </a:endParaRPr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13A5A-BD10-4E42-8EDD-42C4A14A64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587" y="115854"/>
            <a:ext cx="8490857" cy="463731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6"/>
          <p:cNvSpPr>
            <a:spLocks noGrp="1"/>
          </p:cNvSpPr>
          <p:nvPr>
            <p:ph type="dt" sz="half" idx="10"/>
          </p:nvPr>
        </p:nvSpPr>
        <p:spPr>
          <a:xfrm>
            <a:off x="5264458" y="6569076"/>
            <a:ext cx="2993496" cy="2270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Lecture 8 - Longitudinal Motion 1</a:t>
            </a:r>
            <a:endParaRPr lang="en-US">
              <a:latin typeface="+mn-lt"/>
            </a:endParaRPr>
          </a:p>
        </p:txBody>
      </p:sp>
      <p:sp>
        <p:nvSpPr>
          <p:cNvPr id="5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536C3-BB10-4165-8E74-99838CB517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Lecture 8 - Longitudinal Motion 1</a:t>
            </a:r>
            <a:endParaRPr lang="en-US">
              <a:latin typeface="+mn-lt"/>
            </a:endParaRPr>
          </a:p>
        </p:txBody>
      </p:sp>
      <p:sp>
        <p:nvSpPr>
          <p:cNvPr id="4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71096-0617-41A5-9758-D80165640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lIns="45720" tIns="0" rIns="0" bIns="0" spcCol="0" rtlCol="0" fromWordArt="0" forceAA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Lecture 8 - Longitudinal Motion 1</a:t>
            </a:r>
            <a:endParaRPr lang="en-US">
              <a:latin typeface="+mn-lt"/>
            </a:endParaRP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84E87-2809-400F-A130-20751D1ABD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1240000">
            <a:off x="598488" y="1004888"/>
            <a:ext cx="4319587" cy="431165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rot="21420000">
            <a:off x="596900" y="998538"/>
            <a:ext cx="4319588" cy="4313237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lIns="82296" tIns="0" rIns="0" bIns="0" spcCol="0" rtlCol="0" fromWordArt="0" forceAA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fr-FR" smtClean="0"/>
              <a:t>Lecture 8 - Longitudinal Motion 1</a:t>
            </a:r>
            <a:endParaRPr lang="en-US">
              <a:latin typeface="+mn-lt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58A0D8F-9A19-4D03-8318-653C6FCD8B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-2" y="0"/>
            <a:ext cx="391887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97135" y="134244"/>
            <a:ext cx="8262937" cy="441325"/>
          </a:xfrm>
          <a:prstGeom prst="rect">
            <a:avLst/>
          </a:prstGeom>
        </p:spPr>
        <p:txBody>
          <a:bodyPr vert="horz" lIns="45720" tIns="0" rIns="45720" bIns="0" anchor="b" anchorCtr="0">
            <a:no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30" name="Text Placeholder 30"/>
          <p:cNvSpPr>
            <a:spLocks noGrp="1"/>
          </p:cNvSpPr>
          <p:nvPr>
            <p:ph type="body" idx="1"/>
          </p:nvPr>
        </p:nvSpPr>
        <p:spPr bwMode="auto">
          <a:xfrm>
            <a:off x="503776" y="690225"/>
            <a:ext cx="8251825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486400" y="6569076"/>
            <a:ext cx="2771553" cy="227012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63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fr-FR" smtClean="0"/>
              <a:t>Lecture 8 - Longitudinal Motion 1</a:t>
            </a:r>
            <a:endParaRPr lang="en-US">
              <a:latin typeface="+mn-lt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7550" y="6534150"/>
            <a:ext cx="588963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fld id="{61210FB4-E372-466D-A3EB-21FD966A10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381000" y="6553200"/>
            <a:ext cx="1676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10" name="Picture 9" descr="FNAL_logo_sm.gif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1"/>
            <a:ext cx="371959" cy="3814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7" r:id="rId2"/>
    <p:sldLayoutId id="2147483765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6" r:id="rId9"/>
    <p:sldLayoutId id="2147483763" r:id="rId10"/>
    <p:sldLayoutId id="2147483767" r:id="rId11"/>
  </p:sldLayoutIdLst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9pPr>
      <a:extLst/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SzPct val="73000"/>
        <a:buFont typeface="Wingdings 2" pitchFamily="18" charset="2"/>
        <a:buChar char="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228600" algn="l" rtl="0" eaLnBrk="0" fontAlgn="base" hangingPunct="0">
        <a:spcBef>
          <a:spcPts val="5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"/>
        <a:defRPr sz="2300" kern="1200">
          <a:solidFill>
            <a:srgbClr val="6C6C6C"/>
          </a:solidFill>
          <a:latin typeface="+mn-lt"/>
          <a:ea typeface="+mn-ea"/>
          <a:cs typeface="+mn-cs"/>
        </a:defRPr>
      </a:lvl2pPr>
      <a:lvl3pPr marL="7588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"/>
        <a:defRPr sz="2000" kern="1200">
          <a:solidFill>
            <a:srgbClr val="6C6C6C"/>
          </a:solidFill>
          <a:latin typeface="+mn-lt"/>
          <a:ea typeface="+mn-ea"/>
          <a:cs typeface="+mn-cs"/>
        </a:defRPr>
      </a:lvl4pPr>
      <a:lvl5pPr marL="12795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70000"/>
        <a:buFont typeface="Wingdings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4" Type="http://schemas.openxmlformats.org/officeDocument/2006/relationships/image" Target="../media/image32.wmf"/><Relationship Id="rId5" Type="http://schemas.openxmlformats.org/officeDocument/2006/relationships/oleObject" Target="../embeddings/oleObject33.bin"/><Relationship Id="rId6" Type="http://schemas.openxmlformats.org/officeDocument/2006/relationships/image" Target="../media/image33.wmf"/><Relationship Id="rId7" Type="http://schemas.openxmlformats.org/officeDocument/2006/relationships/oleObject" Target="../embeddings/oleObject34.bin"/><Relationship Id="rId8" Type="http://schemas.openxmlformats.org/officeDocument/2006/relationships/image" Target="../media/image34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3.png"/><Relationship Id="rId20" Type="http://schemas.openxmlformats.org/officeDocument/2006/relationships/image" Target="../media/image42.wmf"/><Relationship Id="rId10" Type="http://schemas.openxmlformats.org/officeDocument/2006/relationships/oleObject" Target="../embeddings/oleObject38.bin"/><Relationship Id="rId11" Type="http://schemas.openxmlformats.org/officeDocument/2006/relationships/image" Target="../media/image38.wmf"/><Relationship Id="rId12" Type="http://schemas.openxmlformats.org/officeDocument/2006/relationships/chart" Target="../charts/chart1.xml"/><Relationship Id="rId13" Type="http://schemas.openxmlformats.org/officeDocument/2006/relationships/oleObject" Target="../embeddings/oleObject39.bin"/><Relationship Id="rId14" Type="http://schemas.openxmlformats.org/officeDocument/2006/relationships/image" Target="../media/image39.wmf"/><Relationship Id="rId15" Type="http://schemas.openxmlformats.org/officeDocument/2006/relationships/oleObject" Target="../embeddings/oleObject40.bin"/><Relationship Id="rId16" Type="http://schemas.openxmlformats.org/officeDocument/2006/relationships/image" Target="../media/image40.wmf"/><Relationship Id="rId17" Type="http://schemas.openxmlformats.org/officeDocument/2006/relationships/oleObject" Target="../embeddings/oleObject41.bin"/><Relationship Id="rId18" Type="http://schemas.openxmlformats.org/officeDocument/2006/relationships/image" Target="../media/image41.wmf"/><Relationship Id="rId19" Type="http://schemas.openxmlformats.org/officeDocument/2006/relationships/oleObject" Target="../embeddings/oleObject42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5.bin"/><Relationship Id="rId4" Type="http://schemas.openxmlformats.org/officeDocument/2006/relationships/image" Target="../media/image35.wmf"/><Relationship Id="rId5" Type="http://schemas.openxmlformats.org/officeDocument/2006/relationships/oleObject" Target="../embeddings/oleObject36.bin"/><Relationship Id="rId6" Type="http://schemas.openxmlformats.org/officeDocument/2006/relationships/image" Target="../media/image36.wmf"/><Relationship Id="rId7" Type="http://schemas.openxmlformats.org/officeDocument/2006/relationships/oleObject" Target="../embeddings/oleObject37.bin"/><Relationship Id="rId8" Type="http://schemas.openxmlformats.org/officeDocument/2006/relationships/image" Target="../media/image3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4" Type="http://schemas.openxmlformats.org/officeDocument/2006/relationships/image" Target="../media/image44.wmf"/><Relationship Id="rId5" Type="http://schemas.openxmlformats.org/officeDocument/2006/relationships/oleObject" Target="../embeddings/oleObject44.bin"/><Relationship Id="rId6" Type="http://schemas.openxmlformats.org/officeDocument/2006/relationships/image" Target="../media/image45.wmf"/><Relationship Id="rId7" Type="http://schemas.openxmlformats.org/officeDocument/2006/relationships/image" Target="../media/image47.jpeg"/><Relationship Id="rId8" Type="http://schemas.openxmlformats.org/officeDocument/2006/relationships/oleObject" Target="../embeddings/oleObject45.bin"/><Relationship Id="rId9" Type="http://schemas.openxmlformats.org/officeDocument/2006/relationships/image" Target="../media/image46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4" Type="http://schemas.openxmlformats.org/officeDocument/2006/relationships/image" Target="../media/image48.wmf"/><Relationship Id="rId5" Type="http://schemas.openxmlformats.org/officeDocument/2006/relationships/image" Target="../media/image49.png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1.bin"/><Relationship Id="rId12" Type="http://schemas.openxmlformats.org/officeDocument/2006/relationships/image" Target="../media/image54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47.bin"/><Relationship Id="rId4" Type="http://schemas.openxmlformats.org/officeDocument/2006/relationships/image" Target="../media/image50.wmf"/><Relationship Id="rId5" Type="http://schemas.openxmlformats.org/officeDocument/2006/relationships/oleObject" Target="../embeddings/oleObject48.bin"/><Relationship Id="rId6" Type="http://schemas.openxmlformats.org/officeDocument/2006/relationships/image" Target="../media/image51.wmf"/><Relationship Id="rId7" Type="http://schemas.openxmlformats.org/officeDocument/2006/relationships/oleObject" Target="../embeddings/oleObject49.bin"/><Relationship Id="rId8" Type="http://schemas.openxmlformats.org/officeDocument/2006/relationships/image" Target="../media/image52.wmf"/><Relationship Id="rId9" Type="http://schemas.openxmlformats.org/officeDocument/2006/relationships/oleObject" Target="../embeddings/oleObject50.bin"/><Relationship Id="rId10" Type="http://schemas.openxmlformats.org/officeDocument/2006/relationships/image" Target="../media/image53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4" Type="http://schemas.openxmlformats.org/officeDocument/2006/relationships/oleObject" Target="../embeddings/oleObject52.bin"/><Relationship Id="rId5" Type="http://schemas.openxmlformats.org/officeDocument/2006/relationships/image" Target="../media/image56.wmf"/><Relationship Id="rId6" Type="http://schemas.openxmlformats.org/officeDocument/2006/relationships/oleObject" Target="../embeddings/oleObject53.bin"/><Relationship Id="rId7" Type="http://schemas.openxmlformats.org/officeDocument/2006/relationships/image" Target="../media/image57.wmf"/><Relationship Id="rId8" Type="http://schemas.openxmlformats.org/officeDocument/2006/relationships/oleObject" Target="../embeddings/oleObject54.bin"/><Relationship Id="rId9" Type="http://schemas.openxmlformats.org/officeDocument/2006/relationships/image" Target="../media/image58.wmf"/><Relationship Id="rId10" Type="http://schemas.openxmlformats.org/officeDocument/2006/relationships/oleObject" Target="../embeddings/oleObject55.bin"/><Relationship Id="rId11" Type="http://schemas.openxmlformats.org/officeDocument/2006/relationships/image" Target="../media/image59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4" Type="http://schemas.openxmlformats.org/officeDocument/2006/relationships/oleObject" Target="../embeddings/oleObject56.bin"/><Relationship Id="rId5" Type="http://schemas.openxmlformats.org/officeDocument/2006/relationships/image" Target="../media/image61.wmf"/><Relationship Id="rId6" Type="http://schemas.openxmlformats.org/officeDocument/2006/relationships/oleObject" Target="../embeddings/oleObject57.bin"/><Relationship Id="rId7" Type="http://schemas.openxmlformats.org/officeDocument/2006/relationships/image" Target="../media/image62.wmf"/><Relationship Id="rId8" Type="http://schemas.openxmlformats.org/officeDocument/2006/relationships/oleObject" Target="../embeddings/oleObject58.bin"/><Relationship Id="rId9" Type="http://schemas.openxmlformats.org/officeDocument/2006/relationships/image" Target="../media/image63.wmf"/><Relationship Id="rId10" Type="http://schemas.openxmlformats.org/officeDocument/2006/relationships/oleObject" Target="../embeddings/oleObject59.bin"/><Relationship Id="rId11" Type="http://schemas.openxmlformats.org/officeDocument/2006/relationships/image" Target="../media/image64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4" Type="http://schemas.openxmlformats.org/officeDocument/2006/relationships/image" Target="../media/image66.wmf"/><Relationship Id="rId5" Type="http://schemas.openxmlformats.org/officeDocument/2006/relationships/image" Target="../media/image68.png"/><Relationship Id="rId6" Type="http://schemas.openxmlformats.org/officeDocument/2006/relationships/oleObject" Target="../embeddings/oleObject61.bin"/><Relationship Id="rId7" Type="http://schemas.openxmlformats.org/officeDocument/2006/relationships/image" Target="../media/image67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66.bin"/><Relationship Id="rId12" Type="http://schemas.openxmlformats.org/officeDocument/2006/relationships/image" Target="../media/image73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62.bin"/><Relationship Id="rId4" Type="http://schemas.openxmlformats.org/officeDocument/2006/relationships/image" Target="../media/image69.wmf"/><Relationship Id="rId5" Type="http://schemas.openxmlformats.org/officeDocument/2006/relationships/oleObject" Target="../embeddings/oleObject63.bin"/><Relationship Id="rId6" Type="http://schemas.openxmlformats.org/officeDocument/2006/relationships/image" Target="../media/image70.wmf"/><Relationship Id="rId7" Type="http://schemas.openxmlformats.org/officeDocument/2006/relationships/oleObject" Target="../embeddings/oleObject64.bin"/><Relationship Id="rId8" Type="http://schemas.openxmlformats.org/officeDocument/2006/relationships/image" Target="../media/image71.wmf"/><Relationship Id="rId9" Type="http://schemas.openxmlformats.org/officeDocument/2006/relationships/oleObject" Target="../embeddings/oleObject65.bin"/><Relationship Id="rId10" Type="http://schemas.openxmlformats.org/officeDocument/2006/relationships/image" Target="../media/image72.wmf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6.bin"/><Relationship Id="rId12" Type="http://schemas.openxmlformats.org/officeDocument/2006/relationships/image" Target="../media/image5.wmf"/><Relationship Id="rId13" Type="http://schemas.openxmlformats.org/officeDocument/2006/relationships/oleObject" Target="../embeddings/oleObject7.bin"/><Relationship Id="rId14" Type="http://schemas.openxmlformats.org/officeDocument/2006/relationships/image" Target="../media/image6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7" Type="http://schemas.openxmlformats.org/officeDocument/2006/relationships/oleObject" Target="../embeddings/oleObject3.bin"/><Relationship Id="rId8" Type="http://schemas.openxmlformats.org/officeDocument/2006/relationships/oleObject" Target="../embeddings/oleObject4.bin"/><Relationship Id="rId9" Type="http://schemas.openxmlformats.org/officeDocument/2006/relationships/image" Target="../media/image4.wmf"/><Relationship Id="rId10" Type="http://schemas.openxmlformats.org/officeDocument/2006/relationships/oleObject" Target="../embeddings/oleObject5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4" Type="http://schemas.openxmlformats.org/officeDocument/2006/relationships/image" Target="../media/image74.wmf"/><Relationship Id="rId5" Type="http://schemas.openxmlformats.org/officeDocument/2006/relationships/oleObject" Target="../embeddings/oleObject68.bin"/><Relationship Id="rId6" Type="http://schemas.openxmlformats.org/officeDocument/2006/relationships/image" Target="../media/image75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eg"/><Relationship Id="rId4" Type="http://schemas.openxmlformats.org/officeDocument/2006/relationships/oleObject" Target="../embeddings/oleObject69.bin"/><Relationship Id="rId5" Type="http://schemas.openxmlformats.org/officeDocument/2006/relationships/image" Target="../media/image76.wmf"/><Relationship Id="rId6" Type="http://schemas.openxmlformats.org/officeDocument/2006/relationships/oleObject" Target="../embeddings/oleObject70.bin"/><Relationship Id="rId7" Type="http://schemas.openxmlformats.org/officeDocument/2006/relationships/image" Target="../media/image77.wmf"/><Relationship Id="rId8" Type="http://schemas.openxmlformats.org/officeDocument/2006/relationships/image" Target="../media/image79.jpeg"/><Relationship Id="rId9" Type="http://schemas.openxmlformats.org/officeDocument/2006/relationships/image" Target="../media/image80.jpeg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jpeg"/><Relationship Id="rId4" Type="http://schemas.openxmlformats.org/officeDocument/2006/relationships/oleObject" Target="../embeddings/oleObject71.bin"/><Relationship Id="rId5" Type="http://schemas.openxmlformats.org/officeDocument/2006/relationships/image" Target="../media/image81.wmf"/><Relationship Id="rId6" Type="http://schemas.openxmlformats.org/officeDocument/2006/relationships/oleObject" Target="../embeddings/oleObject72.bin"/><Relationship Id="rId7" Type="http://schemas.openxmlformats.org/officeDocument/2006/relationships/image" Target="../media/image82.wmf"/><Relationship Id="rId8" Type="http://schemas.openxmlformats.org/officeDocument/2006/relationships/oleObject" Target="../embeddings/oleObject73.bin"/><Relationship Id="rId9" Type="http://schemas.openxmlformats.org/officeDocument/2006/relationships/image" Target="../media/image83.w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4" Type="http://schemas.openxmlformats.org/officeDocument/2006/relationships/oleObject" Target="../embeddings/oleObject74.bin"/><Relationship Id="rId5" Type="http://schemas.openxmlformats.org/officeDocument/2006/relationships/image" Target="../media/image85.wmf"/><Relationship Id="rId6" Type="http://schemas.openxmlformats.org/officeDocument/2006/relationships/oleObject" Target="../embeddings/oleObject75.bin"/><Relationship Id="rId7" Type="http://schemas.openxmlformats.org/officeDocument/2006/relationships/image" Target="../media/image86.w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8.gif"/><Relationship Id="rId3" Type="http://schemas.openxmlformats.org/officeDocument/2006/relationships/image" Target="../media/image89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jpeg"/><Relationship Id="rId4" Type="http://schemas.openxmlformats.org/officeDocument/2006/relationships/image" Target="../media/image92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4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wmf"/><Relationship Id="rId12" Type="http://schemas.openxmlformats.org/officeDocument/2006/relationships/oleObject" Target="../embeddings/oleObject12.bin"/><Relationship Id="rId13" Type="http://schemas.openxmlformats.org/officeDocument/2006/relationships/image" Target="../media/image12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9.wmf"/><Relationship Id="rId8" Type="http://schemas.openxmlformats.org/officeDocument/2006/relationships/oleObject" Target="../embeddings/oleObject10.bin"/><Relationship Id="rId9" Type="http://schemas.openxmlformats.org/officeDocument/2006/relationships/image" Target="../media/image10.wmf"/><Relationship Id="rId10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3.w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4.wmf"/><Relationship Id="rId8" Type="http://schemas.openxmlformats.org/officeDocument/2006/relationships/oleObject" Target="../embeddings/oleObject15.bin"/><Relationship Id="rId9" Type="http://schemas.openxmlformats.org/officeDocument/2006/relationships/image" Target="../media/image15.wmf"/><Relationship Id="rId10" Type="http://schemas.openxmlformats.org/officeDocument/2006/relationships/oleObject" Target="../embeddings/oleObject16.bin"/><Relationship Id="rId11" Type="http://schemas.openxmlformats.org/officeDocument/2006/relationships/image" Target="../media/image1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7.w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18.wmf"/><Relationship Id="rId8" Type="http://schemas.openxmlformats.org/officeDocument/2006/relationships/oleObject" Target="../embeddings/oleObject19.bin"/><Relationship Id="rId9" Type="http://schemas.openxmlformats.org/officeDocument/2006/relationships/image" Target="../media/image19.wmf"/><Relationship Id="rId10" Type="http://schemas.openxmlformats.org/officeDocument/2006/relationships/oleObject" Target="../embeddings/oleObject20.bin"/><Relationship Id="rId11" Type="http://schemas.openxmlformats.org/officeDocument/2006/relationships/image" Target="../media/image20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21.wmf"/><Relationship Id="rId6" Type="http://schemas.openxmlformats.org/officeDocument/2006/relationships/oleObject" Target="../embeddings/oleObject22.bin"/><Relationship Id="rId7" Type="http://schemas.openxmlformats.org/officeDocument/2006/relationships/image" Target="../media/image22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4" Type="http://schemas.openxmlformats.org/officeDocument/2006/relationships/image" Target="../media/image23.emf"/><Relationship Id="rId5" Type="http://schemas.openxmlformats.org/officeDocument/2006/relationships/oleObject" Target="../embeddings/oleObject24.bin"/><Relationship Id="rId6" Type="http://schemas.openxmlformats.org/officeDocument/2006/relationships/image" Target="../media/image24.wmf"/><Relationship Id="rId7" Type="http://schemas.openxmlformats.org/officeDocument/2006/relationships/oleObject" Target="../embeddings/oleObject25.bin"/><Relationship Id="rId8" Type="http://schemas.openxmlformats.org/officeDocument/2006/relationships/image" Target="../media/image25.wmf"/><Relationship Id="rId9" Type="http://schemas.openxmlformats.org/officeDocument/2006/relationships/oleObject" Target="../embeddings/oleObject26.bin"/><Relationship Id="rId10" Type="http://schemas.openxmlformats.org/officeDocument/2006/relationships/image" Target="../media/image26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1.bin"/><Relationship Id="rId12" Type="http://schemas.openxmlformats.org/officeDocument/2006/relationships/image" Target="../media/image31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7.bin"/><Relationship Id="rId4" Type="http://schemas.openxmlformats.org/officeDocument/2006/relationships/image" Target="../media/image27.emf"/><Relationship Id="rId5" Type="http://schemas.openxmlformats.org/officeDocument/2006/relationships/oleObject" Target="../embeddings/oleObject28.bin"/><Relationship Id="rId6" Type="http://schemas.openxmlformats.org/officeDocument/2006/relationships/image" Target="../media/image28.wmf"/><Relationship Id="rId7" Type="http://schemas.openxmlformats.org/officeDocument/2006/relationships/oleObject" Target="../embeddings/oleObject29.bin"/><Relationship Id="rId8" Type="http://schemas.openxmlformats.org/officeDocument/2006/relationships/image" Target="../media/image29.wmf"/><Relationship Id="rId9" Type="http://schemas.openxmlformats.org/officeDocument/2006/relationships/oleObject" Target="../embeddings/oleObject30.bin"/><Relationship Id="rId10" Type="http://schemas.openxmlformats.org/officeDocument/2006/relationships/image" Target="../media/image3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708879" y="533400"/>
            <a:ext cx="6763389" cy="286816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Longitudinal Motion 1</a:t>
            </a:r>
            <a:endParaRPr lang="en-US" dirty="0"/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54388" y="3540125"/>
            <a:ext cx="5114925" cy="1101725"/>
          </a:xfrm>
        </p:spPr>
        <p:txBody>
          <a:bodyPr/>
          <a:lstStyle/>
          <a:p>
            <a:pPr eaLnBrk="1" hangingPunct="1"/>
            <a:r>
              <a:rPr lang="en-US" smtClean="0"/>
              <a:t>Eric Prebys, FNAL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Amplitude Oscillations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419047"/>
          </a:xfrm>
        </p:spPr>
        <p:txBody>
          <a:bodyPr/>
          <a:lstStyle/>
          <a:p>
            <a:r>
              <a:rPr lang="en-US" sz="2000" dirty="0" smtClean="0"/>
              <a:t>We can express period of off-energy particles as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So  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Lecture 8 - Longitudinal Motion 1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757180" y="1121139"/>
          <a:ext cx="3750568" cy="1547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0" name="Equation" r:id="rId3" imgW="2031840" imgH="838080" progId="Equation.3">
                  <p:embed/>
                </p:oleObj>
              </mc:Choice>
              <mc:Fallback>
                <p:oleObj name="Equation" r:id="rId3" imgW="2031840" imgH="8380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7180" y="1121139"/>
                        <a:ext cx="3750568" cy="15471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1519966" y="2983203"/>
          <a:ext cx="3921464" cy="3354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1" name="Equation" r:id="rId5" imgW="2552400" imgH="2184120" progId="Equation.3">
                  <p:embed/>
                </p:oleObj>
              </mc:Choice>
              <mc:Fallback>
                <p:oleObj name="Equation" r:id="rId5" imgW="2552400" imgH="21841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966" y="2983203"/>
                        <a:ext cx="3921464" cy="33546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6275388" y="4252913"/>
          <a:ext cx="2263775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2" name="Equation" r:id="rId7" imgW="1600200" imgH="444240" progId="Equation.3">
                  <p:embed/>
                </p:oleObj>
              </mc:Choice>
              <mc:Fallback>
                <p:oleObj name="Equation" r:id="rId7" imgW="1600200" imgH="4442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5388" y="4252913"/>
                        <a:ext cx="2263775" cy="66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220918" y="3792512"/>
            <a:ext cx="125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Use: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51418" y="3805383"/>
            <a:ext cx="2512292" cy="12653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886036" y="4765964"/>
            <a:ext cx="1256146" cy="831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594" y="175491"/>
            <a:ext cx="8251825" cy="443345"/>
          </a:xfrm>
        </p:spPr>
        <p:txBody>
          <a:bodyPr/>
          <a:lstStyle/>
          <a:p>
            <a:r>
              <a:rPr lang="en-US" sz="1800" dirty="0" smtClean="0"/>
              <a:t>Continuing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Integrate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The curve will cross the </a:t>
            </a:r>
            <a:r>
              <a:rPr lang="en-US" sz="1800" i="1" dirty="0" err="1" smtClean="0">
                <a:latin typeface="Symbol" pitchFamily="18" charset="2"/>
              </a:rPr>
              <a:t>φ</a:t>
            </a:r>
            <a:r>
              <a:rPr lang="en-US" sz="1800" dirty="0" smtClean="0"/>
              <a:t> axis when </a:t>
            </a:r>
            <a:r>
              <a:rPr lang="en-US" sz="1800" i="1" dirty="0" smtClean="0">
                <a:latin typeface="Symbol" pitchFamily="18" charset="2"/>
              </a:rPr>
              <a:t>Δ</a:t>
            </a:r>
            <a:r>
              <a:rPr lang="en-US" sz="1800" i="1" dirty="0" smtClean="0"/>
              <a:t>E=0</a:t>
            </a:r>
            <a:r>
              <a:rPr lang="en-US" sz="1800" dirty="0" smtClean="0"/>
              <a:t>,</a:t>
            </a:r>
            <a:br>
              <a:rPr lang="en-US" sz="1800" dirty="0" smtClean="0"/>
            </a:br>
            <a:r>
              <a:rPr lang="en-US" sz="1800" dirty="0" smtClean="0"/>
              <a:t>which happens at two points defined by</a:t>
            </a:r>
          </a:p>
          <a:p>
            <a:pPr>
              <a:buNone/>
            </a:pPr>
            <a:endParaRPr lang="en-US" sz="1800" dirty="0" smtClean="0"/>
          </a:p>
          <a:p>
            <a:r>
              <a:rPr lang="en-US" sz="1800" dirty="0" smtClean="0"/>
              <a:t>Phase trajectories are possible up to a maximum value of </a:t>
            </a:r>
            <a:r>
              <a:rPr lang="en-US" sz="1800" i="1" dirty="0" smtClean="0">
                <a:latin typeface="Symbol" pitchFamily="18" charset="2"/>
              </a:rPr>
              <a:t>φ</a:t>
            </a:r>
            <a:r>
              <a:rPr lang="en-US" sz="1800" i="1" baseline="-25000" dirty="0" smtClean="0"/>
              <a:t>0</a:t>
            </a:r>
            <a:r>
              <a:rPr lang="en-US" sz="1800" i="1" dirty="0" smtClean="0"/>
              <a:t>. </a:t>
            </a:r>
            <a:r>
              <a:rPr lang="en-US" sz="1800" dirty="0" smtClean="0"/>
              <a:t>Consider</a:t>
            </a:r>
            <a:r>
              <a:rPr lang="en-US" sz="1800" i="1" baseline="-25000" dirty="0" smtClean="0"/>
              <a:t>		.</a:t>
            </a:r>
          </a:p>
          <a:p>
            <a:pPr>
              <a:buNone/>
            </a:pPr>
            <a:endParaRPr lang="en-US" sz="1800" dirty="0" smtClean="0"/>
          </a:p>
          <a:p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Lecture 8 - Longitudinal Motion 1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5" name="Equation" r:id="rId3" imgW="914400" imgH="215640" progId="Equation.3">
                  <p:embed/>
                </p:oleObj>
              </mc:Choice>
              <mc:Fallback>
                <p:oleObj name="Equation" r:id="rId3" imgW="91440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809173" y="648277"/>
          <a:ext cx="2633518" cy="687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6" name="Equation" r:id="rId5" imgW="1701720" imgH="444240" progId="Equation.3">
                  <p:embed/>
                </p:oleObj>
              </mc:Choice>
              <mc:Fallback>
                <p:oleObj name="Equation" r:id="rId5" imgW="1701720" imgH="4442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173" y="648277"/>
                        <a:ext cx="2633518" cy="6878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931718" y="1944254"/>
          <a:ext cx="43434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7" name="Equation" r:id="rId7" imgW="2806560" imgH="444240" progId="Equation.3">
                  <p:embed/>
                </p:oleObj>
              </mc:Choice>
              <mc:Fallback>
                <p:oleObj name="Equation" r:id="rId7" imgW="2806560" imgH="4442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718" y="1944254"/>
                        <a:ext cx="4343400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902038" y="1390795"/>
            <a:ext cx="2529464" cy="1635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5846" name="Object 6"/>
          <p:cNvGraphicFramePr>
            <a:graphicFrameLocks noChangeAspect="1"/>
          </p:cNvGraphicFramePr>
          <p:nvPr/>
        </p:nvGraphicFramePr>
        <p:xfrm>
          <a:off x="1746828" y="3251056"/>
          <a:ext cx="3203575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8" name="Equation" r:id="rId10" imgW="2070000" imgH="228600" progId="Equation.3">
                  <p:embed/>
                </p:oleObj>
              </mc:Choice>
              <mc:Fallback>
                <p:oleObj name="Equation" r:id="rId10" imgW="207000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828" y="3251056"/>
                        <a:ext cx="3203575" cy="354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Chart 16"/>
          <p:cNvGraphicFramePr>
            <a:graphicFrameLocks noGrp="1"/>
          </p:cNvGraphicFramePr>
          <p:nvPr/>
        </p:nvGraphicFramePr>
        <p:xfrm>
          <a:off x="943727" y="4230255"/>
          <a:ext cx="3314237" cy="23445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35852" name="Object 12"/>
          <p:cNvGraphicFramePr>
            <a:graphicFrameLocks noChangeAspect="1"/>
          </p:cNvGraphicFramePr>
          <p:nvPr/>
        </p:nvGraphicFramePr>
        <p:xfrm>
          <a:off x="1973263" y="3976688"/>
          <a:ext cx="2555875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9" name="Equation" r:id="rId13" imgW="1650960" imgH="228600" progId="Equation.3">
                  <p:embed/>
                </p:oleObj>
              </mc:Choice>
              <mc:Fallback>
                <p:oleObj name="Equation" r:id="rId13" imgW="1650960" imgH="2286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3263" y="3976688"/>
                        <a:ext cx="2555875" cy="354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3" name="Object 13"/>
          <p:cNvGraphicFramePr>
            <a:graphicFrameLocks noChangeAspect="1"/>
          </p:cNvGraphicFramePr>
          <p:nvPr/>
        </p:nvGraphicFramePr>
        <p:xfrm>
          <a:off x="3824288" y="5205413"/>
          <a:ext cx="255587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0" name="Equation" r:id="rId15" imgW="164880" imgH="228600" progId="Equation.3">
                  <p:embed/>
                </p:oleObj>
              </mc:Choice>
              <mc:Fallback>
                <p:oleObj name="Equation" r:id="rId15" imgW="164880" imgH="2286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4288" y="5205413"/>
                        <a:ext cx="255587" cy="354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Straight Arrow Connector 21"/>
          <p:cNvCxnSpPr/>
          <p:nvPr/>
        </p:nvCxnSpPr>
        <p:spPr>
          <a:xfrm>
            <a:off x="1967345" y="5015345"/>
            <a:ext cx="80356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1838036" y="4636655"/>
            <a:ext cx="2789382" cy="92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94327" y="5763490"/>
            <a:ext cx="942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+mn-lt"/>
              </a:rPr>
              <a:t>bound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1681018" y="5080001"/>
            <a:ext cx="461818" cy="7111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4096327" y="4687457"/>
            <a:ext cx="420255" cy="8081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202546" y="5481781"/>
            <a:ext cx="1076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+mn-lt"/>
              </a:rPr>
              <a:t>unbound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2964873" y="4710545"/>
            <a:ext cx="0" cy="98829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854" name="Object 14"/>
          <p:cNvGraphicFramePr>
            <a:graphicFrameLocks noChangeAspect="1"/>
          </p:cNvGraphicFramePr>
          <p:nvPr/>
        </p:nvGraphicFramePr>
        <p:xfrm>
          <a:off x="2693988" y="5699125"/>
          <a:ext cx="531812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1" name="Equation" r:id="rId17" imgW="342720" imgH="241200" progId="Equation.3">
                  <p:embed/>
                </p:oleObj>
              </mc:Choice>
              <mc:Fallback>
                <p:oleObj name="Equation" r:id="rId17" imgW="342720" imgH="2412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3988" y="5699125"/>
                        <a:ext cx="531812" cy="373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5472545" y="4022436"/>
            <a:ext cx="28494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+mn-lt"/>
              </a:rPr>
              <a:t>Limit is at maximum of</a:t>
            </a:r>
          </a:p>
          <a:p>
            <a:pPr algn="r"/>
            <a:endParaRPr lang="en-US" sz="1600" dirty="0" smtClean="0">
              <a:latin typeface="+mn-lt"/>
            </a:endParaRPr>
          </a:p>
          <a:p>
            <a:pPr algn="r"/>
            <a:endParaRPr lang="en-US" sz="1600" dirty="0" smtClean="0">
              <a:latin typeface="+mn-lt"/>
            </a:endParaRPr>
          </a:p>
        </p:txBody>
      </p:sp>
      <p:graphicFrame>
        <p:nvGraphicFramePr>
          <p:cNvPr id="35855" name="Object 15"/>
          <p:cNvGraphicFramePr>
            <a:graphicFrameLocks noChangeAspect="1"/>
          </p:cNvGraphicFramePr>
          <p:nvPr/>
        </p:nvGraphicFramePr>
        <p:xfrm>
          <a:off x="6107113" y="4752975"/>
          <a:ext cx="25463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2" name="Equation" r:id="rId19" imgW="1384200" imgH="482400" progId="Equation.3">
                  <p:embed/>
                </p:oleObj>
              </mc:Choice>
              <mc:Fallback>
                <p:oleObj name="Equation" r:id="rId19" imgW="1384200" imgH="4824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7113" y="4752975"/>
                        <a:ext cx="254635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Rectangle 40"/>
          <p:cNvSpPr/>
          <p:nvPr/>
        </p:nvSpPr>
        <p:spPr>
          <a:xfrm>
            <a:off x="7943273" y="5227783"/>
            <a:ext cx="803563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Longitudinal Separatrix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6"/>
            <a:ext cx="8251825" cy="445848"/>
          </a:xfrm>
        </p:spPr>
        <p:txBody>
          <a:bodyPr/>
          <a:lstStyle/>
          <a:p>
            <a:r>
              <a:rPr lang="en-US" sz="1800" dirty="0" smtClean="0"/>
              <a:t>The other bound of motion can be found by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The limiting boundary (separatrix) is defined by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The maximum energy of the “bucket” can be </a:t>
            </a:r>
            <a:br>
              <a:rPr lang="en-US" sz="1800" dirty="0" smtClean="0"/>
            </a:br>
            <a:r>
              <a:rPr lang="en-US" sz="1800" dirty="0" smtClean="0"/>
              <a:t>found by setting </a:t>
            </a:r>
            <a:r>
              <a:rPr lang="en-US" sz="1800" dirty="0" smtClean="0">
                <a:latin typeface="Symbol" pitchFamily="18" charset="2"/>
              </a:rPr>
              <a:t>f</a:t>
            </a:r>
            <a:r>
              <a:rPr lang="en-US" sz="1800" dirty="0" smtClean="0"/>
              <a:t>=</a:t>
            </a:r>
            <a:r>
              <a:rPr lang="en-US" sz="1800" dirty="0" err="1" smtClean="0">
                <a:latin typeface="Symbol" pitchFamily="18" charset="2"/>
              </a:rPr>
              <a:t>f</a:t>
            </a:r>
            <a:r>
              <a:rPr lang="en-US" sz="1800" baseline="-25000" dirty="0" err="1" smtClean="0"/>
              <a:t>s</a:t>
            </a:r>
            <a:endParaRPr lang="en-US" sz="1800" baseline="-25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Lecture 8 - Longitudinal Motion 1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1006475" y="1097684"/>
          <a:ext cx="47752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9" name="Equation" r:id="rId3" imgW="3085920" imgH="457200" progId="Equation.3">
                  <p:embed/>
                </p:oleObj>
              </mc:Choice>
              <mc:Fallback>
                <p:oleObj name="Equation" r:id="rId3" imgW="3085920" imgH="457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475" y="1097684"/>
                        <a:ext cx="4775200" cy="708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816841" y="2564534"/>
          <a:ext cx="4776788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0" name="Equation" r:id="rId5" imgW="3085920" imgH="444240" progId="Equation.3">
                  <p:embed/>
                </p:oleObj>
              </mc:Choice>
              <mc:Fallback>
                <p:oleObj name="Equation" r:id="rId5" imgW="3085920" imgH="4442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841" y="2564534"/>
                        <a:ext cx="4776788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 descr="image0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60000">
            <a:off x="5917957" y="773102"/>
            <a:ext cx="3040758" cy="5248314"/>
          </a:xfrm>
          <a:prstGeom prst="rect">
            <a:avLst/>
          </a:prstGeom>
        </p:spPr>
      </p:pic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1195099" y="4418446"/>
          <a:ext cx="3754437" cy="181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1" name="Equation" r:id="rId8" imgW="2425680" imgH="1168200" progId="Equation.3">
                  <p:embed/>
                </p:oleObj>
              </mc:Choice>
              <mc:Fallback>
                <p:oleObj name="Equation" r:id="rId8" imgW="2425680" imgH="1168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099" y="4418446"/>
                        <a:ext cx="3754437" cy="181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Bucket 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6"/>
            <a:ext cx="8251825" cy="704466"/>
          </a:xfrm>
        </p:spPr>
        <p:txBody>
          <a:bodyPr/>
          <a:lstStyle/>
          <a:p>
            <a:r>
              <a:rPr lang="en-US" sz="1800" dirty="0" smtClean="0"/>
              <a:t>The bucket area can be found by integrating over the area inside the separatrix (which I won’t do)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Lecture 8 - Longitudinal Motion 1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1223963" y="1525588"/>
          <a:ext cx="3443287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4" name="Equation" r:id="rId3" imgW="1765080" imgH="444240" progId="Equation.3">
                  <p:embed/>
                </p:oleObj>
              </mc:Choice>
              <mc:Fallback>
                <p:oleObj name="Equation" r:id="rId3" imgW="1765080" imgH="444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1525588"/>
                        <a:ext cx="3443287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8339" y="1193368"/>
            <a:ext cx="3961094" cy="242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Crossing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6"/>
            <a:ext cx="8251825" cy="347004"/>
          </a:xfrm>
        </p:spPr>
        <p:txBody>
          <a:bodyPr/>
          <a:lstStyle/>
          <a:p>
            <a:r>
              <a:rPr lang="en-US" sz="1800" dirty="0" smtClean="0"/>
              <a:t>We learned that for a simple FODO lattice</a:t>
            </a:r>
            <a:br>
              <a:rPr lang="en-US" sz="1800" dirty="0" smtClean="0"/>
            </a:br>
            <a:r>
              <a:rPr lang="en-US" sz="1800" dirty="0" smtClean="0"/>
              <a:t>so electron machines are always above transition.</a:t>
            </a:r>
          </a:p>
          <a:p>
            <a:r>
              <a:rPr lang="en-US" sz="1800" dirty="0" smtClean="0"/>
              <a:t>Proton machines are often designed to accelerate through transition.</a:t>
            </a:r>
          </a:p>
          <a:p>
            <a:r>
              <a:rPr lang="en-US" sz="1800" dirty="0" smtClean="0"/>
              <a:t>As we go through transition</a:t>
            </a:r>
          </a:p>
          <a:p>
            <a:r>
              <a:rPr lang="en-US" sz="1800" dirty="0" smtClean="0"/>
              <a:t>Recall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so these both go to zero at transition.</a:t>
            </a:r>
          </a:p>
          <a:p>
            <a:r>
              <a:rPr lang="en-US" sz="1800" dirty="0" smtClean="0"/>
              <a:t>To keep motion stable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Lecture 8 - Longitudinal Motion 1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270501" y="655092"/>
          <a:ext cx="823222" cy="411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4" name="Equation" r:id="rId3" imgW="431640" imgH="215640" progId="Equation.3">
                  <p:embed/>
                </p:oleObj>
              </mc:Choice>
              <mc:Fallback>
                <p:oleObj name="Equation" r:id="rId3" imgW="43164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1" y="655092"/>
                        <a:ext cx="823222" cy="4116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3" name="Object 3"/>
          <p:cNvGraphicFramePr>
            <a:graphicFrameLocks noChangeAspect="1"/>
          </p:cNvGraphicFramePr>
          <p:nvPr/>
        </p:nvGraphicFramePr>
        <p:xfrm>
          <a:off x="3794077" y="1656095"/>
          <a:ext cx="3069277" cy="392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5" name="Equation" r:id="rId5" imgW="1676160" imgH="215640" progId="Equation.3">
                  <p:embed/>
                </p:oleObj>
              </mc:Choice>
              <mc:Fallback>
                <p:oleObj name="Equation" r:id="rId5" imgW="167616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077" y="1656095"/>
                        <a:ext cx="3069277" cy="3929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4" name="Object 4"/>
          <p:cNvGraphicFramePr>
            <a:graphicFrameLocks noChangeAspect="1"/>
          </p:cNvGraphicFramePr>
          <p:nvPr/>
        </p:nvGraphicFramePr>
        <p:xfrm>
          <a:off x="1161411" y="2352889"/>
          <a:ext cx="3843337" cy="173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6" name="Equation" r:id="rId7" imgW="2247840" imgH="1015920" progId="Equation.3">
                  <p:embed/>
                </p:oleObj>
              </mc:Choice>
              <mc:Fallback>
                <p:oleObj name="Equation" r:id="rId7" imgW="2247840" imgH="101592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1411" y="2352889"/>
                        <a:ext cx="3843337" cy="1738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5" name="Object 5"/>
          <p:cNvGraphicFramePr>
            <a:graphicFrameLocks noChangeAspect="1"/>
          </p:cNvGraphicFramePr>
          <p:nvPr/>
        </p:nvGraphicFramePr>
        <p:xfrm>
          <a:off x="2014775" y="4936446"/>
          <a:ext cx="4386025" cy="1474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7" name="Equation" r:id="rId9" imgW="2501640" imgH="812520" progId="Equation.3">
                  <p:embed/>
                </p:oleObj>
              </mc:Choice>
              <mc:Fallback>
                <p:oleObj name="Equation" r:id="rId9" imgW="2501640" imgH="81252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4775" y="4936446"/>
                        <a:ext cx="4386025" cy="14742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5795171"/>
              </p:ext>
            </p:extLst>
          </p:nvPr>
        </p:nvGraphicFramePr>
        <p:xfrm>
          <a:off x="5910263" y="2613025"/>
          <a:ext cx="231775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8" name="Equation" r:id="rId11" imgW="1117600" imgH="444500" progId="Equation.DSMT4">
                  <p:embed/>
                </p:oleObj>
              </mc:Choice>
              <mc:Fallback>
                <p:oleObj name="Equation" r:id="rId11" imgW="1117600" imgH="4445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0263" y="2613025"/>
                        <a:ext cx="2317750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854890" y="2306471"/>
            <a:ext cx="1815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At transition: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841242" y="2279176"/>
            <a:ext cx="2721496" cy="12692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104263" y="3302758"/>
            <a:ext cx="532262" cy="272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 at Transition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456187"/>
          </a:xfrm>
        </p:spPr>
        <p:txBody>
          <a:bodyPr/>
          <a:lstStyle/>
          <a:p>
            <a:r>
              <a:rPr lang="en-US" sz="1800" dirty="0" smtClean="0"/>
              <a:t>As the beam goes through transition, the stable phase must change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Problems at transition (pretty thorough treatment in S&amp;E 2.2.3)</a:t>
            </a:r>
          </a:p>
          <a:p>
            <a:pPr lvl="1"/>
            <a:r>
              <a:rPr lang="en-US" sz="1600" dirty="0" smtClean="0"/>
              <a:t>Beam loss at high dispersion points</a:t>
            </a:r>
          </a:p>
          <a:p>
            <a:pPr lvl="1"/>
            <a:r>
              <a:rPr lang="en-US" sz="1600" dirty="0" smtClean="0"/>
              <a:t>Emittance growth due to non-linear effects</a:t>
            </a:r>
          </a:p>
          <a:p>
            <a:pPr lvl="1"/>
            <a:r>
              <a:rPr lang="en-US" sz="1600" dirty="0" smtClean="0"/>
              <a:t>Increased sensitivity to </a:t>
            </a:r>
            <a:r>
              <a:rPr lang="en-US" sz="1600" dirty="0" err="1" smtClean="0"/>
              <a:t>instablities</a:t>
            </a:r>
            <a:endParaRPr lang="en-US" sz="1600" dirty="0" smtClean="0"/>
          </a:p>
          <a:p>
            <a:pPr lvl="1"/>
            <a:r>
              <a:rPr lang="en-US" sz="1600" dirty="0" smtClean="0"/>
              <a:t>Complicated RF manipulations near transition</a:t>
            </a:r>
          </a:p>
          <a:p>
            <a:pPr lvl="2"/>
            <a:r>
              <a:rPr lang="en-US" sz="1600" dirty="0" smtClean="0"/>
              <a:t>Much harder before digital electronics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Lecture 8 - Longitudinal Motion 1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9960" y="1154587"/>
            <a:ext cx="4726881" cy="2557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Accelerating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376575"/>
          </a:xfrm>
        </p:spPr>
        <p:txBody>
          <a:bodyPr/>
          <a:lstStyle/>
          <a:p>
            <a:r>
              <a:rPr lang="en-US" sz="1800" dirty="0" smtClean="0"/>
              <a:t>The basic resonant structure is the “pillbox”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Lecture 8 - Longitudinal Motion 1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11266" name="Picture 2" descr="http://t2.gstatic.com/images?q=tbn:ANd9GcRFwKs4q98t-1-8QY6_soKRVz6eiFhKKQgisXujeZBqyduEExy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143000"/>
            <a:ext cx="3623003" cy="1905000"/>
          </a:xfrm>
          <a:prstGeom prst="rect">
            <a:avLst/>
          </a:prstGeom>
          <a:noFill/>
        </p:spPr>
      </p:pic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343400" y="1066800"/>
          <a:ext cx="139446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8" name="Equation" r:id="rId4" imgW="774360" imgH="507960" progId="Equation.3">
                  <p:embed/>
                </p:oleObj>
              </mc:Choice>
              <mc:Fallback>
                <p:oleObj name="Equation" r:id="rId4" imgW="774360" imgH="5079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066800"/>
                        <a:ext cx="139446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4343400" y="2438400"/>
          <a:ext cx="4181475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9" name="Equation" r:id="rId6" imgW="2323800" imgH="863280" progId="Equation.3">
                  <p:embed/>
                </p:oleObj>
              </mc:Choice>
              <mc:Fallback>
                <p:oleObj name="Equation" r:id="rId6" imgW="2323800" imgH="8632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438400"/>
                        <a:ext cx="4181475" cy="155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267200" y="1981200"/>
            <a:ext cx="3581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Maxwell’s Equations Become: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3962400"/>
            <a:ext cx="7620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Differentiating the first by </a:t>
            </a:r>
            <a:r>
              <a:rPr lang="en-US" sz="1800" i="1" dirty="0" err="1" smtClean="0">
                <a:solidFill>
                  <a:srgbClr val="C00000"/>
                </a:solidFill>
                <a:latin typeface="Symbol" pitchFamily="18" charset="2"/>
              </a:rPr>
              <a:t>d</a:t>
            </a:r>
            <a:r>
              <a:rPr lang="en-US" sz="1800" i="1" dirty="0" err="1" smtClean="0">
                <a:solidFill>
                  <a:srgbClr val="C00000"/>
                </a:solidFill>
                <a:latin typeface="+mn-lt"/>
              </a:rPr>
              <a:t>t</a:t>
            </a:r>
            <a:r>
              <a:rPr lang="en-US" sz="1800" i="1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and the second by </a:t>
            </a:r>
            <a:r>
              <a:rPr lang="en-US" sz="1800" i="1" dirty="0" err="1" smtClean="0">
                <a:solidFill>
                  <a:srgbClr val="C00000"/>
                </a:solidFill>
                <a:latin typeface="Symbol" pitchFamily="18" charset="2"/>
              </a:rPr>
              <a:t>d</a:t>
            </a:r>
            <a:r>
              <a:rPr lang="en-US" sz="1800" i="1" dirty="0" err="1" smtClean="0">
                <a:solidFill>
                  <a:srgbClr val="C00000"/>
                </a:solidFill>
                <a:latin typeface="+mn-lt"/>
              </a:rPr>
              <a:t>r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:</a:t>
            </a:r>
          </a:p>
        </p:txBody>
      </p:sp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2133600" y="4343400"/>
          <a:ext cx="4343400" cy="2162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0" name="Equation" r:id="rId8" imgW="2628720" imgH="1307880" progId="Equation.3">
                  <p:embed/>
                </p:oleObj>
              </mc:Choice>
              <mc:Fallback>
                <p:oleObj name="Equation" r:id="rId8" imgW="2628720" imgH="13078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343400"/>
                        <a:ext cx="4343400" cy="21629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09600" y="28956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Boundary Conditions:</a:t>
            </a:r>
          </a:p>
        </p:txBody>
      </p:sp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1371600" y="3352800"/>
          <a:ext cx="134778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1" name="Equation" r:id="rId10" imgW="749160" imgH="241200" progId="Equation.3">
                  <p:embed/>
                </p:oleObj>
              </mc:Choice>
              <mc:Fallback>
                <p:oleObj name="Equation" r:id="rId10" imgW="749160" imgH="241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352800"/>
                        <a:ext cx="1347788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>
          <a:xfrm>
            <a:off x="1295400" y="3352800"/>
            <a:ext cx="1524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65" name="Picture 17"/>
          <p:cNvPicPr>
            <a:picLocks noChangeAspect="1" noChangeArrowheads="1"/>
          </p:cNvPicPr>
          <p:nvPr/>
        </p:nvPicPr>
        <p:blipFill>
          <a:blip r:embed="rId3" cstate="print"/>
          <a:srcRect l="641" t="1533" r="26350" b="963"/>
          <a:stretch>
            <a:fillRect/>
          </a:stretch>
        </p:blipFill>
        <p:spPr bwMode="auto">
          <a:xfrm>
            <a:off x="504825" y="2562225"/>
            <a:ext cx="3978129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152401"/>
            <a:ext cx="8251825" cy="380999"/>
          </a:xfrm>
        </p:spPr>
        <p:txBody>
          <a:bodyPr/>
          <a:lstStyle/>
          <a:p>
            <a:r>
              <a:rPr lang="en-US" sz="1800" dirty="0" smtClean="0"/>
              <a:t>General solution of the form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Which gives us the equation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Lecture 8 - Longitudinal Motion 1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752600" y="609600"/>
          <a:ext cx="207433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0" name="Equation" r:id="rId4" imgW="888840" imgH="228600" progId="Equation.3">
                  <p:embed/>
                </p:oleObj>
              </mc:Choice>
              <mc:Fallback>
                <p:oleObj name="Equation" r:id="rId4" imgW="88884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609600"/>
                        <a:ext cx="207433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762000" y="1752600"/>
          <a:ext cx="5233988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1" name="Equation" r:id="rId6" imgW="2666880" imgH="444240" progId="Equation.3">
                  <p:embed/>
                </p:oleObj>
              </mc:Choice>
              <mc:Fallback>
                <p:oleObj name="Equation" r:id="rId6" imgW="2666880" imgH="4442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752600"/>
                        <a:ext cx="5233988" cy="871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962400" y="12954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0</a:t>
            </a:r>
            <a:r>
              <a:rPr lang="en-US" sz="1800" baseline="30000" dirty="0" smtClean="0">
                <a:solidFill>
                  <a:srgbClr val="C00000"/>
                </a:solidFill>
                <a:latin typeface="+mn-lt"/>
              </a:rPr>
              <a:t>th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order Bessel’s Equation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819400" y="1600200"/>
            <a:ext cx="1143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19800" y="25146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0</a:t>
            </a:r>
            <a:r>
              <a:rPr lang="en-US" sz="1800" baseline="30000" dirty="0" smtClean="0">
                <a:solidFill>
                  <a:srgbClr val="C00000"/>
                </a:solidFill>
                <a:latin typeface="+mn-lt"/>
              </a:rPr>
              <a:t>th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order Bessel function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6096000" y="228600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34000" y="30099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First zero at </a:t>
            </a:r>
            <a:r>
              <a:rPr lang="en-US" sz="1800" i="1" dirty="0" smtClean="0">
                <a:latin typeface="+mn-lt"/>
              </a:rPr>
              <a:t>J(2.405), </a:t>
            </a:r>
            <a:r>
              <a:rPr lang="en-US" sz="1800" dirty="0" smtClean="0">
                <a:latin typeface="+mn-lt"/>
              </a:rPr>
              <a:t>so lowest mode</a:t>
            </a:r>
          </a:p>
        </p:txBody>
      </p:sp>
      <p:graphicFrame>
        <p:nvGraphicFramePr>
          <p:cNvPr id="27661" name="Object 13"/>
          <p:cNvGraphicFramePr>
            <a:graphicFrameLocks noChangeAspect="1"/>
          </p:cNvGraphicFramePr>
          <p:nvPr/>
        </p:nvGraphicFramePr>
        <p:xfrm>
          <a:off x="5562600" y="3695700"/>
          <a:ext cx="19177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2" name="Equation" r:id="rId8" imgW="977760" imgH="393480" progId="Equation.3">
                  <p:embed/>
                </p:oleObj>
              </mc:Choice>
              <mc:Fallback>
                <p:oleObj name="Equation" r:id="rId8" imgW="977760" imgH="39348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695700"/>
                        <a:ext cx="1917700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2" name="Object 14"/>
          <p:cNvGraphicFramePr>
            <a:graphicFrameLocks noChangeAspect="1"/>
          </p:cNvGraphicFramePr>
          <p:nvPr/>
        </p:nvGraphicFramePr>
        <p:xfrm>
          <a:off x="4672013" y="4978400"/>
          <a:ext cx="4295775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3" name="Equation" r:id="rId10" imgW="2666880" imgH="888840" progId="Equation.3">
                  <p:embed/>
                </p:oleObj>
              </mc:Choice>
              <mc:Fallback>
                <p:oleObj name="Equation" r:id="rId10" imgW="2666880" imgH="88884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2013" y="4978400"/>
                        <a:ext cx="4295775" cy="1431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 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681375"/>
          </a:xfrm>
        </p:spPr>
        <p:txBody>
          <a:bodyPr/>
          <a:lstStyle/>
          <a:p>
            <a:r>
              <a:rPr lang="en-US" sz="1800" dirty="0" smtClean="0"/>
              <a:t>In the lowest pillbox mode, the field is uniform along the length (</a:t>
            </a:r>
            <a:r>
              <a:rPr lang="en-US" sz="1800" i="1" dirty="0" err="1" smtClean="0"/>
              <a:t>v</a:t>
            </a:r>
            <a:r>
              <a:rPr lang="en-US" sz="1800" i="1" baseline="-25000" dirty="0" err="1" smtClean="0"/>
              <a:t>p</a:t>
            </a:r>
            <a:r>
              <a:rPr lang="en-US" sz="1800" i="1" dirty="0" smtClean="0"/>
              <a:t>=∞</a:t>
            </a:r>
            <a:r>
              <a:rPr lang="en-US" sz="1800" dirty="0" smtClean="0">
                <a:sym typeface="Symbol"/>
              </a:rPr>
              <a:t>), so it will be changing with time as the particle is transiting, thus a very long pillbox would have no net acceleration at all. We calculate a “transit factor”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Lecture 8 - Longitudinal Motion 1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066800" y="2133600"/>
          <a:ext cx="6957391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9" name="Equation" r:id="rId3" imgW="4838400" imgH="876240" progId="Equation.3">
                  <p:embed/>
                </p:oleObj>
              </mc:Choice>
              <mc:Fallback>
                <p:oleObj name="Equation" r:id="rId3" imgW="4838400" imgH="876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133600"/>
                        <a:ext cx="6957391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810000" y="1600200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Assume peak in middle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352800" y="19812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3657600"/>
            <a:ext cx="2794285" cy="2028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4114800" y="3429000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Example:</a:t>
            </a:r>
          </a:p>
          <a:p>
            <a:pPr marL="228600" indent="-114300">
              <a:buFont typeface="Arial" pitchFamily="34" charset="0"/>
              <a:buChar char="•"/>
            </a:pPr>
            <a:r>
              <a:rPr lang="en-US" sz="1800" dirty="0" smtClean="0">
                <a:latin typeface="+mn-lt"/>
              </a:rPr>
              <a:t>5 </a:t>
            </a:r>
            <a:r>
              <a:rPr lang="en-US" sz="1800" dirty="0" err="1" smtClean="0">
                <a:latin typeface="+mn-lt"/>
              </a:rPr>
              <a:t>MeV</a:t>
            </a:r>
            <a:r>
              <a:rPr lang="en-US" sz="1800" dirty="0" smtClean="0">
                <a:latin typeface="+mn-lt"/>
              </a:rPr>
              <a:t> Protons (</a:t>
            </a:r>
            <a:r>
              <a:rPr lang="en-US" sz="1800" i="1" dirty="0" smtClean="0">
                <a:latin typeface="+mn-lt"/>
              </a:rPr>
              <a:t>v~.1c</a:t>
            </a:r>
            <a:r>
              <a:rPr lang="en-US" sz="1800" dirty="0" smtClean="0">
                <a:latin typeface="+mn-lt"/>
              </a:rPr>
              <a:t>)</a:t>
            </a:r>
          </a:p>
          <a:p>
            <a:pPr marL="228600" indent="-114300">
              <a:buFont typeface="Arial" pitchFamily="34" charset="0"/>
              <a:buChar char="•"/>
            </a:pPr>
            <a:r>
              <a:rPr lang="en-US" sz="1800" i="1" dirty="0" smtClean="0">
                <a:latin typeface="+mn-lt"/>
              </a:rPr>
              <a:t>f</a:t>
            </a:r>
            <a:r>
              <a:rPr lang="en-US" sz="1800" dirty="0" smtClean="0">
                <a:latin typeface="+mn-lt"/>
              </a:rPr>
              <a:t>=200MHz</a:t>
            </a:r>
          </a:p>
          <a:p>
            <a:pPr marL="228600" indent="-114300">
              <a:buFont typeface="Arial" pitchFamily="34" charset="0"/>
              <a:buChar char="•"/>
            </a:pPr>
            <a:r>
              <a:rPr lang="en-US" sz="1800" i="1" dirty="0" smtClean="0">
                <a:latin typeface="+mn-lt"/>
              </a:rPr>
              <a:t>T</a:t>
            </a:r>
            <a:r>
              <a:rPr lang="en-US" sz="1800" dirty="0" smtClean="0">
                <a:latin typeface="+mn-lt"/>
              </a:rPr>
              <a:t>=85%</a:t>
            </a:r>
            <a:r>
              <a:rPr lang="en-US" sz="18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1800" i="1" dirty="0" smtClean="0">
                <a:latin typeface="+mn-lt"/>
                <a:sym typeface="Symbol"/>
              </a:rPr>
              <a:t>u~1</a:t>
            </a:r>
            <a:endParaRPr lang="en-US" sz="1800" i="1" dirty="0" smtClean="0">
              <a:latin typeface="+mn-lt"/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5029200" y="4648200"/>
          <a:ext cx="2131908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0" name="Equation" r:id="rId6" imgW="1422360" imgH="863280" progId="Equation.3">
                  <p:embed/>
                </p:oleObj>
              </mc:Choice>
              <mc:Fallback>
                <p:oleObj name="Equation" r:id="rId6" imgW="1422360" imgH="8632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648200"/>
                        <a:ext cx="2131908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191000" y="5943600"/>
            <a:ext cx="464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Sounds kind of short, but is that an issue?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dissipation in RF Cavities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338475"/>
          </a:xfrm>
        </p:spPr>
        <p:txBody>
          <a:bodyPr/>
          <a:lstStyle/>
          <a:p>
            <a:r>
              <a:rPr lang="en-US" sz="1800" dirty="0" smtClean="0"/>
              <a:t>Energy stored in cavity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Power loss: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Lecture 8 - Longitudinal Motion 1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09599" y="1130299"/>
          <a:ext cx="7885208" cy="679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3" name="Equation" r:id="rId3" imgW="5600520" imgH="482400" progId="Equation.3">
                  <p:embed/>
                </p:oleObj>
              </mc:Choice>
              <mc:Fallback>
                <p:oleObj name="Equation" r:id="rId3" imgW="5600520" imgH="48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599" y="1130299"/>
                        <a:ext cx="7885208" cy="6794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581775" y="1924050"/>
            <a:ext cx="168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=</a:t>
            </a:r>
            <a:r>
              <a:rPr lang="en-US" sz="1800" i="1" dirty="0" smtClean="0">
                <a:solidFill>
                  <a:srgbClr val="C00000"/>
                </a:solidFill>
                <a:latin typeface="+mn-lt"/>
              </a:rPr>
              <a:t>(.52)</a:t>
            </a:r>
            <a:r>
              <a:rPr lang="en-US" sz="1800" i="1" baseline="30000" dirty="0" smtClean="0">
                <a:solidFill>
                  <a:srgbClr val="C00000"/>
                </a:solidFill>
                <a:latin typeface="+mn-lt"/>
              </a:rPr>
              <a:t>2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~25%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7591425" y="1628775"/>
            <a:ext cx="190500" cy="276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00875" y="51435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Volume=</a:t>
            </a:r>
            <a:r>
              <a:rPr lang="en-US" sz="1800" i="1" dirty="0" smtClean="0">
                <a:solidFill>
                  <a:srgbClr val="C00000"/>
                </a:solidFill>
                <a:latin typeface="+mn-lt"/>
              </a:rPr>
              <a:t>L</a:t>
            </a:r>
            <a:r>
              <a:rPr lang="en-US" sz="1800" i="1" dirty="0" smtClean="0">
                <a:solidFill>
                  <a:srgbClr val="C00000"/>
                </a:solidFill>
                <a:latin typeface="Symbol" pitchFamily="18" charset="2"/>
              </a:rPr>
              <a:t>p</a:t>
            </a:r>
            <a:r>
              <a:rPr lang="en-US" sz="1800" i="1" dirty="0" smtClean="0">
                <a:solidFill>
                  <a:srgbClr val="C00000"/>
                </a:solidFill>
                <a:latin typeface="+mn-lt"/>
              </a:rPr>
              <a:t>R</a:t>
            </a:r>
            <a:r>
              <a:rPr lang="en-US" sz="1800" i="1" baseline="30000" dirty="0" smtClean="0">
                <a:solidFill>
                  <a:srgbClr val="C00000"/>
                </a:solidFill>
                <a:latin typeface="+mn-lt"/>
              </a:rPr>
              <a:t>2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7391400" y="838200"/>
            <a:ext cx="104775" cy="4572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859651" y="2828723"/>
            <a:ext cx="1990725" cy="4286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307326" y="3343073"/>
            <a:ext cx="885825" cy="9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402576" y="2943023"/>
            <a:ext cx="676275" cy="48577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888351" y="3352598"/>
            <a:ext cx="40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45376" y="2943023"/>
            <a:ext cx="180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…………………….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35321" y="2447723"/>
            <a:ext cx="2647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Magnetic field at boundary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45626" y="2485823"/>
            <a:ext cx="2019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Surface current density </a:t>
            </a:r>
            <a:r>
              <a:rPr lang="en-US" sz="1600" i="1" dirty="0" smtClean="0">
                <a:latin typeface="+mn-lt"/>
              </a:rPr>
              <a:t>J</a:t>
            </a:r>
            <a:r>
              <a:rPr lang="en-US" sz="1600" dirty="0" smtClean="0">
                <a:latin typeface="+mn-lt"/>
              </a:rPr>
              <a:t> [A/m]</a:t>
            </a:r>
          </a:p>
        </p:txBody>
      </p:sp>
      <p:cxnSp>
        <p:nvCxnSpPr>
          <p:cNvPr id="23" name="Straight Arrow Connector 22"/>
          <p:cNvCxnSpPr>
            <a:stCxn id="21" idx="1"/>
          </p:cNvCxnSpPr>
          <p:nvPr/>
        </p:nvCxnSpPr>
        <p:spPr>
          <a:xfrm flipH="1">
            <a:off x="5488426" y="2778211"/>
            <a:ext cx="457200" cy="3362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520699" y="2870200"/>
          <a:ext cx="2711231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4" name="Equation" r:id="rId5" imgW="2082600" imgH="736560" progId="Equation.3">
                  <p:embed/>
                </p:oleObj>
              </mc:Choice>
              <mc:Fallback>
                <p:oleObj name="Equation" r:id="rId5" imgW="2082600" imgH="7365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699" y="2870200"/>
                        <a:ext cx="2711231" cy="95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58010" y="4068594"/>
            <a:ext cx="3695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Average power loss per unit area is</a:t>
            </a:r>
          </a:p>
        </p:txBody>
      </p:sp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661210" y="4400382"/>
          <a:ext cx="2766722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5" name="Equation" r:id="rId7" imgW="1714320" imgH="431640" progId="Equation.3">
                  <p:embed/>
                </p:oleObj>
              </mc:Choice>
              <mc:Fallback>
                <p:oleObj name="Equation" r:id="rId7" imgW="1714320" imgH="431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210" y="4400382"/>
                        <a:ext cx="2766722" cy="696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2363010" y="5211594"/>
            <a:ext cx="1095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Average over cycle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2324910" y="5040144"/>
            <a:ext cx="1143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Object 30"/>
          <p:cNvGraphicFramePr>
            <a:graphicFrameLocks noChangeAspect="1"/>
          </p:cNvGraphicFramePr>
          <p:nvPr/>
        </p:nvGraphicFramePr>
        <p:xfrm>
          <a:off x="3886199" y="4451350"/>
          <a:ext cx="4610797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6" name="Equation" r:id="rId9" imgW="3390840" imgH="1041120" progId="Equation.3">
                  <p:embed/>
                </p:oleObj>
              </mc:Choice>
              <mc:Fallback>
                <p:oleObj name="Equation" r:id="rId9" imgW="3390840" imgH="104112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199" y="4451350"/>
                        <a:ext cx="4610797" cy="1416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Left Brace 31"/>
          <p:cNvSpPr/>
          <p:nvPr/>
        </p:nvSpPr>
        <p:spPr>
          <a:xfrm rot="5400000">
            <a:off x="5795962" y="3676654"/>
            <a:ext cx="309564" cy="11668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238750" y="3838575"/>
            <a:ext cx="1609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Cylinder surface</a:t>
            </a:r>
          </a:p>
        </p:txBody>
      </p:sp>
      <p:sp>
        <p:nvSpPr>
          <p:cNvPr id="34" name="Left Brace 33"/>
          <p:cNvSpPr/>
          <p:nvPr/>
        </p:nvSpPr>
        <p:spPr>
          <a:xfrm rot="5400000">
            <a:off x="7419973" y="3433765"/>
            <a:ext cx="300042" cy="16811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800850" y="3829050"/>
            <a:ext cx="1609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2 ends</a:t>
            </a:r>
          </a:p>
        </p:txBody>
      </p:sp>
      <p:graphicFrame>
        <p:nvGraphicFramePr>
          <p:cNvPr id="36" name="Object 35"/>
          <p:cNvGraphicFramePr>
            <a:graphicFrameLocks noChangeAspect="1"/>
          </p:cNvGraphicFramePr>
          <p:nvPr/>
        </p:nvGraphicFramePr>
        <p:xfrm>
          <a:off x="3947930" y="6073932"/>
          <a:ext cx="4089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7" name="Equation" r:id="rId11" imgW="4089240" imgH="482400" progId="Equation.3">
                  <p:embed/>
                </p:oleObj>
              </mc:Choice>
              <mc:Fallback>
                <p:oleObj name="Equation" r:id="rId11" imgW="4089240" imgH="4824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7930" y="6073932"/>
                        <a:ext cx="40894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37"/>
          <p:cNvSpPr/>
          <p:nvPr/>
        </p:nvSpPr>
        <p:spPr>
          <a:xfrm>
            <a:off x="3829050" y="5172075"/>
            <a:ext cx="3143250" cy="742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753225" y="1123950"/>
            <a:ext cx="1847850" cy="657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Acceleration in Periodic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452775"/>
          </a:xfrm>
        </p:spPr>
        <p:txBody>
          <a:bodyPr/>
          <a:lstStyle/>
          <a:p>
            <a:r>
              <a:rPr lang="en-US" sz="1800" dirty="0" smtClean="0"/>
              <a:t>We consider motion of particles either through a linear structure or in a circular ring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Lecture 8 - Longitudinal Motion 1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066800" y="1828800"/>
            <a:ext cx="304800" cy="533400"/>
            <a:chOff x="1524000" y="1600200"/>
            <a:chExt cx="304800" cy="5334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524000" y="1600200"/>
              <a:ext cx="0" cy="5334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28800" y="1600200"/>
              <a:ext cx="0" cy="5334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524000" y="20574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524000" y="19050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524000" y="17526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1524000" y="16002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514600" y="1828800"/>
            <a:ext cx="304800" cy="533400"/>
            <a:chOff x="1524000" y="1600200"/>
            <a:chExt cx="304800" cy="533400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524000" y="1600200"/>
              <a:ext cx="0" cy="5334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828800" y="1600200"/>
              <a:ext cx="0" cy="5334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524000" y="20574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524000" y="19050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524000" y="17526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524000" y="16002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886200" y="1828800"/>
            <a:ext cx="304800" cy="533400"/>
            <a:chOff x="1524000" y="1600200"/>
            <a:chExt cx="304800" cy="533400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1524000" y="1600200"/>
              <a:ext cx="0" cy="5334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828800" y="1600200"/>
              <a:ext cx="0" cy="5334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1524000" y="20574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1524000" y="19050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1524000" y="17526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1524000" y="16002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5257800" y="1828800"/>
            <a:ext cx="304800" cy="533400"/>
            <a:chOff x="1524000" y="1600200"/>
            <a:chExt cx="304800" cy="533400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1524000" y="1600200"/>
              <a:ext cx="0" cy="5334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828800" y="1600200"/>
              <a:ext cx="0" cy="5334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524000" y="20574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524000" y="19050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524000" y="17526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1524000" y="16002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Left Brace 37"/>
          <p:cNvSpPr/>
          <p:nvPr/>
        </p:nvSpPr>
        <p:spPr>
          <a:xfrm rot="-5400000">
            <a:off x="1790700" y="1943100"/>
            <a:ext cx="304800" cy="1447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Brace 38"/>
          <p:cNvSpPr/>
          <p:nvPr/>
        </p:nvSpPr>
        <p:spPr>
          <a:xfrm rot="-5400000">
            <a:off x="3238500" y="1943100"/>
            <a:ext cx="304800" cy="1447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eft Brace 39"/>
          <p:cNvSpPr/>
          <p:nvPr/>
        </p:nvSpPr>
        <p:spPr>
          <a:xfrm rot="-5400000">
            <a:off x="4686300" y="1943100"/>
            <a:ext cx="304800" cy="1447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1752600" y="2819400"/>
          <a:ext cx="3810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7" name="Equation" r:id="rId4" imgW="126720" imgH="139680" progId="Equation.3">
                  <p:embed/>
                </p:oleObj>
              </mc:Choice>
              <mc:Fallback>
                <p:oleObj name="Equation" r:id="rId4" imgW="126720" imgH="1396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819400"/>
                        <a:ext cx="381000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3200400" y="2819400"/>
          <a:ext cx="3810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8" name="Equation" r:id="rId6" imgW="126720" imgH="139680" progId="Equation.3">
                  <p:embed/>
                </p:oleObj>
              </mc:Choice>
              <mc:Fallback>
                <p:oleObj name="Equation" r:id="rId6" imgW="126720" imgH="1396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819400"/>
                        <a:ext cx="381000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4648200" y="2819400"/>
          <a:ext cx="3810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9" name="Equation" r:id="rId7" imgW="126720" imgH="139680" progId="Equation.3">
                  <p:embed/>
                </p:oleObj>
              </mc:Choice>
              <mc:Fallback>
                <p:oleObj name="Equation" r:id="rId7" imgW="126720" imgH="1396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819400"/>
                        <a:ext cx="381000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Oval 43"/>
          <p:cNvSpPr/>
          <p:nvPr/>
        </p:nvSpPr>
        <p:spPr>
          <a:xfrm>
            <a:off x="1066800" y="3505200"/>
            <a:ext cx="1828800" cy="17838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730708" y="4254709"/>
            <a:ext cx="314793" cy="313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2605790" y="4263452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605790" y="4568252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681990" y="4263452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834390" y="4263452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986790" y="4263452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139190" y="4263452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Object 51"/>
          <p:cNvGraphicFramePr>
            <a:graphicFrameLocks noChangeAspect="1"/>
          </p:cNvGraphicFramePr>
          <p:nvPr/>
        </p:nvGraphicFramePr>
        <p:xfrm>
          <a:off x="2453390" y="4339652"/>
          <a:ext cx="1524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0" name="Equation" r:id="rId8" imgW="152280" imgH="164880" progId="Equation.3">
                  <p:embed/>
                </p:oleObj>
              </mc:Choice>
              <mc:Fallback>
                <p:oleObj name="Equation" r:id="rId8" imgW="152280" imgH="1648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3390" y="4339652"/>
                        <a:ext cx="152400" cy="16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5" name="Straight Arrow Connector 54"/>
          <p:cNvCxnSpPr>
            <a:endCxn id="45" idx="0"/>
          </p:cNvCxnSpPr>
          <p:nvPr/>
        </p:nvCxnSpPr>
        <p:spPr>
          <a:xfrm>
            <a:off x="2819400" y="4038600"/>
            <a:ext cx="68705" cy="216109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1143000" y="4267200"/>
          <a:ext cx="3810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1" name="Equation" r:id="rId10" imgW="126720" imgH="139680" progId="Equation.3">
                  <p:embed/>
                </p:oleObj>
              </mc:Choice>
              <mc:Fallback>
                <p:oleObj name="Equation" r:id="rId10" imgW="126720" imgH="1396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267200"/>
                        <a:ext cx="381000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4114800" y="3733800"/>
            <a:ext cx="419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In both cases, we can adjust the RF phases such that a particle of nominal energy arrives at the the same point in the cycle </a:t>
            </a:r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φ</a:t>
            </a:r>
            <a:r>
              <a:rPr lang="en-US" sz="1800" i="1" baseline="-25000" dirty="0" err="1" smtClean="0">
                <a:solidFill>
                  <a:srgbClr val="C00000"/>
                </a:solidFill>
                <a:latin typeface="+mn-lt"/>
              </a:rPr>
              <a:t>s</a:t>
            </a:r>
            <a:endParaRPr lang="en-US" sz="1800" i="1" baseline="-25000" dirty="0" smtClean="0">
              <a:solidFill>
                <a:srgbClr val="C00000"/>
              </a:solidFill>
              <a:latin typeface="+mn-lt"/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762000" y="2057400"/>
            <a:ext cx="5334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224" name="Object 8"/>
          <p:cNvGraphicFramePr>
            <a:graphicFrameLocks noChangeAspect="1"/>
          </p:cNvGraphicFramePr>
          <p:nvPr/>
        </p:nvGraphicFramePr>
        <p:xfrm>
          <a:off x="5941984" y="2362200"/>
          <a:ext cx="2763866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2" name="Equation" r:id="rId11" imgW="1358640" imgH="419040" progId="Equation.3">
                  <p:embed/>
                </p:oleObj>
              </mc:Choice>
              <mc:Fallback>
                <p:oleObj name="Equation" r:id="rId11" imgW="1358640" imgH="4190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1984" y="2362200"/>
                        <a:ext cx="2763866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9"/>
          <p:cNvGraphicFramePr>
            <a:graphicFrameLocks noChangeAspect="1"/>
          </p:cNvGraphicFramePr>
          <p:nvPr/>
        </p:nvGraphicFramePr>
        <p:xfrm>
          <a:off x="609600" y="5486400"/>
          <a:ext cx="3330979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3" name="Equation" r:id="rId13" imgW="1714320" imgH="482400" progId="Equation.3">
                  <p:embed/>
                </p:oleObj>
              </mc:Choice>
              <mc:Fallback>
                <p:oleObj name="Equation" r:id="rId13" imgW="1714320" imgH="4824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486400"/>
                        <a:ext cx="3330979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6781800" y="1447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Always negative</a:t>
            </a:r>
            <a:endParaRPr lang="en-US" sz="1800" i="1" baseline="-25000" dirty="0" smtClean="0">
              <a:solidFill>
                <a:srgbClr val="C00000"/>
              </a:solidFill>
              <a:latin typeface="+mn-lt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8077200" y="19050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343400" y="54864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Goes from negative to positive at transition</a:t>
            </a:r>
            <a:endParaRPr lang="en-US" sz="1800" i="1" baseline="-25000" dirty="0" smtClean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6" name="Freeform 65"/>
          <p:cNvSpPr/>
          <p:nvPr/>
        </p:nvSpPr>
        <p:spPr>
          <a:xfrm>
            <a:off x="3198126" y="6100549"/>
            <a:ext cx="1114567" cy="500418"/>
          </a:xfrm>
          <a:custGeom>
            <a:avLst/>
            <a:gdLst>
              <a:gd name="connsiteX0" fmla="*/ 1114567 w 1114567"/>
              <a:gd name="connsiteY0" fmla="*/ 81887 h 500418"/>
              <a:gd name="connsiteX1" fmla="*/ 841611 w 1114567"/>
              <a:gd name="connsiteY1" fmla="*/ 300251 h 500418"/>
              <a:gd name="connsiteX2" fmla="*/ 118280 w 1114567"/>
              <a:gd name="connsiteY2" fmla="*/ 450376 h 500418"/>
              <a:gd name="connsiteX3" fmla="*/ 131928 w 1114567"/>
              <a:gd name="connsiteY3" fmla="*/ 0 h 500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4567" h="500418">
                <a:moveTo>
                  <a:pt x="1114567" y="81887"/>
                </a:moveTo>
                <a:cubicBezTo>
                  <a:pt x="1061113" y="160361"/>
                  <a:pt x="1007659" y="238836"/>
                  <a:pt x="841611" y="300251"/>
                </a:cubicBezTo>
                <a:cubicBezTo>
                  <a:pt x="675563" y="361666"/>
                  <a:pt x="236560" y="500418"/>
                  <a:pt x="118280" y="450376"/>
                </a:cubicBezTo>
                <a:cubicBezTo>
                  <a:pt x="0" y="400334"/>
                  <a:pt x="65964" y="200167"/>
                  <a:pt x="131928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224853"/>
            <a:ext cx="8251825" cy="389296"/>
          </a:xfrm>
        </p:spPr>
        <p:txBody>
          <a:bodyPr/>
          <a:lstStyle/>
          <a:p>
            <a:r>
              <a:rPr lang="en-US" sz="1800" dirty="0" smtClean="0"/>
              <a:t>The figure of merit for cavities is the </a:t>
            </a:r>
            <a:r>
              <a:rPr lang="en-US" sz="1800" i="1" dirty="0" smtClean="0"/>
              <a:t>Q</a:t>
            </a:r>
            <a:r>
              <a:rPr lang="en-US" sz="1800" dirty="0" smtClean="0"/>
              <a:t>, where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So Q not very good for short, fat cavities!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Lecture 8 - Longitudinal Motion 1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478457" y="672918"/>
          <a:ext cx="3924577" cy="400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9" name="Equation" r:id="rId3" imgW="2412720" imgH="2463480" progId="Equation.3">
                  <p:embed/>
                </p:oleObj>
              </mc:Choice>
              <mc:Fallback>
                <p:oleObj name="Equation" r:id="rId3" imgW="2412720" imgH="246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8457" y="672918"/>
                        <a:ext cx="3924577" cy="400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808897" y="2073847"/>
          <a:ext cx="861726" cy="636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0" name="Equation" r:id="rId5" imgW="583920" imgH="431640" progId="Equation.3">
                  <p:embed/>
                </p:oleObj>
              </mc:Choice>
              <mc:Fallback>
                <p:oleObj name="Equation" r:id="rId5" imgW="58392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8897" y="2073847"/>
                        <a:ext cx="861726" cy="6369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H="1">
            <a:off x="4826833" y="2443397"/>
            <a:ext cx="839449" cy="3147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Drift Tube (Alvarez) Cavity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452775"/>
          </a:xfrm>
        </p:spPr>
        <p:txBody>
          <a:bodyPr/>
          <a:lstStyle/>
          <a:p>
            <a:r>
              <a:rPr lang="en-US" sz="1800" dirty="0" smtClean="0"/>
              <a:t>Put conducting tubes in a larger pillbox, such that inside the tubes </a:t>
            </a:r>
            <a:r>
              <a:rPr lang="en-US" sz="1800" i="1" dirty="0" smtClean="0"/>
              <a:t>E=0</a:t>
            </a:r>
            <a:endParaRPr lang="en-US" sz="18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Lecture 8 - Longitudinal Motion 1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29698" name="Picture 2" descr="https://encrypted-tbn2.google.com/images?q=tbn:ANd9GcS2EAQ-7jNCki3GvCsTZHpyW3uucib2tx7KvmJHGb-Z7hSNeaW-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675" y="1419225"/>
            <a:ext cx="3524250" cy="1295401"/>
          </a:xfrm>
          <a:prstGeom prst="rect">
            <a:avLst/>
          </a:prstGeom>
          <a:noFill/>
        </p:spPr>
      </p:pic>
      <p:graphicFrame>
        <p:nvGraphicFramePr>
          <p:cNvPr id="47" name="Object 46"/>
          <p:cNvGraphicFramePr>
            <a:graphicFrameLocks noChangeAspect="1"/>
          </p:cNvGraphicFramePr>
          <p:nvPr/>
        </p:nvGraphicFramePr>
        <p:xfrm>
          <a:off x="4562475" y="1800225"/>
          <a:ext cx="53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2" name="Equation" r:id="rId4" imgW="126720" imgH="126720" progId="Equation.3">
                  <p:embed/>
                </p:oleObj>
              </mc:Choice>
              <mc:Fallback>
                <p:oleObj name="Equation" r:id="rId4" imgW="126720" imgH="1267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2475" y="1800225"/>
                        <a:ext cx="5334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" name="Group 54"/>
          <p:cNvGrpSpPr/>
          <p:nvPr/>
        </p:nvGrpSpPr>
        <p:grpSpPr>
          <a:xfrm>
            <a:off x="5400675" y="1647825"/>
            <a:ext cx="2895600" cy="838200"/>
            <a:chOff x="5105400" y="1524000"/>
            <a:chExt cx="2895600" cy="838200"/>
          </a:xfrm>
        </p:grpSpPr>
        <p:grpSp>
          <p:nvGrpSpPr>
            <p:cNvPr id="46" name="Group 45"/>
            <p:cNvGrpSpPr/>
            <p:nvPr/>
          </p:nvGrpSpPr>
          <p:grpSpPr>
            <a:xfrm>
              <a:off x="5105400" y="1524000"/>
              <a:ext cx="2895600" cy="838200"/>
              <a:chOff x="914400" y="2971800"/>
              <a:chExt cx="2895600" cy="83820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914400" y="2971800"/>
                <a:ext cx="76200" cy="8382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990600" y="2971800"/>
                <a:ext cx="76200" cy="8382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stCxn id="8" idx="0"/>
                <a:endCxn id="9" idx="0"/>
              </p:cNvCxnSpPr>
              <p:nvPr/>
            </p:nvCxnSpPr>
            <p:spPr>
              <a:xfrm>
                <a:off x="952500" y="2971800"/>
                <a:ext cx="762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50976" y="3810000"/>
                <a:ext cx="762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/>
              <p:cNvSpPr/>
              <p:nvPr/>
            </p:nvSpPr>
            <p:spPr>
              <a:xfrm>
                <a:off x="1295400" y="2971800"/>
                <a:ext cx="76200" cy="8382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447800" y="2971800"/>
                <a:ext cx="76200" cy="8382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>
                <a:stCxn id="13" idx="0"/>
                <a:endCxn id="14" idx="0"/>
              </p:cNvCxnSpPr>
              <p:nvPr/>
            </p:nvCxnSpPr>
            <p:spPr>
              <a:xfrm>
                <a:off x="1333500" y="297180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endCxn id="14" idx="4"/>
              </p:cNvCxnSpPr>
              <p:nvPr/>
            </p:nvCxnSpPr>
            <p:spPr>
              <a:xfrm>
                <a:off x="1331976" y="3810000"/>
                <a:ext cx="1539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/>
              <p:cNvSpPr/>
              <p:nvPr/>
            </p:nvSpPr>
            <p:spPr>
              <a:xfrm>
                <a:off x="1752600" y="2971800"/>
                <a:ext cx="76200" cy="8382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905000" y="2971800"/>
                <a:ext cx="76200" cy="8382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>
                <a:stCxn id="17" idx="0"/>
                <a:endCxn id="18" idx="0"/>
              </p:cNvCxnSpPr>
              <p:nvPr/>
            </p:nvCxnSpPr>
            <p:spPr>
              <a:xfrm>
                <a:off x="1790700" y="297180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endCxn id="18" idx="4"/>
              </p:cNvCxnSpPr>
              <p:nvPr/>
            </p:nvCxnSpPr>
            <p:spPr>
              <a:xfrm>
                <a:off x="1789176" y="3810000"/>
                <a:ext cx="1539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Oval 20"/>
              <p:cNvSpPr/>
              <p:nvPr/>
            </p:nvSpPr>
            <p:spPr>
              <a:xfrm>
                <a:off x="2286000" y="2971800"/>
                <a:ext cx="76200" cy="8382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2438400" y="2971800"/>
                <a:ext cx="76200" cy="8382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/>
              <p:cNvCxnSpPr>
                <a:stCxn id="21" idx="0"/>
                <a:endCxn id="22" idx="0"/>
              </p:cNvCxnSpPr>
              <p:nvPr/>
            </p:nvCxnSpPr>
            <p:spPr>
              <a:xfrm>
                <a:off x="2324100" y="297180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endCxn id="22" idx="4"/>
              </p:cNvCxnSpPr>
              <p:nvPr/>
            </p:nvCxnSpPr>
            <p:spPr>
              <a:xfrm>
                <a:off x="2322576" y="3810000"/>
                <a:ext cx="1539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val 24"/>
              <p:cNvSpPr/>
              <p:nvPr/>
            </p:nvSpPr>
            <p:spPr>
              <a:xfrm>
                <a:off x="2819400" y="2971800"/>
                <a:ext cx="76200" cy="8382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3048000" y="2971800"/>
                <a:ext cx="76200" cy="8382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/>
              <p:cNvCxnSpPr>
                <a:stCxn id="25" idx="0"/>
                <a:endCxn id="26" idx="0"/>
              </p:cNvCxnSpPr>
              <p:nvPr/>
            </p:nvCxnSpPr>
            <p:spPr>
              <a:xfrm>
                <a:off x="2857500" y="2971800"/>
                <a:ext cx="2286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25" idx="4"/>
              </p:cNvCxnSpPr>
              <p:nvPr/>
            </p:nvCxnSpPr>
            <p:spPr>
              <a:xfrm>
                <a:off x="2857500" y="3810000"/>
                <a:ext cx="2286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/>
              <p:cNvSpPr/>
              <p:nvPr/>
            </p:nvSpPr>
            <p:spPr>
              <a:xfrm>
                <a:off x="3505200" y="2971800"/>
                <a:ext cx="76200" cy="8382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733800" y="2971800"/>
                <a:ext cx="76200" cy="8382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Connector 30"/>
              <p:cNvCxnSpPr>
                <a:stCxn id="29" idx="0"/>
                <a:endCxn id="30" idx="0"/>
              </p:cNvCxnSpPr>
              <p:nvPr/>
            </p:nvCxnSpPr>
            <p:spPr>
              <a:xfrm>
                <a:off x="3543300" y="2971800"/>
                <a:ext cx="2286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29" idx="4"/>
                <a:endCxn id="30" idx="4"/>
              </p:cNvCxnSpPr>
              <p:nvPr/>
            </p:nvCxnSpPr>
            <p:spPr>
              <a:xfrm>
                <a:off x="3543300" y="3810000"/>
                <a:ext cx="2286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Rectangle 47"/>
            <p:cNvSpPr/>
            <p:nvPr/>
          </p:nvSpPr>
          <p:spPr>
            <a:xfrm>
              <a:off x="5181982" y="1531144"/>
              <a:ext cx="36576" cy="8229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634036" y="1526381"/>
              <a:ext cx="45719" cy="8262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057900" y="1531143"/>
              <a:ext cx="81819" cy="8229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588919" y="1533523"/>
              <a:ext cx="81819" cy="8229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203282" y="1531143"/>
              <a:ext cx="81819" cy="8229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874794" y="1535905"/>
              <a:ext cx="81819" cy="8229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5438775" y="1104900"/>
            <a:ext cx="2343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Bunch of pillboxes</a:t>
            </a:r>
          </a:p>
        </p:txBody>
      </p:sp>
      <p:sp>
        <p:nvSpPr>
          <p:cNvPr id="57" name="Left Brace 56"/>
          <p:cNvSpPr/>
          <p:nvPr/>
        </p:nvSpPr>
        <p:spPr>
          <a:xfrm rot="-5400000">
            <a:off x="1390649" y="2705099"/>
            <a:ext cx="219075" cy="3905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9" name="Object 58"/>
          <p:cNvGraphicFramePr>
            <a:graphicFrameLocks noChangeAspect="1"/>
          </p:cNvGraphicFramePr>
          <p:nvPr/>
        </p:nvGraphicFramePr>
        <p:xfrm>
          <a:off x="1206500" y="3076575"/>
          <a:ext cx="6731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3" name="Equation" r:id="rId6" imgW="419040" imgH="419040" progId="Equation.3">
                  <p:embed/>
                </p:oleObj>
              </mc:Choice>
              <mc:Fallback>
                <p:oleObj name="Equation" r:id="rId6" imgW="419040" imgH="419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3076575"/>
                        <a:ext cx="6731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2362200" y="2876550"/>
            <a:ext cx="2886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Gap spacing changes as velocity increases</a:t>
            </a:r>
          </a:p>
        </p:txBody>
      </p:sp>
      <p:cxnSp>
        <p:nvCxnSpPr>
          <p:cNvPr id="64" name="Straight Arrow Connector 63"/>
          <p:cNvCxnSpPr>
            <a:stCxn id="60" idx="1"/>
          </p:cNvCxnSpPr>
          <p:nvPr/>
        </p:nvCxnSpPr>
        <p:spPr>
          <a:xfrm flipH="1">
            <a:off x="2009775" y="3168938"/>
            <a:ext cx="352425" cy="241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124450" y="2828925"/>
            <a:ext cx="2886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Drift tubes contain </a:t>
            </a:r>
            <a:r>
              <a:rPr lang="en-US" sz="1400" dirty="0" err="1" smtClean="0">
                <a:solidFill>
                  <a:srgbClr val="C00000"/>
                </a:solidFill>
                <a:latin typeface="+mn-lt"/>
              </a:rPr>
              <a:t>quadrupoles</a:t>
            </a:r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 to keep beam focused 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 flipH="1" flipV="1">
            <a:off x="4267201" y="2228850"/>
            <a:ext cx="885824" cy="714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2" name="AutoShape 6" descr="data:image/jpeg;base64,/9j/4AAQSkZJRgABAQAAAQABAAD/2wCEAAkGBhQSEBQUEhQVFBUVFRQUFRcUFBIUFBQUFBQVFBUUFBQXHCYeFxkjGRQUHy8gIycpLCwsFR4xNTAqNSYrLCkBCQoKDgwOGg8PGiklHxwpLSwpLCwsLCkpLCwpLCwpKSkpKSwsLCkpKSksKSwpKSwpLCkpKSwsLCkpKSwpKSksKf/AABEIAOsAxAMBIgACEQEDEQH/xAAbAAACAwEBAQAAAAAAAAAAAAADBAECBQAGB//EAEgQAAEDAgMDBQ0GBAUEAwEAAAEAAgMEERIhMQVBUQYiYXHRExQjMlJygZGSobGywUJTc6Lh8DNiwtIHFSRDY1SCo7Nkg/EW/8QAGQEAAgMBAAAAAAAAAAAAAAAAAgMAAQQF/8QAMBEAAgIBAwIFAwMDBQAAAAAAAAECEQMSITFBUQQTYYHwFCIyI3HBobHRM0JScpH/2gAMAwEAAhEDEQA/APl1ZWyd1kAkfk94FnuAAxG29UNbJ94/239qit/jSee/5nLmtWZs60YquCe/pPvH+2/tUd/yfeP9t/apfBYAg8bjhZBcqsYoIL/mEn3j/bf2ru/5PvH+2/tQLKzQrsJQXYKK2X7x/tv7VZtbJ94/239qGApwodQflR7BhVyfeP8Abd2piKeQ/bf7bu1JgJtsmFqXKTGxxx7EyVrxljf7bu1UFZJ5b/bd2pdxursCtNi5Qj2Dd9v8t/tu7VBq3+W/23dqqAqlqu2DoXYv33J5b/bf2qRVP8t/tu7UOys1S2TQgjat/lv9t3ard9P8t/tu7VQNXEK9QOldi4qn+W/23dqnvl/lv9t3ah2XKWC4IJ3w/wAt/tu7VV1S/wAt/tu7VLVxaisDQgD6iT7x/tv7UtLVS/eSe2/tTj2peSNEpAOCNvkzK50TsTnOPdDm5zibYWdPWoVuTLfBO/EPysXJuowTVSaMKtb4aTz3/MVMRRqqPwr/AD3/ADFS2NZpM68I7IiyBJEmTHZVPShTCE8KsAivYEMtV3YyLR1lLSuarsZdUE9i8Mdyor386w3JzZsDS4izicJIsWhotqXE/ALNqHDFvvffa3oIUUd7Bc1VIliMxRhUtBCotphmsVXNRGlQ4KiIGArhi4BFaFLCaKBqkhEwqLKWBQPCoLUXCuwqyNUDAUhEwqMKtMCUSpahviTAVi1WLaH9gstG7zz8rVCNsgcw+d/S1Qmp7HMyL7mY80F5H+e/5iqviITTwMb7j7TuvxiueRbI/okPk60HsjNe4qmNNStSzmKDUkyuJXsqtiJTUUSpuimkLGJS2Mp0sCoUGssNsUeF62uHuWVVt5/pWzsv+M30/BZdS3wnpVxk9XsFScS0YumWRJZrs0y154KMlNhmwK5plRkhG4orakH9UJTT6gDTWXCEp6KO6ZbGArRNXQysC7AtCWAFKvismFALLsKJhU4VQ1oFZdZEwrixWgGgJV2lSWKqJCpRNfZPiHzvo1cu2X4h876BcmI5WX82YlRL4R4/nd8xXY1eZnhH+e/5iqPss7luduGP7UwTyrMiVoorpkMQylQL2ewuWWUY0dzVwpknUQWc5Q0pmSKyXLSTZqYkUrk6Q5soeGb6fgkJ47vHSVp7Jp7StKTmZ4RvnKr32GxjToJT0XQtCGnAV4KfJMNj4BKdscCkituSopMZ6uhFq6jDiv8AZANus2CZpIwWixvcX3/FUk7I2qETTFuhUtkcNVougXRUJcdE7W0LcIsUa66IKe6fNAGjpVMZB0TIuxTjQg+gsqClWoX3QnR2zRuJIyrkzzTIbolptjQnxKkMaM1zEJzE++NBfGjFtDOzPEPnfQLkTZ7OafO+gXJq4OH4hvzGZNQOe7znfEoHc7lNVDec7znfFWp4VkXLZ3m6ijo4bBSWI9lUtSZOxRVllWeUDL1ooZYIUdNiN01RUY2wYrW6FcJcnqagT1JQXNltwbIa0c4pf3TNWqMEYlNSEPZ5wCyJY/DsH84+K9k2JuOOw/3G/VeX2jFaob+J9VK0ugIyud+hpObh/TVEx2+yR6l1PTlxy9+a1W7MsOeb8LLQscY8gvI7PL7TN8f4bf8A2pmgae5R2FuY3gBoM1bbrRifYWHch0f7qPRs8DHlc9zZw1whKaVsbexIp3E2FvcmRI5uVskHZNYH4mlpvYOvlYAkj13C3I2AC5IsPWgW27Lk3wZ8MeL9UZ2zxldXqKkOHNFupJOLhvuEaVgBJaNoORz9yGQ09a4SA/vRClb60cdimiJILZjRCmiyuEQS/qoB3I2upIy6MRcxBkYnpmWS72q7suiaMc09f0ChEpm5Hr+gUpyZw87rIzMqBzj1u+KNE3JUeLvPWfimWNWRcHZm+P2Blq4RIwZmiOisrxwt2Jb6CjxuT9DSXIHHouopaXeVsQMwAEZO3dCCctT9EPS0KjUpNmiNuhG88f30JDaVUG6nIehUqNokDNxXl9oVznusM0d9ELjB3qkbOy6zutTG3pKS2zTf6ho4ygetyd5GbPPfUZOedvWicoae1axv/M0fmS8qpoOD/U9j0Oy9nYG6ZAanTJL1M5JNtFoV1RhisN/uCyZYyRwA961qKXJlUm3Z57a8ZPdD/wAbf/aUxsyEYI76YI9/8oRtoU/Nly/2mn/yo9Ls5xjYXWtgjsLgZYGpSVydGrUlHf5wY+x5ML3ngwD1OeVsurGyRMNrXbfcMyT2LNoachkhA8kegiY/RRURlkUBFwDTucbb7Pt8L+tZ0tk/nI+VN/OwdxF8jmuD3DVBon4xcZ3J9y2afZDju7FpjGzPOSRmyQ3zbr8VzBcfELcGwHt3HpH1HFBqdlkZgZjVN8sWsqMSSM68FR2YWq+nyWdJHYq4roRu9wQdcIDwinIqkiW40xylaLU4yPX9AuXQ6elcmqqOF4h/qMSDee7rPxTcTFSNnOPWfim2sySlE68nsgccSIKe5A9aPFFkmqOnyJ45KZPsh6smPd32Jgoif2FFQS30LTEWFt1g7QlJ0/RZqpDU9TEK+oJGWp0UUdDhbnqdexV2fTuc4vcbi5tlmOroW3DAC4DhmetPwxqLmwcztqH/AKa/I+lw1MI/nHwQeVkIG04xu7u1a3Jpn+qi8/6LE5a1AG022/6iP13slZNq/dAY7llf/VmjUxYsN9Li6R2rV4BYa7lsVUVoxx1WR3oHy31ta+mq1O2xMGuWZ7YXdwqC69zEw5/iLXGzm9zY6R9mlkVgTb/bYp5SUwjZK0f9OzF1mYrW2FsZpayWQ4jgiLRqGMEbN3lFSELm186kyZaxqXr/AAjz9BQA0shwgm7NTaw7hKb6Z6oe0qL/AE9Mf/gyHTpB1/7lrRUoEcjXEgCCKS2gJMMgF+jMJOvd4CLoopB0C+BKaSj87jVJuXz/AInhdk7Q73mY5wuy9nt3luJ1z1i119uFRGxobG3GS0EWFzYgEG27IhfHZKZhcLnVx3bi+QH6r6HLUvpqp7mEmNzKQPDM5GtFPK5zm77cxtwMzZXgk9NepXi4qUl3o9E50tgXRYQNMQHq6josvakQBBHiPzHEEZFp6QfdYq0PKOGdl4XO6C+7cQvYkAnjuKUq57tyOV79F7aj0fALTsY4xknuZE8GEkblkVsK2KqouEhMy7boWaomJKENxyRpWoCGfcbDsWh09K5TAMvSuVqjkZ1+oysWp6ynAk4tT1laMLclUNzqSWyKYDZbVJHYBZ8MVyFtws06j9LJOZ3Ki1tEU2hJZnWvNV8lmnp5oXptrNFgLrzddEO6MG7M67yQO1JkOxDGz4bAC2gWpRR5klUjLIwS4gC29AdyliboHHqA+pTtaUEhck220b+y5cNREeD2/FYPLFuOtcW6tqY/nQoOVEeMOJwhrmuN9bNN7ALO2ltt087pGtABmbMOccsJJAtbO90DnFr1skcc4ytLofQKl3MJ4A/oldj0pHO1zufQvMQco5nZOf12aMukjh0rXh2XJVYWmUtZpYXDOt2HVPU73SEvHpVSdBeUrS5tQfGvBECb3zMpNhxyWu7aUcGz4+fmYow8hr3YXdzYHB1gbWAtnZeX2pyUlpJG4H4Xasc03Y47uj1r0vJ/aXdqZz74JmOwTMtqcyD1OF9d4IQ4slykuGyZca8uLTuKfzv2EdmyGohlLMLh3OGIWc24wROacQObcyOuyK7kvNLG1rM7RGI8QeaXC3HLQkXuFl1JbR1UdRHzWPt3RujSwvDZGW4c5rhwK3qrlV3OR4jNiWYeaLeI7mnrs4t9SkNLVS6bfyXk1qnj4e/8Ueak5NRxuvO8m1ngNOFrmv7o5rhlitcStINi1zLZ4gVbbvKSAyHAx9jHGHOw47FjHMGEFwAGB5G/ModRI5znSTNY6+jXF2VnPcbYSLZyFJySxHWAHqmqGj5kWyWwSi27k7K7N21Twm7RNmecBTgk9IPdNRw0K9LPyigkYO97kWzL8n3y1b9nNY0EEbWF5poxlazqipJPSAUr3xEM46YMJFriolPrDm2Ku3FUVp1u/wDBoMJc4jjmiSNwtzVqXbLBGAGBrrZm9zffZIT1eIlVqCSdiNYbEpMvzTFYUi5yq9guo5Acj1/QLlWmOR6/oFyfBXFHH8R/qMWFcwOIxjIniNCQtCDaLPLZ7QWe2ncCS2QjMm2FjhmelOQySeVG7zqeMrNGW7pnY+7SrRrUUwJHOb7Te1enoaXHvbpxuvL0cj3ax0Z86C3wC1o9nuIv3rRHq7qzsU0xb5/oKm5dgu26MgC4svM1MBdI3DqPjcZdC9DUUeAXfRQ2/wCOplHuLlocl6GKSR03cu5sjaLsLzJz9wxHdvsqnBdyRy6Vdf2/yZ9JyElmAcWnTVxsPQFXaHIR0Q5+h4Zr01ft8NN5pSwfZa0keiwzKnZW1TK0jF3WN19dR68wUt1LgXqycs+XbV5NkZjMcR+8isyiJvgOu48ejrXv9vwmGQgC4d0Zda8rtOiIGMdYI4hYpNwdPg6Hh5t8jtBsouIIyI944Fe95OdxYRcizhdvRnzm33Z5r55BtU2BG8fv3okG0TiGeTZPc5t7LpYMkYoz+Jwym9zf/wARdr3qImMILCCbDc8Gxz9k+lZ1PVmKsfh+3E0vHSLEE+/1pCtr2mRrn3e5ty1oGpNszwHNWlszZchaZpBzpDa5OnBrWjxnH1Cyzxg553KI1JYsOmXYX2lE+fALEta7E46DW9idAMkYbPluXsfbHfQ2y4G40vdegfsV0LBjAxOs7BqGcHyne7gP2c2WttzXAj69a6DwKrZjXiG9o9DKnppSec5x/wC5hHwSpgkbx/8AF/atZ0o/YSsr79HSlvEu7GrI+qQnUVbyLOxG38sZ+Fkr3XgH+iNp/qTb23PRuV2QJco+rGRfoZkk9jn3Qf8A0djlUVZB8YkdMT2e/EQmqnxku5Lquoa3ImkuliEV7kK6bFC5Pccp9P3wC5RT6fvgFKdGVKjk5leRgQ/nHrKajckftHrPxKbgKzwqzrW9KNWikzHBeip60WGfryC8mye2moQanb4GrTlw0RSi+Qdnses2vtVrQBxGfUm/8PatrmyM1ub8b2yXyev2pLMczYZ2A1t08Stjkltk08g5xsTf16hZ3LoHLD9mw3/i1TvDnHnW5mnkWOLT+ZLf4JbRlbLUNOIwiLFvIa/G1rbHcTc+pfQX1cczee1sjTuNxl0EadSiR7I2hkUbIo8nFrN5tq4702E0oNMxzi5ST7IV5U1GMA/BYFe7wDev6Im1avG4Mbmk9s1WTY225vxOS53iGpSR0fDxpGXRtuB6fimaYAEk8cvVZWo4Ba17cePUEcNYHAcN3aVsw4m1bJmzb0je2VskybsgCc7C43lxOgWzsktxYi4EssGX0ud7Rwy6yvJV/KB5aII8gbc0aG2953rYoKcsYM7nebHM77LpYqRy8qcrs9JtaqaGgXudSTYlx3m68tUc5GqJCbpdw/earJkbLw40kBIAQXi+g9JTBHQhvPFI1GtUgIb+pQpplaaVKyFA2EhWZ+qFfJQ+cYrHLr0PpViLqluFdAZdEIJmRqAUxbIU92N0+np+gUqtMcj1/QLkaVo5mZ1kZjT7QDXO852W/UokG1HbhYesrHqG2lef53/MUxBW2FrLP+L2OtGLcUeiNWHN4+4rFrpru1/fDqQjU2NwUKR93XQzm5cjccFEIHLsahpXAJQ5yo3Nk8o3x6k/RaVTytxCxJA9a8RVbQAyCT79ffW3UmLHKSMc5Riz2Y2xvYD5zsh6OKSmrHOOXpJy/wDwJCjjJbicct5OiapxjcGsB/e93Ygh4f7ttxss1Khunqy0YW+k9nanQ4Bow5k/soFVG1nMbmd54ngE7QxBo+PYFqpJUjPqt7jmxqGxxOzJ1PHgOgL1lLHjHRwXmonrVo6q28ooz6CpwselhscwqSManIJmu1VJ6MbijYEXXJlT2STwtCogIWdPklD0C7igyU6s6VBlnNlNhlMq+kbaxsUJsDWiwFlxkQJp8lWpBaX1AVD80EOVHyKAVUmUluPUjsj1/QLlSi8U9f0Chasf4o5OdfqM8tWHwj/Pf8xQ2lRWzWlk89/zFC77CyuLs6sZJJbjIR4KRz721+KSG0Am6TaNjdozQ6Zdg9ca5DOZgydrwSNVV7mr0DbPHPseiydp+T8b7eCaB70+Phq3kzPLxV7QXv0PDBt+k9Ga16TY3c2iWfm38VurnngAvZVMFNStDWMD5SLhoyt0vP2W+87kHk/yddV1IdM7IeO45MY3g0bh8U1RTlp6mdyai59jL2ZsCaqOLDhY3Ow0YOLjvKYqqpkdooeouGryOHAL0vLHlPCG97UDQAbNe5rbOlLchc6kDNedh2V3FuJ+ch16OgJj2WmHuxEHKT1T9kXhitm7M+4dAU1FcIw3Iuc9waxjbXcd+ugAzJKTmkOufVv9XFJU1Q4SNeW3mlOCOMkgRRDxiTqCdSf1SXi0o0eanwbL9utaZjhuyEAFwPjSk5RMFszxO5M/581hfjaW9yjbJLmCI3O8WK/2nnoWVFLA0YrOEVNLZgHObJM7eB4z3A9KsaWNvNklDu5Sd81JLSDI45xhxGQAt4uZyCVSD1Sfb58/oz1VFtkFxaDZwa1zmkHEwPF24twOuV1oHaWWq8FHGTKxhdiL3mslcAQC0ZQssc7XIy6FsOqDxQydDYLV0NufaF1nTVF0n3yqvl4peoeo0EfKlnyKJJks6VU2WFdJZJzzXUTzpR0ipMjYTEiYktiU91UsFmrs/wAU9f0ClU2Y7mHzvoFy3Y39qORm/NnhNpX7vL+JJ85QWsCJtN3h5fxJPnKA0o2hcZLqGAC19muvkBdY8TC7qXotlxBgulOWn9zZCKkt+DeoaRrRnck70xJXG+CLN2hd9lnaehZPf+LIGzdL8eNk47abGR4Ih1nis8srulya1j2t8BaakF7Akk5vcTck71obSneyMRNyDrc0eMSeKxIdqhgvv3DpTdHKS/G/Nx06EcOy9xc+7NrZOyWU8eN/OeR4x3X3NHDp1KRqziz1vdBr9pXIbfrSomxG379a3RlGMbMUoSlLSDe0l1hmqzbLfz3xkCV4DMTnGzG78GWXUtKGINupeVjyZ7exrh4dJUzJbT4HtAY4w0rC6Nts5pyL4gN9vddCbs6R0TGPH8WTu1U4kXsLER216OixWq56o6RZ3mY1YF8+dtgkcIEkklyXSYb6WAaLBreA1VnyBKtkKlxSnKx6SXAdsqHJKhl9kN8iuyM6SW6WlmUyypN7lfJV0Wc9UuqlcERVl8SoXKCVUq0gbNvY7uYfO/pauVNjeIfOPytUrdj/ABRy8v5s8JtT+PL+I/5ihRMumNosvPL+I/5yqYwETYnHBcy4G4LNFyun2lfLd8evsSDpS7qUOKBQ7miXiH/tGWVhJWi2twjPM7ljwm2ZT9FHc4negIMkUNw5JNU+WbGy4s8b8ydOhaslSGNvfNK0zQ1uJ3oCC4F5xHTcEiMre3BqcaVv2LCQuNzqVp07MIWbBm9ad8lM2S2kiYYUtT5YZjyM13dUHEua5Zm7HoIqOcqueqYkJdl41SR/SqkqhRUDZxlVHPXOVXBGgGwbiguRy1BcERQMqLriuCJIpsgrrrrKrlZVmzsU8x3nf0tUqNhjwbvO/pauW3H+KObl/Nnidpu8NL+JJ85SZN176fk9A5znFlyXOJ58muI9Kozk1T3/AIf55P7kZlcmzwt1F17o8m6f7v8APJ/coHJqn+7/ADyf3KEs8dCy+Z0WjTyAZndoF6X/APnoPI/PJ/cpdsCA/Y/PJ/ckyjqNmPNGC4MimnMhudBp0rVa3JHj2PENG/mf2pttGyxy957Uvym+By8VF7uzIo2c4rQeExFRsByHvPaiOgbw95Sp4JOXQavF41BKmIXUXTwpW8PeVxpW8PeVX08vQv6zH2fz3M8lVutDvRvD3lR3o3h7yq+nl6FfVw7P57me4qCVomjbw957VBo28Pee1X5MivqodmZqqQtXvNl9Pe7tXd5M4e93arWGRPqodmYzkJ5W4dns4e93ahnZ0fk/md2o1hZT8TH1MEqVvHZcfk/md2qBsyPyfzO7UXkyB+pj6mCSqFeg/wAqj8n8z+1d/lUfk/mf2qvLZPqI+oDYn8M+cflapWls+hYGkAW53F3AdK5NSaRz8meOpn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4" name="AutoShape 8" descr="data:image/jpeg;base64,/9j/4AAQSkZJRgABAQAAAQABAAD/2wCEAAkGBhQSEBQUEhQVFBUVFRQUFRcUFBIUFBQUFBQVFBUUFBQXHCYeFxkjGRQUHy8gIycpLCwsFR4xNTAqNSYrLCkBCQoKDgwOGg8PGiklHxwpLSwpLCwsLCkpLCwpLCwpKSkpKSwsLCkpKSksKSwpKSwpLCkpKSwsLCkpKSwpKSksKf/AABEIAOsAxAMBIgACEQEDEQH/xAAbAAACAwEBAQAAAAAAAAAAAAADBAECBQAGB//EAEgQAAEDAgMDBQ0GBAUEAwEAAAEAAgMEERIhMQVBUQYiYXHRExQjMlJygZGSobGywUJTc6Lh8DNiwtIHFSRDY1SCo7Nkg/EW/8QAGQEAAgMBAAAAAAAAAAAAAAAAAgMAAQQF/8QAMBEAAgIBAwIFAwMDBQAAAAAAAAECEQMSITFBUQQTYYHwFCIyI3HBobHRM0JScpH/2gAMAwEAAhEDEQA/APl1ZWyd1kAkfk94FnuAAxG29UNbJ94/239qit/jSee/5nLmtWZs60YquCe/pPvH+2/tUd/yfeP9t/apfBYAg8bjhZBcqsYoIL/mEn3j/bf2ru/5PvH+2/tQLKzQrsJQXYKK2X7x/tv7VZtbJ94/239qGApwodQflR7BhVyfeP8Abd2piKeQ/bf7bu1JgJtsmFqXKTGxxx7EyVrxljf7bu1UFZJ5b/bd2pdxursCtNi5Qj2Dd9v8t/tu7VBq3+W/23dqqAqlqu2DoXYv33J5b/bf2qRVP8t/tu7UOys1S2TQgjat/lv9t3ard9P8t/tu7VQNXEK9QOldi4qn+W/23dqnvl/lv9t3ah2XKWC4IJ3w/wAt/tu7VV1S/wAt/tu7VLVxaisDQgD6iT7x/tv7UtLVS/eSe2/tTj2peSNEpAOCNvkzK50TsTnOPdDm5zibYWdPWoVuTLfBO/EPysXJuowTVSaMKtb4aTz3/MVMRRqqPwr/AD3/ADFS2NZpM68I7IiyBJEmTHZVPShTCE8KsAivYEMtV3YyLR1lLSuarsZdUE9i8Mdyor386w3JzZsDS4izicJIsWhotqXE/ALNqHDFvvffa3oIUUd7Bc1VIliMxRhUtBCotphmsVXNRGlQ4KiIGArhi4BFaFLCaKBqkhEwqLKWBQPCoLUXCuwqyNUDAUhEwqMKtMCUSpahviTAVi1WLaH9gstG7zz8rVCNsgcw+d/S1Qmp7HMyL7mY80F5H+e/5iqviITTwMb7j7TuvxiueRbI/okPk60HsjNe4qmNNStSzmKDUkyuJXsqtiJTUUSpuimkLGJS2Mp0sCoUGssNsUeF62uHuWVVt5/pWzsv+M30/BZdS3wnpVxk9XsFScS0YumWRJZrs0y154KMlNhmwK5plRkhG4orakH9UJTT6gDTWXCEp6KO6ZbGArRNXQysC7AtCWAFKvismFALLsKJhU4VQ1oFZdZEwrixWgGgJV2lSWKqJCpRNfZPiHzvo1cu2X4h876BcmI5WX82YlRL4R4/nd8xXY1eZnhH+e/5iqPss7luduGP7UwTyrMiVoorpkMQylQL2ewuWWUY0dzVwpknUQWc5Q0pmSKyXLSTZqYkUrk6Q5soeGb6fgkJ47vHSVp7Jp7StKTmZ4RvnKr32GxjToJT0XQtCGnAV4KfJMNj4BKdscCkituSopMZ6uhFq6jDiv8AZANus2CZpIwWixvcX3/FUk7I2qETTFuhUtkcNVougXRUJcdE7W0LcIsUa66IKe6fNAGjpVMZB0TIuxTjQg+gsqClWoX3QnR2zRuJIyrkzzTIbolptjQnxKkMaM1zEJzE++NBfGjFtDOzPEPnfQLkTZ7OafO+gXJq4OH4hvzGZNQOe7znfEoHc7lNVDec7znfFWp4VkXLZ3m6ijo4bBSWI9lUtSZOxRVllWeUDL1ooZYIUdNiN01RUY2wYrW6FcJcnqagT1JQXNltwbIa0c4pf3TNWqMEYlNSEPZ5wCyJY/DsH84+K9k2JuOOw/3G/VeX2jFaob+J9VK0ugIyud+hpObh/TVEx2+yR6l1PTlxy9+a1W7MsOeb8LLQscY8gvI7PL7TN8f4bf8A2pmgae5R2FuY3gBoM1bbrRifYWHch0f7qPRs8DHlc9zZw1whKaVsbexIp3E2FvcmRI5uVskHZNYH4mlpvYOvlYAkj13C3I2AC5IsPWgW27Lk3wZ8MeL9UZ2zxldXqKkOHNFupJOLhvuEaVgBJaNoORz9yGQ09a4SA/vRClb60cdimiJILZjRCmiyuEQS/qoB3I2upIy6MRcxBkYnpmWS72q7suiaMc09f0ChEpm5Hr+gUpyZw87rIzMqBzj1u+KNE3JUeLvPWfimWNWRcHZm+P2Blq4RIwZmiOisrxwt2Jb6CjxuT9DSXIHHouopaXeVsQMwAEZO3dCCctT9EPS0KjUpNmiNuhG88f30JDaVUG6nIehUqNokDNxXl9oVznusM0d9ELjB3qkbOy6zutTG3pKS2zTf6ho4ygetyd5GbPPfUZOedvWicoae1axv/M0fmS8qpoOD/U9j0Oy9nYG6ZAanTJL1M5JNtFoV1RhisN/uCyZYyRwA961qKXJlUm3Z57a8ZPdD/wAbf/aUxsyEYI76YI9/8oRtoU/Nly/2mn/yo9Ls5xjYXWtgjsLgZYGpSVydGrUlHf5wY+x5ML3ngwD1OeVsurGyRMNrXbfcMyT2LNoachkhA8kegiY/RRURlkUBFwDTucbb7Pt8L+tZ0tk/nI+VN/OwdxF8jmuD3DVBon4xcZ3J9y2afZDju7FpjGzPOSRmyQ3zbr8VzBcfELcGwHt3HpH1HFBqdlkZgZjVN8sWsqMSSM68FR2YWq+nyWdJHYq4roRu9wQdcIDwinIqkiW40xylaLU4yPX9AuXQ6elcmqqOF4h/qMSDee7rPxTcTFSNnOPWfim2sySlE68nsgccSIKe5A9aPFFkmqOnyJ45KZPsh6smPd32Jgoif2FFQS30LTEWFt1g7QlJ0/RZqpDU9TEK+oJGWp0UUdDhbnqdexV2fTuc4vcbi5tlmOroW3DAC4DhmetPwxqLmwcztqH/AKa/I+lw1MI/nHwQeVkIG04xu7u1a3Jpn+qi8/6LE5a1AG022/6iP13slZNq/dAY7llf/VmjUxYsN9Li6R2rV4BYa7lsVUVoxx1WR3oHy31ta+mq1O2xMGuWZ7YXdwqC69zEw5/iLXGzm9zY6R9mlkVgTb/bYp5SUwjZK0f9OzF1mYrW2FsZpayWQ4jgiLRqGMEbN3lFSELm186kyZaxqXr/AAjz9BQA0shwgm7NTaw7hKb6Z6oe0qL/AE9Mf/gyHTpB1/7lrRUoEcjXEgCCKS2gJMMgF+jMJOvd4CLoopB0C+BKaSj87jVJuXz/AInhdk7Q73mY5wuy9nt3luJ1z1i119uFRGxobG3GS0EWFzYgEG27IhfHZKZhcLnVx3bi+QH6r6HLUvpqp7mEmNzKQPDM5GtFPK5zm77cxtwMzZXgk9NepXi4qUl3o9E50tgXRYQNMQHq6josvakQBBHiPzHEEZFp6QfdYq0PKOGdl4XO6C+7cQvYkAnjuKUq57tyOV79F7aj0fALTsY4xknuZE8GEkblkVsK2KqouEhMy7boWaomJKENxyRpWoCGfcbDsWh09K5TAMvSuVqjkZ1+oysWp6ynAk4tT1laMLclUNzqSWyKYDZbVJHYBZ8MVyFtws06j9LJOZ3Ki1tEU2hJZnWvNV8lmnp5oXptrNFgLrzddEO6MG7M67yQO1JkOxDGz4bAC2gWpRR5klUjLIwS4gC29AdyliboHHqA+pTtaUEhck220b+y5cNREeD2/FYPLFuOtcW6tqY/nQoOVEeMOJwhrmuN9bNN7ALO2ltt087pGtABmbMOccsJJAtbO90DnFr1skcc4ytLofQKl3MJ4A/oldj0pHO1zufQvMQco5nZOf12aMukjh0rXh2XJVYWmUtZpYXDOt2HVPU73SEvHpVSdBeUrS5tQfGvBECb3zMpNhxyWu7aUcGz4+fmYow8hr3YXdzYHB1gbWAtnZeX2pyUlpJG4H4Xasc03Y47uj1r0vJ/aXdqZz74JmOwTMtqcyD1OF9d4IQ4slykuGyZca8uLTuKfzv2EdmyGohlLMLh3OGIWc24wROacQObcyOuyK7kvNLG1rM7RGI8QeaXC3HLQkXuFl1JbR1UdRHzWPt3RujSwvDZGW4c5rhwK3qrlV3OR4jNiWYeaLeI7mnrs4t9SkNLVS6bfyXk1qnj4e/8Ueak5NRxuvO8m1ngNOFrmv7o5rhlitcStINi1zLZ4gVbbvKSAyHAx9jHGHOw47FjHMGEFwAGB5G/ModRI5znSTNY6+jXF2VnPcbYSLZyFJySxHWAHqmqGj5kWyWwSi27k7K7N21Twm7RNmecBTgk9IPdNRw0K9LPyigkYO97kWzL8n3y1b9nNY0EEbWF5poxlazqipJPSAUr3xEM46YMJFriolPrDm2Ku3FUVp1u/wDBoMJc4jjmiSNwtzVqXbLBGAGBrrZm9zffZIT1eIlVqCSdiNYbEpMvzTFYUi5yq9guo5Acj1/QLlWmOR6/oFyfBXFHH8R/qMWFcwOIxjIniNCQtCDaLPLZ7QWe2ncCS2QjMm2FjhmelOQySeVG7zqeMrNGW7pnY+7SrRrUUwJHOb7Te1enoaXHvbpxuvL0cj3ax0Z86C3wC1o9nuIv3rRHq7qzsU0xb5/oKm5dgu26MgC4svM1MBdI3DqPjcZdC9DUUeAXfRQ2/wCOplHuLlocl6GKSR03cu5sjaLsLzJz9wxHdvsqnBdyRy6Vdf2/yZ9JyElmAcWnTVxsPQFXaHIR0Q5+h4Zr01ft8NN5pSwfZa0keiwzKnZW1TK0jF3WN19dR68wUt1LgXqycs+XbV5NkZjMcR+8isyiJvgOu48ejrXv9vwmGQgC4d0Zda8rtOiIGMdYI4hYpNwdPg6Hh5t8jtBsouIIyI944Fe95OdxYRcizhdvRnzm33Z5r55BtU2BG8fv3okG0TiGeTZPc5t7LpYMkYoz+Jwym9zf/wARdr3qImMILCCbDc8Gxz9k+lZ1PVmKsfh+3E0vHSLEE+/1pCtr2mRrn3e5ty1oGpNszwHNWlszZchaZpBzpDa5OnBrWjxnH1Cyzxg553KI1JYsOmXYX2lE+fALEta7E46DW9idAMkYbPluXsfbHfQ2y4G40vdegfsV0LBjAxOs7BqGcHyne7gP2c2WttzXAj69a6DwKrZjXiG9o9DKnppSec5x/wC5hHwSpgkbx/8AF/atZ0o/YSsr79HSlvEu7GrI+qQnUVbyLOxG38sZ+Fkr3XgH+iNp/qTb23PRuV2QJco+rGRfoZkk9jn3Qf8A0djlUVZB8YkdMT2e/EQmqnxku5Lquoa3ImkuliEV7kK6bFC5Pccp9P3wC5RT6fvgFKdGVKjk5leRgQ/nHrKajckftHrPxKbgKzwqzrW9KNWikzHBeip60WGfryC8mye2moQanb4GrTlw0RSi+Qdnses2vtVrQBxGfUm/8PatrmyM1ub8b2yXyev2pLMczYZ2A1t08Stjkltk08g5xsTf16hZ3LoHLD9mw3/i1TvDnHnW5mnkWOLT+ZLf4JbRlbLUNOIwiLFvIa/G1rbHcTc+pfQX1cczee1sjTuNxl0EadSiR7I2hkUbIo8nFrN5tq4702E0oNMxzi5ST7IV5U1GMA/BYFe7wDev6Im1avG4Mbmk9s1WTY225vxOS53iGpSR0fDxpGXRtuB6fimaYAEk8cvVZWo4Ba17cePUEcNYHAcN3aVsw4m1bJmzb0je2VskybsgCc7C43lxOgWzsktxYi4EssGX0ud7Rwy6yvJV/KB5aII8gbc0aG2953rYoKcsYM7nebHM77LpYqRy8qcrs9JtaqaGgXudSTYlx3m68tUc5GqJCbpdw/earJkbLw40kBIAQXi+g9JTBHQhvPFI1GtUgIb+pQpplaaVKyFA2EhWZ+qFfJQ+cYrHLr0PpViLqluFdAZdEIJmRqAUxbIU92N0+np+gUqtMcj1/QLkaVo5mZ1kZjT7QDXO852W/UokG1HbhYesrHqG2lef53/MUxBW2FrLP+L2OtGLcUeiNWHN4+4rFrpru1/fDqQjU2NwUKR93XQzm5cjccFEIHLsahpXAJQ5yo3Nk8o3x6k/RaVTytxCxJA9a8RVbQAyCT79ffW3UmLHKSMc5Riz2Y2xvYD5zsh6OKSmrHOOXpJy/wDwJCjjJbicct5OiapxjcGsB/e93Ygh4f7ttxss1Khunqy0YW+k9nanQ4Bow5k/soFVG1nMbmd54ngE7QxBo+PYFqpJUjPqt7jmxqGxxOzJ1PHgOgL1lLHjHRwXmonrVo6q28ooz6CpwselhscwqSManIJmu1VJ6MbijYEXXJlT2STwtCogIWdPklD0C7igyU6s6VBlnNlNhlMq+kbaxsUJsDWiwFlxkQJp8lWpBaX1AVD80EOVHyKAVUmUluPUjsj1/QLlSi8U9f0Chasf4o5OdfqM8tWHwj/Pf8xQ2lRWzWlk89/zFC77CyuLs6sZJJbjIR4KRz721+KSG0Am6TaNjdozQ6Zdg9ca5DOZgydrwSNVV7mr0DbPHPseiydp+T8b7eCaB70+Phq3kzPLxV7QXv0PDBt+k9Ga16TY3c2iWfm38VurnngAvZVMFNStDWMD5SLhoyt0vP2W+87kHk/yddV1IdM7IeO45MY3g0bh8U1RTlp6mdyai59jL2ZsCaqOLDhY3Ow0YOLjvKYqqpkdooeouGryOHAL0vLHlPCG97UDQAbNe5rbOlLchc6kDNedh2V3FuJ+ch16OgJj2WmHuxEHKT1T9kXhitm7M+4dAU1FcIw3Iuc9waxjbXcd+ugAzJKTmkOufVv9XFJU1Q4SNeW3mlOCOMkgRRDxiTqCdSf1SXi0o0eanwbL9utaZjhuyEAFwPjSk5RMFszxO5M/581hfjaW9yjbJLmCI3O8WK/2nnoWVFLA0YrOEVNLZgHObJM7eB4z3A9KsaWNvNklDu5Sd81JLSDI45xhxGQAt4uZyCVSD1Sfb58/oz1VFtkFxaDZwa1zmkHEwPF24twOuV1oHaWWq8FHGTKxhdiL3mslcAQC0ZQssc7XIy6FsOqDxQydDYLV0NufaF1nTVF0n3yqvl4peoeo0EfKlnyKJJks6VU2WFdJZJzzXUTzpR0ipMjYTEiYktiU91UsFmrs/wAU9f0ClU2Y7mHzvoFy3Y39qORm/NnhNpX7vL+JJ85QWsCJtN3h5fxJPnKA0o2hcZLqGAC19muvkBdY8TC7qXotlxBgulOWn9zZCKkt+DeoaRrRnck70xJXG+CLN2hd9lnaehZPf+LIGzdL8eNk47abGR4Ih1nis8srulya1j2t8BaakF7Akk5vcTck71obSneyMRNyDrc0eMSeKxIdqhgvv3DpTdHKS/G/Nx06EcOy9xc+7NrZOyWU8eN/OeR4x3X3NHDp1KRqziz1vdBr9pXIbfrSomxG379a3RlGMbMUoSlLSDe0l1hmqzbLfz3xkCV4DMTnGzG78GWXUtKGINupeVjyZ7exrh4dJUzJbT4HtAY4w0rC6Nts5pyL4gN9vddCbs6R0TGPH8WTu1U4kXsLER216OixWq56o6RZ3mY1YF8+dtgkcIEkklyXSYb6WAaLBreA1VnyBKtkKlxSnKx6SXAdsqHJKhl9kN8iuyM6SW6WlmUyypN7lfJV0Wc9UuqlcERVl8SoXKCVUq0gbNvY7uYfO/pauVNjeIfOPytUrdj/ABRy8v5s8JtT+PL+I/5ihRMumNosvPL+I/5yqYwETYnHBcy4G4LNFyun2lfLd8evsSDpS7qUOKBQ7miXiH/tGWVhJWi2twjPM7ljwm2ZT9FHc4negIMkUNw5JNU+WbGy4s8b8ydOhaslSGNvfNK0zQ1uJ3oCC4F5xHTcEiMre3BqcaVv2LCQuNzqVp07MIWbBm9ad8lM2S2kiYYUtT5YZjyM13dUHEua5Zm7HoIqOcqueqYkJdl41SR/SqkqhRUDZxlVHPXOVXBGgGwbiguRy1BcERQMqLriuCJIpsgrrrrKrlZVmzsU8x3nf0tUqNhjwbvO/pauW3H+KObl/Nnidpu8NL+JJ85SZN176fk9A5znFlyXOJ58muI9Kozk1T3/AIf55P7kZlcmzwt1F17o8m6f7v8APJ/coHJqn+7/ADyf3KEs8dCy+Z0WjTyAZndoF6X/APnoPI/PJ/cpdsCA/Y/PJ/ckyjqNmPNGC4MimnMhudBp0rVa3JHj2PENG/mf2pttGyxy957Uvym+By8VF7uzIo2c4rQeExFRsByHvPaiOgbw95Sp4JOXQavF41BKmIXUXTwpW8PeVxpW8PeVX08vQv6zH2fz3M8lVutDvRvD3lR3o3h7yq+nl6FfVw7P57me4qCVomjbw957VBo28Pee1X5MivqodmZqqQtXvNl9Pe7tXd5M4e93arWGRPqodmYzkJ5W4dns4e93ahnZ0fk/md2o1hZT8TH1MEqVvHZcfk/md2qBsyPyfzO7UXkyB+pj6mCSqFeg/wAqj8n8z+1d/lUfk/mf2qvLZPqI+oDYn8M+cflapWls+hYGkAW53F3AdK5NSaRz8meOpn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706" name="Picture 10" descr="http://images.usatoday.com/tech/_photos/2006/10/31/fermilab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213350" y="3523932"/>
            <a:ext cx="2092325" cy="2510791"/>
          </a:xfrm>
          <a:prstGeom prst="rect">
            <a:avLst/>
          </a:prstGeom>
          <a:noFill/>
        </p:spPr>
      </p:pic>
      <p:sp>
        <p:nvSpPr>
          <p:cNvPr id="71" name="TextBox 70"/>
          <p:cNvSpPr txBox="1"/>
          <p:nvPr/>
        </p:nvSpPr>
        <p:spPr>
          <a:xfrm>
            <a:off x="1000125" y="5848350"/>
            <a:ext cx="304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Fermilab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low energy </a:t>
            </a:r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linac</a:t>
            </a:r>
            <a:endParaRPr lang="en-US" sz="1800" dirty="0" smtClean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29708" name="Picture 12" descr="http://www.fnal.gov/pub/news04/images/20041001image1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79500" y="3945562"/>
            <a:ext cx="2682875" cy="1869451"/>
          </a:xfrm>
          <a:prstGeom prst="rect">
            <a:avLst/>
          </a:prstGeom>
          <a:noFill/>
        </p:spPr>
      </p:pic>
      <p:sp>
        <p:nvSpPr>
          <p:cNvPr id="75" name="TextBox 74"/>
          <p:cNvSpPr txBox="1"/>
          <p:nvPr/>
        </p:nvSpPr>
        <p:spPr>
          <a:xfrm>
            <a:off x="5819775" y="6048375"/>
            <a:ext cx="120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Inside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067175" y="4457700"/>
            <a:ext cx="828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rgbClr val="C0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endParaRPr lang="en-US" dirty="0" smtClean="0">
              <a:solidFill>
                <a:srgbClr val="C00000"/>
              </a:solidFill>
              <a:latin typeface="+mn-lt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Shunt Impedance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6"/>
            <a:ext cx="8251825" cy="868752"/>
          </a:xfrm>
        </p:spPr>
        <p:txBody>
          <a:bodyPr/>
          <a:lstStyle/>
          <a:p>
            <a:r>
              <a:rPr lang="en-US" dirty="0" smtClean="0"/>
              <a:t>If we think of a cavity as resistor in an electric circuit, then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By analogy, we define the “shunt impedance” for a cavity as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Lecture 8 - Longitudinal Motion 1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32770" name="Picture 2" descr="http://1.bp.blogspot.com/_fYFwUUep6xI/TJykxBFKdxI/AAAAAAAAADs/OB236vPcJI4/s320/resistor_symbo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9994" y="2243672"/>
            <a:ext cx="1703206" cy="844951"/>
          </a:xfrm>
          <a:prstGeom prst="rect">
            <a:avLst/>
          </a:prstGeom>
          <a:noFill/>
        </p:spPr>
      </p:pic>
      <p:sp>
        <p:nvSpPr>
          <p:cNvPr id="8" name="Left Brace 7"/>
          <p:cNvSpPr/>
          <p:nvPr/>
        </p:nvSpPr>
        <p:spPr>
          <a:xfrm rot="16200000" flipH="1">
            <a:off x="1656415" y="1446551"/>
            <a:ext cx="389748" cy="13641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692639" y="1316428"/>
          <a:ext cx="555886" cy="533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7" name="Equation" r:id="rId4" imgW="152280" imgH="177480" progId="Equation.3">
                  <p:embed/>
                </p:oleObj>
              </mc:Choice>
              <mc:Fallback>
                <p:oleObj name="Equation" r:id="rId4" imgW="152280" imgH="177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639" y="1316428"/>
                        <a:ext cx="555886" cy="5331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6" name="Object 8"/>
          <p:cNvGraphicFramePr>
            <a:graphicFrameLocks noChangeAspect="1"/>
          </p:cNvGraphicFramePr>
          <p:nvPr/>
        </p:nvGraphicFramePr>
        <p:xfrm>
          <a:off x="3329431" y="1849383"/>
          <a:ext cx="3281232" cy="979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8" name="Equation" r:id="rId6" imgW="1155600" imgH="419040" progId="Equation.3">
                  <p:embed/>
                </p:oleObj>
              </mc:Choice>
              <mc:Fallback>
                <p:oleObj name="Equation" r:id="rId6" imgW="1155600" imgH="4190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9431" y="1849383"/>
                        <a:ext cx="3281232" cy="9791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7" name="Object 9"/>
          <p:cNvGraphicFramePr>
            <a:graphicFrameLocks noChangeAspect="1"/>
          </p:cNvGraphicFramePr>
          <p:nvPr/>
        </p:nvGraphicFramePr>
        <p:xfrm>
          <a:off x="1356507" y="4094267"/>
          <a:ext cx="4489658" cy="2063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9" name="Equation" r:id="rId8" imgW="1955520" imgH="1091880" progId="Equation.3">
                  <p:embed/>
                </p:oleObj>
              </mc:Choice>
              <mc:Fallback>
                <p:oleObj name="Equation" r:id="rId8" imgW="1955520" imgH="10918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6507" y="4094267"/>
                        <a:ext cx="4489658" cy="20638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235908" y="5141626"/>
            <a:ext cx="2233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We want </a:t>
            </a:r>
            <a:r>
              <a:rPr lang="en-US" sz="1800" i="1" dirty="0" smtClean="0">
                <a:solidFill>
                  <a:srgbClr val="C00000"/>
                </a:solidFill>
                <a:latin typeface="+mn-lt"/>
              </a:rPr>
              <a:t>R</a:t>
            </a:r>
            <a:r>
              <a:rPr lang="en-US" sz="1800" i="1" baseline="-25000" dirty="0" smtClean="0">
                <a:solidFill>
                  <a:srgbClr val="C00000"/>
                </a:solidFill>
                <a:latin typeface="+mn-lt"/>
              </a:rPr>
              <a:t>s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to be as large as possible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Types of Accelerating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7" y="690226"/>
            <a:ext cx="4577890" cy="389066"/>
          </a:xfrm>
        </p:spPr>
        <p:txBody>
          <a:bodyPr/>
          <a:lstStyle/>
          <a:p>
            <a:r>
              <a:rPr lang="en-US" dirty="0" smtClean="0">
                <a:latin typeface="Symbol" pitchFamily="18" charset="2"/>
              </a:rPr>
              <a:t>p</a:t>
            </a:r>
            <a:r>
              <a:rPr lang="en-US" dirty="0" smtClean="0"/>
              <a:t> cavities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Lecture 8 - Longitudinal Motion 1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33794" name="Picture 2" descr="http://rcalaga.web.cern.ch/rcalaga/704MHz/BNLII/bnl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V="1">
            <a:off x="2537512" y="957877"/>
            <a:ext cx="4807667" cy="1698088"/>
          </a:xfrm>
          <a:prstGeom prst="rect">
            <a:avLst/>
          </a:prstGeom>
          <a:noFill/>
        </p:spPr>
      </p:pic>
      <p:cxnSp>
        <p:nvCxnSpPr>
          <p:cNvPr id="9" name="Straight Arrow Connector 8"/>
          <p:cNvCxnSpPr/>
          <p:nvPr/>
        </p:nvCxnSpPr>
        <p:spPr>
          <a:xfrm>
            <a:off x="3207895" y="2593298"/>
            <a:ext cx="4047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884951" y="2593298"/>
            <a:ext cx="432216" cy="24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634458" y="2595796"/>
            <a:ext cx="4047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311514" y="2595796"/>
            <a:ext cx="432216" cy="24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016051" y="2598295"/>
            <a:ext cx="4047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2666999" y="2402070"/>
          <a:ext cx="420974" cy="371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8" name="Equation" r:id="rId4" imgW="152280" imgH="164880" progId="Equation.3">
                  <p:embed/>
                </p:oleObj>
              </mc:Choice>
              <mc:Fallback>
                <p:oleObj name="Equation" r:id="rId4" imgW="152280" imgH="1648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6999" y="2402070"/>
                        <a:ext cx="420974" cy="3711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Left Brace 15"/>
          <p:cNvSpPr/>
          <p:nvPr/>
        </p:nvSpPr>
        <p:spPr>
          <a:xfrm rot="16200000">
            <a:off x="3582651" y="2548327"/>
            <a:ext cx="374754" cy="7944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3114290" y="3165789"/>
          <a:ext cx="1266663" cy="761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9" name="Equation" r:id="rId6" imgW="533160" imgH="393480" progId="Equation.3">
                  <p:embed/>
                </p:oleObj>
              </mc:Choice>
              <mc:Fallback>
                <p:oleObj name="Equation" r:id="rId6" imgW="53316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4290" y="3165789"/>
                        <a:ext cx="1266663" cy="7616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RF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6"/>
            <a:ext cx="8251825" cy="658889"/>
          </a:xfrm>
        </p:spPr>
        <p:txBody>
          <a:bodyPr/>
          <a:lstStyle/>
          <a:p>
            <a:r>
              <a:rPr lang="en-US" dirty="0" smtClean="0"/>
              <a:t>For frequencies above ~300 MHz, the most common power source is the “klystron”, which is actually a little accelerator itself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Electrons are bunched and accelerated, then their kinetic energy is extracted as microwave power.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Lecture 8 - Longitudinal Motion 1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34818" name="Picture 2" descr="http://upload.wikimedia.org/wikipedia/en/a/aa/Klystron.enp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230" y="2112097"/>
            <a:ext cx="5315835" cy="2723010"/>
          </a:xfrm>
          <a:prstGeom prst="rect">
            <a:avLst/>
          </a:prstGeom>
          <a:noFill/>
        </p:spPr>
      </p:pic>
      <p:pic>
        <p:nvPicPr>
          <p:cNvPr id="34820" name="Picture 4" descr="http://img.directindustry.com/images_di/photo-m2/microwave-generator-klystron-26294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6375" y="1836295"/>
            <a:ext cx="2047875" cy="2857500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RF Power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598929"/>
          </a:xfrm>
        </p:spPr>
        <p:txBody>
          <a:bodyPr/>
          <a:lstStyle/>
          <a:p>
            <a:r>
              <a:rPr lang="en-US" sz="2000" dirty="0" smtClean="0"/>
              <a:t>For lower frequencies (&lt;300 MHz), the only sources significant power are triode tubes, which haven’t changed much in decades.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Lecture 8 - Longitudinal Motion 1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35842" name="Picture 2" descr="http://www-ad.fnal.gov/proton/NewProtonWWW/NewLinacWWW/images/stamps/Flying_7835_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8875" y="1666590"/>
            <a:ext cx="1009825" cy="1346434"/>
          </a:xfrm>
          <a:prstGeom prst="rect">
            <a:avLst/>
          </a:prstGeom>
          <a:noFill/>
        </p:spPr>
      </p:pic>
      <p:pic>
        <p:nvPicPr>
          <p:cNvPr id="35844" name="Picture 4" descr="http://www-ad.fnal.gov/proton/NewProtonWWW/NewLinacWWW/images/stamps/LEL_7835_at_3_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68990" y="1621618"/>
            <a:ext cx="2201543" cy="2935392"/>
          </a:xfrm>
          <a:prstGeom prst="rect">
            <a:avLst/>
          </a:prstGeom>
          <a:noFill/>
        </p:spPr>
      </p:pic>
      <p:cxnSp>
        <p:nvCxnSpPr>
          <p:cNvPr id="10" name="Straight Arrow Connector 9"/>
          <p:cNvCxnSpPr/>
          <p:nvPr/>
        </p:nvCxnSpPr>
        <p:spPr>
          <a:xfrm>
            <a:off x="1918741" y="1903751"/>
            <a:ext cx="1678898" cy="7345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9607" y="3237875"/>
            <a:ext cx="1708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FNAL </a:t>
            </a:r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linac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200 MHz Power Amplifier</a:t>
            </a:r>
          </a:p>
        </p:txBody>
      </p:sp>
      <p:pic>
        <p:nvPicPr>
          <p:cNvPr id="35846" name="Picture 6" descr="http://www-visualmedia.fnal.gov/VMS_Site/gallery/stillphotos/1993/0100/93-0103.jpg"/>
          <p:cNvPicPr>
            <a:picLocks noChangeAspect="1" noChangeArrowheads="1"/>
          </p:cNvPicPr>
          <p:nvPr/>
        </p:nvPicPr>
        <p:blipFill>
          <a:blip r:embed="rId4" cstate="print"/>
          <a:srcRect l="8241" t="11022" r="35293" b="45186"/>
          <a:stretch>
            <a:fillRect/>
          </a:stretch>
        </p:blipFill>
        <p:spPr bwMode="auto">
          <a:xfrm>
            <a:off x="5366480" y="3147934"/>
            <a:ext cx="2880141" cy="1783830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5998564" y="1636426"/>
            <a:ext cx="2680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53 MHz Power Amplifier for Booster RF cavity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823022" y="2323475"/>
            <a:ext cx="237345" cy="9318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2665" y="164575"/>
            <a:ext cx="8262937" cy="4413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Slip Factors and Phase Stability</a:t>
            </a:r>
            <a:endParaRPr lang="en-US" dirty="0"/>
          </a:p>
        </p:txBody>
      </p:sp>
      <p:sp>
        <p:nvSpPr>
          <p:cNvPr id="39" name="Content Placeholder 38"/>
          <p:cNvSpPr>
            <a:spLocks noGrp="1"/>
          </p:cNvSpPr>
          <p:nvPr>
            <p:ph idx="1"/>
          </p:nvPr>
        </p:nvSpPr>
        <p:spPr>
          <a:xfrm>
            <a:off x="457200" y="838200"/>
            <a:ext cx="8355012" cy="708650"/>
          </a:xfrm>
        </p:spPr>
        <p:txBody>
          <a:bodyPr/>
          <a:lstStyle/>
          <a:p>
            <a:r>
              <a:rPr lang="en-US" sz="1800" dirty="0" smtClean="0"/>
              <a:t>The sign of the slip factor determines the stable region on the RF curve.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endParaRPr lang="en-US" sz="2000" dirty="0"/>
          </a:p>
        </p:txBody>
      </p:sp>
      <p:sp>
        <p:nvSpPr>
          <p:cNvPr id="26627" name="Freeform 3"/>
          <p:cNvSpPr>
            <a:spLocks/>
          </p:cNvSpPr>
          <p:nvPr/>
        </p:nvSpPr>
        <p:spPr bwMode="auto">
          <a:xfrm>
            <a:off x="533400" y="2819400"/>
            <a:ext cx="3390900" cy="2071688"/>
          </a:xfrm>
          <a:custGeom>
            <a:avLst/>
            <a:gdLst>
              <a:gd name="T0" fmla="*/ 0 w 2136"/>
              <a:gd name="T1" fmla="*/ 2147483647 h 1305"/>
              <a:gd name="T2" fmla="*/ 2147483647 w 2136"/>
              <a:gd name="T3" fmla="*/ 2147483647 h 1305"/>
              <a:gd name="T4" fmla="*/ 2147483647 w 2136"/>
              <a:gd name="T5" fmla="*/ 2147483647 h 1305"/>
              <a:gd name="T6" fmla="*/ 2147483647 w 2136"/>
              <a:gd name="T7" fmla="*/ 2147483647 h 1305"/>
              <a:gd name="T8" fmla="*/ 0 60000 65536"/>
              <a:gd name="T9" fmla="*/ 0 60000 65536"/>
              <a:gd name="T10" fmla="*/ 0 60000 65536"/>
              <a:gd name="T11" fmla="*/ 0 60000 65536"/>
              <a:gd name="T12" fmla="*/ 0 w 2136"/>
              <a:gd name="T13" fmla="*/ 0 h 1305"/>
              <a:gd name="T14" fmla="*/ 2136 w 2136"/>
              <a:gd name="T15" fmla="*/ 1305 h 13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36" h="1305">
                <a:moveTo>
                  <a:pt x="0" y="566"/>
                </a:moveTo>
                <a:cubicBezTo>
                  <a:pt x="112" y="675"/>
                  <a:pt x="432" y="1305"/>
                  <a:pt x="680" y="1224"/>
                </a:cubicBezTo>
                <a:cubicBezTo>
                  <a:pt x="928" y="1143"/>
                  <a:pt x="1245" y="160"/>
                  <a:pt x="1488" y="80"/>
                </a:cubicBezTo>
                <a:cubicBezTo>
                  <a:pt x="1731" y="0"/>
                  <a:pt x="2001" y="608"/>
                  <a:pt x="2136" y="747"/>
                </a:cubicBezTo>
              </a:path>
            </a:pathLst>
          </a:custGeom>
          <a:noFill/>
          <a:ln w="9525" cap="flat" cmpd="sng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28" name="Line 4"/>
          <p:cNvSpPr>
            <a:spLocks noChangeShapeType="1"/>
          </p:cNvSpPr>
          <p:nvPr/>
        </p:nvSpPr>
        <p:spPr bwMode="auto">
          <a:xfrm>
            <a:off x="533400" y="38862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>
            <a:off x="762000" y="22860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6630" name="Object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286000"/>
            <a:ext cx="5334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1" name="Object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3962400"/>
            <a:ext cx="1555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2" name="Oval 8"/>
          <p:cNvSpPr>
            <a:spLocks noChangeArrowheads="1"/>
          </p:cNvSpPr>
          <p:nvPr/>
        </p:nvSpPr>
        <p:spPr bwMode="auto">
          <a:xfrm>
            <a:off x="2362200" y="3429000"/>
            <a:ext cx="152400" cy="1524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 flipV="1">
            <a:off x="2438400" y="3124200"/>
            <a:ext cx="152400" cy="22860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 flipH="1">
            <a:off x="2133600" y="3581400"/>
            <a:ext cx="152400" cy="22860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2362200" y="40386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Nominal Energy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706437" y="2628900"/>
            <a:ext cx="14478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/>
              <a:t>Particles with lower E arrive </a:t>
            </a:r>
            <a:r>
              <a:rPr lang="en-US" sz="1400" i="1"/>
              <a:t>later </a:t>
            </a:r>
            <a:r>
              <a:rPr lang="en-US" sz="1400"/>
              <a:t>and see greater V.</a:t>
            </a:r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>
            <a:off x="2057400" y="3124200"/>
            <a:ext cx="304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38" name="Line 14"/>
          <p:cNvSpPr>
            <a:spLocks noChangeShapeType="1"/>
          </p:cNvSpPr>
          <p:nvPr/>
        </p:nvSpPr>
        <p:spPr bwMode="auto">
          <a:xfrm flipH="1" flipV="1">
            <a:off x="2514600" y="36576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00" name="Text Box 28"/>
          <p:cNvSpPr txBox="1">
            <a:spLocks noChangeArrowheads="1"/>
          </p:cNvSpPr>
          <p:nvPr/>
        </p:nvSpPr>
        <p:spPr bwMode="auto">
          <a:xfrm>
            <a:off x="595772" y="1303330"/>
            <a:ext cx="41993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 err="1" smtClean="0">
                <a:solidFill>
                  <a:schemeClr val="accent2"/>
                </a:solidFill>
                <a:latin typeface="+mn-lt"/>
                <a:sym typeface="Symbol"/>
              </a:rPr>
              <a:t>η</a:t>
            </a:r>
            <a:r>
              <a:rPr lang="en-US" sz="2000" dirty="0" smtClean="0">
                <a:solidFill>
                  <a:schemeClr val="accent2"/>
                </a:solidFill>
                <a:latin typeface="+mn-lt"/>
                <a:sym typeface="Symbol"/>
              </a:rPr>
              <a:t>&lt;0 (</a:t>
            </a:r>
            <a:r>
              <a:rPr lang="en-US" sz="2000" dirty="0" err="1" smtClean="0">
                <a:solidFill>
                  <a:schemeClr val="accent2"/>
                </a:solidFill>
                <a:latin typeface="+mn-lt"/>
                <a:sym typeface="Symbol"/>
              </a:rPr>
              <a:t>linacs</a:t>
            </a:r>
            <a:r>
              <a:rPr lang="en-US" sz="2000" dirty="0" smtClean="0">
                <a:solidFill>
                  <a:schemeClr val="accent2"/>
                </a:solidFill>
                <a:latin typeface="+mn-lt"/>
                <a:sym typeface="Symbol"/>
              </a:rPr>
              <a:t> and below transition)</a:t>
            </a:r>
            <a:endParaRPr lang="en-US" sz="20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34" name="Oval 33"/>
          <p:cNvSpPr/>
          <p:nvPr/>
        </p:nvSpPr>
        <p:spPr>
          <a:xfrm rot="1572066">
            <a:off x="2244725" y="3024188"/>
            <a:ext cx="390525" cy="1017587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" name="Group 36"/>
          <p:cNvGrpSpPr/>
          <p:nvPr/>
        </p:nvGrpSpPr>
        <p:grpSpPr>
          <a:xfrm>
            <a:off x="5011737" y="2286000"/>
            <a:ext cx="3962400" cy="2667000"/>
            <a:chOff x="4953000" y="3429000"/>
            <a:chExt cx="3962400" cy="2667000"/>
          </a:xfrm>
        </p:grpSpPr>
        <p:sp>
          <p:nvSpPr>
            <p:cNvPr id="26639" name="Freeform 15"/>
            <p:cNvSpPr>
              <a:spLocks/>
            </p:cNvSpPr>
            <p:nvPr/>
          </p:nvSpPr>
          <p:spPr bwMode="auto">
            <a:xfrm flipV="1">
              <a:off x="4953000" y="3962400"/>
              <a:ext cx="3390900" cy="2057400"/>
            </a:xfrm>
            <a:custGeom>
              <a:avLst/>
              <a:gdLst>
                <a:gd name="T0" fmla="*/ 0 w 2136"/>
                <a:gd name="T1" fmla="*/ 2147483647 h 1305"/>
                <a:gd name="T2" fmla="*/ 2147483647 w 2136"/>
                <a:gd name="T3" fmla="*/ 2147483647 h 1305"/>
                <a:gd name="T4" fmla="*/ 2147483647 w 2136"/>
                <a:gd name="T5" fmla="*/ 2147483647 h 1305"/>
                <a:gd name="T6" fmla="*/ 2147483647 w 2136"/>
                <a:gd name="T7" fmla="*/ 2147483647 h 13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36"/>
                <a:gd name="T13" fmla="*/ 0 h 1305"/>
                <a:gd name="T14" fmla="*/ 2136 w 2136"/>
                <a:gd name="T15" fmla="*/ 1305 h 13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36" h="1305">
                  <a:moveTo>
                    <a:pt x="0" y="566"/>
                  </a:moveTo>
                  <a:cubicBezTo>
                    <a:pt x="112" y="675"/>
                    <a:pt x="432" y="1305"/>
                    <a:pt x="680" y="1224"/>
                  </a:cubicBezTo>
                  <a:cubicBezTo>
                    <a:pt x="928" y="1143"/>
                    <a:pt x="1245" y="160"/>
                    <a:pt x="1488" y="80"/>
                  </a:cubicBezTo>
                  <a:cubicBezTo>
                    <a:pt x="1731" y="0"/>
                    <a:pt x="2001" y="608"/>
                    <a:pt x="2136" y="747"/>
                  </a:cubicBezTo>
                </a:path>
              </a:pathLst>
            </a:custGeom>
            <a:noFill/>
            <a:ln w="9525" cap="flat" cmpd="sng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0" name="Line 16"/>
            <p:cNvSpPr>
              <a:spLocks noChangeShapeType="1"/>
            </p:cNvSpPr>
            <p:nvPr/>
          </p:nvSpPr>
          <p:spPr bwMode="auto">
            <a:xfrm>
              <a:off x="4953000" y="5029200"/>
              <a:ext cx="396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1" name="Line 17"/>
            <p:cNvSpPr>
              <a:spLocks noChangeShapeType="1"/>
            </p:cNvSpPr>
            <p:nvPr/>
          </p:nvSpPr>
          <p:spPr bwMode="auto">
            <a:xfrm>
              <a:off x="5181600" y="3429000"/>
              <a:ext cx="0" cy="266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6642" name="Object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57800" y="3429000"/>
              <a:ext cx="533400" cy="355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643" name="Object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610600" y="5105400"/>
              <a:ext cx="155575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644" name="Oval 20"/>
            <p:cNvSpPr>
              <a:spLocks noChangeArrowheads="1"/>
            </p:cNvSpPr>
            <p:nvPr/>
          </p:nvSpPr>
          <p:spPr bwMode="auto">
            <a:xfrm>
              <a:off x="6400800" y="4572000"/>
              <a:ext cx="152400" cy="152400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6645" name="Line 21"/>
            <p:cNvSpPr>
              <a:spLocks noChangeShapeType="1"/>
            </p:cNvSpPr>
            <p:nvPr/>
          </p:nvSpPr>
          <p:spPr bwMode="auto">
            <a:xfrm flipH="1" flipV="1">
              <a:off x="6324600" y="4191000"/>
              <a:ext cx="152400" cy="22860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6" name="Line 22"/>
            <p:cNvSpPr>
              <a:spLocks noChangeShapeType="1"/>
            </p:cNvSpPr>
            <p:nvPr/>
          </p:nvSpPr>
          <p:spPr bwMode="auto">
            <a:xfrm>
              <a:off x="6629400" y="4648200"/>
              <a:ext cx="152400" cy="22860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7" name="Text Box 23"/>
            <p:cNvSpPr txBox="1">
              <a:spLocks noChangeArrowheads="1"/>
            </p:cNvSpPr>
            <p:nvPr/>
          </p:nvSpPr>
          <p:spPr bwMode="auto">
            <a:xfrm>
              <a:off x="5334000" y="5181600"/>
              <a:ext cx="1524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/>
                <a:t>Nominal Energy</a:t>
              </a:r>
            </a:p>
          </p:txBody>
        </p:sp>
        <p:sp>
          <p:nvSpPr>
            <p:cNvPr id="26648" name="Text Box 24"/>
            <p:cNvSpPr txBox="1">
              <a:spLocks noChangeArrowheads="1"/>
            </p:cNvSpPr>
            <p:nvPr/>
          </p:nvSpPr>
          <p:spPr bwMode="auto">
            <a:xfrm>
              <a:off x="7010400" y="3581400"/>
              <a:ext cx="1447800" cy="954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Particles with lower E arrive </a:t>
              </a:r>
              <a:r>
                <a:rPr lang="en-US" sz="1400" i="1"/>
                <a:t>earlier</a:t>
              </a:r>
              <a:r>
                <a:rPr lang="en-US" sz="1400"/>
                <a:t> and see greater V.</a:t>
              </a:r>
            </a:p>
          </p:txBody>
        </p:sp>
        <p:sp>
          <p:nvSpPr>
            <p:cNvPr id="26649" name="Line 25"/>
            <p:cNvSpPr>
              <a:spLocks noChangeShapeType="1"/>
            </p:cNvSpPr>
            <p:nvPr/>
          </p:nvSpPr>
          <p:spPr bwMode="auto">
            <a:xfrm flipH="1">
              <a:off x="6629400" y="4191000"/>
              <a:ext cx="381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0" name="Line 26"/>
            <p:cNvSpPr>
              <a:spLocks noChangeShapeType="1"/>
            </p:cNvSpPr>
            <p:nvPr/>
          </p:nvSpPr>
          <p:spPr bwMode="auto">
            <a:xfrm flipV="1">
              <a:off x="6172200" y="4800600"/>
              <a:ext cx="228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 rot="19764231" flipH="1">
              <a:off x="6346825" y="4108450"/>
              <a:ext cx="388938" cy="1017588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6659" name="Text Box 11"/>
          <p:cNvSpPr txBox="1">
            <a:spLocks noChangeArrowheads="1"/>
          </p:cNvSpPr>
          <p:nvPr/>
        </p:nvSpPr>
        <p:spPr bwMode="auto">
          <a:xfrm>
            <a:off x="2840037" y="22860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“bunch”</a:t>
            </a:r>
          </a:p>
        </p:txBody>
      </p:sp>
      <p:sp>
        <p:nvSpPr>
          <p:cNvPr id="26660" name="Line 14"/>
          <p:cNvSpPr>
            <a:spLocks noChangeShapeType="1"/>
          </p:cNvSpPr>
          <p:nvPr/>
        </p:nvSpPr>
        <p:spPr bwMode="auto">
          <a:xfrm flipH="1">
            <a:off x="2687637" y="2552700"/>
            <a:ext cx="3429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" name="Date Placeholder 4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C16510-01E7-4757-9488-65999956462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43" name="Footer Placeholder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Lecture 8 - Longitudinal Motion 1</a:t>
            </a:r>
            <a:endParaRPr lang="en-US"/>
          </a:p>
        </p:txBody>
      </p:sp>
      <p:sp>
        <p:nvSpPr>
          <p:cNvPr id="44" name="Text Box 28"/>
          <p:cNvSpPr txBox="1">
            <a:spLocks noChangeArrowheads="1"/>
          </p:cNvSpPr>
          <p:nvPr/>
        </p:nvSpPr>
        <p:spPr bwMode="auto">
          <a:xfrm>
            <a:off x="5023735" y="1241160"/>
            <a:ext cx="34373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 err="1" smtClean="0">
                <a:solidFill>
                  <a:schemeClr val="accent2"/>
                </a:solidFill>
                <a:latin typeface="+mn-lt"/>
                <a:sym typeface="Symbol"/>
              </a:rPr>
              <a:t>η</a:t>
            </a:r>
            <a:r>
              <a:rPr lang="en-US" sz="2000" dirty="0" smtClean="0">
                <a:solidFill>
                  <a:schemeClr val="accent2"/>
                </a:solidFill>
                <a:latin typeface="+mn-lt"/>
                <a:sym typeface="Symbol"/>
              </a:rPr>
              <a:t>&gt;0 (above transition)</a:t>
            </a:r>
            <a:endParaRPr lang="en-US" sz="2000" dirty="0">
              <a:solidFill>
                <a:schemeClr val="accent2"/>
              </a:solidFill>
              <a:latin typeface="+mn-lt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Longitudinal Acceleration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598929"/>
          </a:xfrm>
        </p:spPr>
        <p:txBody>
          <a:bodyPr/>
          <a:lstStyle/>
          <a:p>
            <a:r>
              <a:rPr lang="en-US" sz="1800" dirty="0" smtClean="0"/>
              <a:t>Consider a particle circulating around a ring, which passes through a resonant accelerating structure each turn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The energy gain that a particle of the nominal energy experiences each turn is given by </a:t>
            </a:r>
          </a:p>
          <a:p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Where the this phase will be the same for a particle on each turn</a:t>
            </a:r>
          </a:p>
          <a:p>
            <a:r>
              <a:rPr lang="en-US" sz="1800" dirty="0" smtClean="0"/>
              <a:t>A particle with a different energy will have a different phase, which will evolve each turn as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Lecture 8 - Longitudinal Motion 1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728210" y="1603948"/>
            <a:ext cx="1828800" cy="17838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92118" y="2353457"/>
            <a:ext cx="314793" cy="313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267200" y="23622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267200" y="26670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343400" y="2362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495800" y="2362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648200" y="2362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800600" y="2362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4114800" y="2438400"/>
          <a:ext cx="1524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Equation" r:id="rId4" imgW="152280" imgH="164880" progId="Equation.3">
                  <p:embed/>
                </p:oleObj>
              </mc:Choice>
              <mc:Fallback>
                <p:oleObj name="Equation" r:id="rId4" imgW="152280" imgH="1648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438400"/>
                        <a:ext cx="152400" cy="16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5038725" y="2209800"/>
          <a:ext cx="289242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Equation" r:id="rId6" imgW="1828800" imgH="393480" progId="Equation.3">
                  <p:embed/>
                </p:oleObj>
              </mc:Choice>
              <mc:Fallback>
                <p:oleObj name="Equation" r:id="rId6" imgW="182880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8725" y="2209800"/>
                        <a:ext cx="2892425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334000" y="3124200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Period of nominal energy particle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7391400" y="28194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486400" y="1371600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Harmonic number (integer)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7315200" y="19812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2590800" y="4343400"/>
          <a:ext cx="2352675" cy="413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Equation" r:id="rId8" imgW="1295280" imgH="228600" progId="Equation.3">
                  <p:embed/>
                </p:oleObj>
              </mc:Choice>
              <mc:Fallback>
                <p:oleObj name="Equation" r:id="rId8" imgW="129528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343400"/>
                        <a:ext cx="2352675" cy="4139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5257800" y="4191000"/>
            <a:ext cx="220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Synchronous phase</a:t>
            </a:r>
          </a:p>
        </p:txBody>
      </p:sp>
      <p:cxnSp>
        <p:nvCxnSpPr>
          <p:cNvPr id="34" name="Straight Arrow Connector 33"/>
          <p:cNvCxnSpPr>
            <a:stCxn id="33" idx="1"/>
          </p:cNvCxnSpPr>
          <p:nvPr/>
        </p:nvCxnSpPr>
        <p:spPr>
          <a:xfrm flipH="1">
            <a:off x="4953000" y="4360277"/>
            <a:ext cx="304800" cy="1355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1981200" y="5562600"/>
          <a:ext cx="408305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Equation" r:id="rId10" imgW="2247840" imgH="457200" progId="Equation.3">
                  <p:embed/>
                </p:oleObj>
              </mc:Choice>
              <mc:Fallback>
                <p:oleObj name="Equation" r:id="rId10" imgW="2247840" imgH="4572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562600"/>
                        <a:ext cx="4083050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7289800" y="5715000"/>
          <a:ext cx="1668463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Equation" r:id="rId12" imgW="1066680" imgH="419040" progId="Equation.3">
                  <p:embed/>
                </p:oleObj>
              </mc:Choice>
              <mc:Fallback>
                <p:oleObj name="Equation" r:id="rId12" imgW="1066680" imgH="4190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9800" y="5715000"/>
                        <a:ext cx="1668463" cy="655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1" name="Straight Arrow Connector 40"/>
          <p:cNvCxnSpPr/>
          <p:nvPr/>
        </p:nvCxnSpPr>
        <p:spPr>
          <a:xfrm flipH="1" flipV="1">
            <a:off x="6172200" y="5943600"/>
            <a:ext cx="1066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Stability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51825" cy="598929"/>
          </a:xfrm>
        </p:spPr>
        <p:txBody>
          <a:bodyPr/>
          <a:lstStyle/>
          <a:p>
            <a:r>
              <a:rPr lang="en-US" sz="1800" dirty="0" smtClean="0"/>
              <a:t>Thus the change in energy for this particle for this particle will evolve as</a:t>
            </a:r>
          </a:p>
          <a:p>
            <a:endParaRPr lang="en-US" sz="1800" dirty="0" smtClean="0"/>
          </a:p>
          <a:p>
            <a:r>
              <a:rPr lang="en-US" sz="1800" dirty="0" smtClean="0"/>
              <a:t>So we can write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600" dirty="0" smtClean="0"/>
          </a:p>
          <a:p>
            <a:endParaRPr lang="en-US" sz="1800" dirty="0" smtClean="0"/>
          </a:p>
          <a:p>
            <a:r>
              <a:rPr lang="en-US" sz="1800" dirty="0" smtClean="0"/>
              <a:t>Multiply both sides by     and integrate over </a:t>
            </a:r>
            <a:r>
              <a:rPr lang="en-US" sz="1800" i="1" dirty="0" err="1" smtClean="0"/>
              <a:t>dn</a:t>
            </a:r>
            <a:r>
              <a:rPr lang="en-US" sz="1800" i="1" dirty="0" smtClean="0"/>
              <a:t> </a:t>
            </a:r>
          </a:p>
          <a:p>
            <a:endParaRPr lang="en-US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Lecture 8 - Longitudinal Motion 1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1981200" y="914400"/>
          <a:ext cx="3667125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Equation" r:id="rId4" imgW="2019240" imgH="228600" progId="Equation.3">
                  <p:embed/>
                </p:oleObj>
              </mc:Choice>
              <mc:Fallback>
                <p:oleObj name="Equation" r:id="rId4" imgW="201924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914400"/>
                        <a:ext cx="3667125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2743200" y="1295400"/>
          <a:ext cx="4075113" cy="2249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Equation" r:id="rId6" imgW="2412720" imgH="1333440" progId="Equation.3">
                  <p:embed/>
                </p:oleObj>
              </mc:Choice>
              <mc:Fallback>
                <p:oleObj name="Equation" r:id="rId6" imgW="2412720" imgH="13334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295400"/>
                        <a:ext cx="4075113" cy="22495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3048000" y="3505200"/>
          <a:ext cx="241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Equation" r:id="rId8" imgW="241200" imgH="393480" progId="Equation.3">
                  <p:embed/>
                </p:oleObj>
              </mc:Choice>
              <mc:Fallback>
                <p:oleObj name="Equation" r:id="rId8" imgW="241200" imgH="3934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505200"/>
                        <a:ext cx="241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935577"/>
              </p:ext>
            </p:extLst>
          </p:nvPr>
        </p:nvGraphicFramePr>
        <p:xfrm>
          <a:off x="1487488" y="3778250"/>
          <a:ext cx="6361112" cy="276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Equation" r:id="rId10" imgW="3505200" imgH="1524000" progId="Equation.DSMT4">
                  <p:embed/>
                </p:oleObj>
              </mc:Choice>
              <mc:Fallback>
                <p:oleObj name="Equation" r:id="rId10" imgW="3505200" imgH="15240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488" y="3778250"/>
                        <a:ext cx="6361112" cy="2762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30"/>
          <p:cNvSpPr/>
          <p:nvPr/>
        </p:nvSpPr>
        <p:spPr>
          <a:xfrm>
            <a:off x="2135287" y="5562600"/>
            <a:ext cx="3960713" cy="8421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Synchrotron motion and Synchrotron Tune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300375"/>
          </a:xfrm>
        </p:spPr>
        <p:txBody>
          <a:bodyPr/>
          <a:lstStyle/>
          <a:p>
            <a:r>
              <a:rPr lang="en-US" sz="1800" dirty="0" smtClean="0"/>
              <a:t>Going back to our original equation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For small oscillations, </a:t>
            </a:r>
          </a:p>
          <a:p>
            <a:endParaRPr lang="en-US" sz="1800" dirty="0" smtClean="0"/>
          </a:p>
          <a:p>
            <a:r>
              <a:rPr lang="en-US" sz="1800" dirty="0" smtClean="0"/>
              <a:t>And we have 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This is the equation of a harmonic oscillator with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Lecture 8 - Longitudinal Motion 1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600200" y="1066800"/>
          <a:ext cx="528200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Equation" r:id="rId4" imgW="2387520" imgH="482400" progId="Equation.3">
                  <p:embed/>
                </p:oleObj>
              </mc:Choice>
              <mc:Fallback>
                <p:oleObj name="Equation" r:id="rId4" imgW="2387520" imgH="48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066800"/>
                        <a:ext cx="5282008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1524000" y="2362200"/>
          <a:ext cx="55626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Equation" r:id="rId6" imgW="2514600" imgH="228600" progId="Equation.3">
                  <p:embed/>
                </p:oleObj>
              </mc:Choice>
              <mc:Fallback>
                <p:oleObj name="Equation" r:id="rId6" imgW="251460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362200"/>
                        <a:ext cx="5562600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1905000" y="3200400"/>
          <a:ext cx="47466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Equation" r:id="rId8" imgW="2145960" imgH="482400" progId="Equation.3">
                  <p:embed/>
                </p:oleObj>
              </mc:Choice>
              <mc:Fallback>
                <p:oleObj name="Equation" r:id="rId8" imgW="2145960" imgH="482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200400"/>
                        <a:ext cx="4746625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762000" y="4648200"/>
          <a:ext cx="7186613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Equation" r:id="rId10" imgW="3403440" imgH="495000" progId="Equation.3">
                  <p:embed/>
                </p:oleObj>
              </mc:Choice>
              <mc:Fallback>
                <p:oleObj name="Equation" r:id="rId10" imgW="3403440" imgH="4950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648200"/>
                        <a:ext cx="7186613" cy="1046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33400" y="57912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Angular frequency </a:t>
            </a:r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wrt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1800" i="1" dirty="0" smtClean="0">
                <a:solidFill>
                  <a:srgbClr val="C00000"/>
                </a:solidFill>
                <a:latin typeface="+mn-lt"/>
              </a:rPr>
              <a:t>turn 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(not time)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990600" y="5410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14800" y="58674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“synchrotron tune” = number of oscillations per turn (usually &lt;&lt;1)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572000" y="5410200"/>
            <a:ext cx="304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Longitudinal Emittance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7" y="690225"/>
            <a:ext cx="8183024" cy="681375"/>
          </a:xfrm>
        </p:spPr>
        <p:txBody>
          <a:bodyPr/>
          <a:lstStyle/>
          <a:p>
            <a:r>
              <a:rPr lang="en-US" sz="1800" dirty="0" smtClean="0"/>
              <a:t>We want to write things in terms of time and energy.  We have can write the longitudinal equations of motion as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r>
              <a:rPr lang="en-US" sz="1800" dirty="0" smtClean="0"/>
              <a:t>We can write our general equation of motion for out of time particles as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Lecture 8 - Longitudinal Motion 1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2819400" y="1447800"/>
          <a:ext cx="3429000" cy="1460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Equation" r:id="rId4" imgW="2260440" imgH="914400" progId="Equation.3">
                  <p:embed/>
                </p:oleObj>
              </mc:Choice>
              <mc:Fallback>
                <p:oleObj name="Equation" r:id="rId4" imgW="2260440" imgH="914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447800"/>
                        <a:ext cx="3429000" cy="14606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427134"/>
              </p:ext>
            </p:extLst>
          </p:nvPr>
        </p:nvGraphicFramePr>
        <p:xfrm>
          <a:off x="1998663" y="3449638"/>
          <a:ext cx="4895850" cy="287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Equation" r:id="rId6" imgW="3213100" imgH="1790700" progId="Equation.DSMT4">
                  <p:embed/>
                </p:oleObj>
              </mc:Choice>
              <mc:Fallback>
                <p:oleObj name="Equation" r:id="rId6" imgW="3213100" imgH="17907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8663" y="3449638"/>
                        <a:ext cx="4895850" cy="287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458200" cy="533400"/>
          </a:xfrm>
        </p:spPr>
        <p:txBody>
          <a:bodyPr/>
          <a:lstStyle/>
          <a:p>
            <a:r>
              <a:rPr lang="en-US" sz="1800" dirty="0" smtClean="0"/>
              <a:t>So we can write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We see that this is the same form as our equation for longitudinal motion with α=0, so we immediately write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Where</a:t>
            </a:r>
          </a:p>
          <a:p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Lecture 8 - Longitudinal Motion 1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7554664"/>
              </p:ext>
            </p:extLst>
          </p:nvPr>
        </p:nvGraphicFramePr>
        <p:xfrm>
          <a:off x="461963" y="322263"/>
          <a:ext cx="8221662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2" name="Equation" r:id="rId3" imgW="4673600" imgH="1003300" progId="Equation.DSMT4">
                  <p:embed/>
                </p:oleObj>
              </mc:Choice>
              <mc:Fallback>
                <p:oleObj name="Equation" r:id="rId3" imgW="4673600" imgH="1003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63" y="322263"/>
                        <a:ext cx="8221662" cy="185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1044575" y="3051175"/>
          <a:ext cx="6126163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3" name="Equation" r:id="rId5" imgW="3162240" imgH="482400" progId="Equation.3">
                  <p:embed/>
                </p:oleObj>
              </mc:Choice>
              <mc:Fallback>
                <p:oleObj name="Equation" r:id="rId5" imgW="3162240" imgH="482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3051175"/>
                        <a:ext cx="6126163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1081088" y="4897866"/>
          <a:ext cx="5642985" cy="969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4" name="Equation" r:id="rId7" imgW="3035160" imgH="495000" progId="Equation.3">
                  <p:embed/>
                </p:oleObj>
              </mc:Choice>
              <mc:Fallback>
                <p:oleObj name="Equation" r:id="rId7" imgW="3035160" imgH="4950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088" y="4897866"/>
                        <a:ext cx="5642985" cy="9695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7067550" y="4271240"/>
          <a:ext cx="17145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5" name="Equation" r:id="rId9" imgW="1714320" imgH="495000" progId="Equation.3">
                  <p:embed/>
                </p:oleObj>
              </mc:Choice>
              <mc:Fallback>
                <p:oleObj name="Equation" r:id="rId9" imgW="1714320" imgH="4950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7550" y="4271240"/>
                        <a:ext cx="1714500" cy="4953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>
            <a:off x="5892801" y="4636655"/>
            <a:ext cx="1099126" cy="341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1"/>
            <a:ext cx="8251825" cy="533400"/>
          </a:xfrm>
        </p:spPr>
        <p:txBody>
          <a:bodyPr/>
          <a:lstStyle/>
          <a:p>
            <a:r>
              <a:rPr lang="en-US" sz="1800" dirty="0" smtClean="0"/>
              <a:t>We can define an invariant of the motion as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>
              <a:latin typeface="Symbol" pitchFamily="18" charset="2"/>
            </a:endParaRPr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What about the behavior of </a:t>
            </a:r>
            <a:r>
              <a:rPr lang="en-US" sz="1800" i="1" dirty="0" err="1" smtClean="0">
                <a:latin typeface="Symbol" pitchFamily="18" charset="2"/>
              </a:rPr>
              <a:t>Δ</a:t>
            </a:r>
            <a:r>
              <a:rPr lang="en-US" sz="1800" i="1" dirty="0" err="1" smtClean="0"/>
              <a:t>t</a:t>
            </a:r>
            <a:r>
              <a:rPr lang="en-US" sz="1800" dirty="0" smtClean="0"/>
              <a:t> and </a:t>
            </a:r>
            <a:r>
              <a:rPr lang="en-US" sz="1800" i="1" dirty="0" smtClean="0">
                <a:latin typeface="Symbol" pitchFamily="18" charset="2"/>
              </a:rPr>
              <a:t>Δ</a:t>
            </a:r>
            <a:r>
              <a:rPr lang="en-US" sz="1800" i="1" dirty="0" smtClean="0"/>
              <a:t>E</a:t>
            </a:r>
            <a:r>
              <a:rPr lang="en-US" sz="1800" dirty="0" smtClean="0"/>
              <a:t> separately?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Note that for </a:t>
            </a:r>
            <a:r>
              <a:rPr lang="en-US" sz="1800" dirty="0" err="1" smtClean="0"/>
              <a:t>linacs</a:t>
            </a:r>
            <a:r>
              <a:rPr lang="en-US" sz="1800" dirty="0" smtClean="0"/>
              <a:t> or well-below transition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Lecture 8 - Longitudinal Motion 1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71345"/>
              </p:ext>
            </p:extLst>
          </p:nvPr>
        </p:nvGraphicFramePr>
        <p:xfrm>
          <a:off x="849313" y="762000"/>
          <a:ext cx="3992562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4" name="Equation" r:id="rId3" imgW="2171700" imgH="431800" progId="Equation.DSMT4">
                  <p:embed/>
                </p:oleObj>
              </mc:Choice>
              <mc:Fallback>
                <p:oleObj name="Equation" r:id="rId3" imgW="2171700" imgH="431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313" y="762000"/>
                        <a:ext cx="3992562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Oval 7"/>
          <p:cNvSpPr/>
          <p:nvPr/>
        </p:nvSpPr>
        <p:spPr>
          <a:xfrm>
            <a:off x="6126701" y="510398"/>
            <a:ext cx="405327" cy="1091821"/>
          </a:xfrm>
          <a:prstGeom prst="ellipse">
            <a:avLst/>
          </a:prstGeo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6329149" y="384412"/>
            <a:ext cx="27296" cy="14057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5715000" y="1066800"/>
            <a:ext cx="1310185" cy="272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6781800" y="990600"/>
          <a:ext cx="408214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5" name="Equation" r:id="rId5" imgW="190440" imgH="177480" progId="Equation.3">
                  <p:embed/>
                </p:oleObj>
              </mc:Choice>
              <mc:Fallback>
                <p:oleObj name="Equation" r:id="rId5" imgW="190440" imgH="177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990600"/>
                        <a:ext cx="408214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6346825" y="165100"/>
          <a:ext cx="51752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6" name="Equation" r:id="rId7" imgW="241200" imgH="164880" progId="Equation.3">
                  <p:embed/>
                </p:oleObj>
              </mc:Choice>
              <mc:Fallback>
                <p:oleObj name="Equation" r:id="rId7" imgW="241200" imgH="1648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6825" y="165100"/>
                        <a:ext cx="517525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781800" y="1524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Area=</a:t>
            </a:r>
            <a:r>
              <a:rPr lang="en-US" sz="1800" dirty="0" err="1" smtClean="0">
                <a:solidFill>
                  <a:srgbClr val="C00000"/>
                </a:solidFill>
                <a:latin typeface="Symbol" pitchFamily="18" charset="2"/>
              </a:rPr>
              <a:t>pε</a:t>
            </a:r>
            <a:r>
              <a:rPr lang="en-US" sz="1800" baseline="-25000" dirty="0" err="1" smtClean="0">
                <a:solidFill>
                  <a:srgbClr val="C00000"/>
                </a:solidFill>
                <a:latin typeface="+mn-lt"/>
              </a:rPr>
              <a:t>L</a:t>
            </a:r>
            <a:endParaRPr lang="en-US" sz="1800" dirty="0" smtClean="0">
              <a:solidFill>
                <a:srgbClr val="C00000"/>
              </a:solidFill>
              <a:latin typeface="Symbol" pitchFamily="18" charset="2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6400800" y="12192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267200" y="17526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units generally </a:t>
            </a:r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eV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-s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4191000" y="1295400"/>
            <a:ext cx="228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7628360"/>
              </p:ext>
            </p:extLst>
          </p:nvPr>
        </p:nvGraphicFramePr>
        <p:xfrm>
          <a:off x="2044700" y="2992438"/>
          <a:ext cx="4518025" cy="199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7" name="Equation" r:id="rId9" imgW="2616200" imgH="1193800" progId="Equation.DSMT4">
                  <p:embed/>
                </p:oleObj>
              </mc:Choice>
              <mc:Fallback>
                <p:oleObj name="Equation" r:id="rId9" imgW="2616200" imgH="11938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700" y="2992438"/>
                        <a:ext cx="4518025" cy="199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1905000" y="5562600"/>
          <a:ext cx="5023661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8" name="Equation" r:id="rId11" imgW="2501640" imgH="431640" progId="Equation.3">
                  <p:embed/>
                </p:oleObj>
              </mc:Choice>
              <mc:Fallback>
                <p:oleObj name="Equation" r:id="rId11" imgW="2501640" imgH="431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562600"/>
                        <a:ext cx="5023661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PREBYS@7EJIGINFUVWYY57I" val="435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800" dirty="0" smtClean="0">
            <a:solidFill>
              <a:srgbClr val="C00000"/>
            </a:solidFill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pulent">
    <a:dk1>
      <a:sysClr val="windowText" lastClr="000000"/>
    </a:dk1>
    <a:lt1>
      <a:sysClr val="window" lastClr="FFFFFF"/>
    </a:lt1>
    <a:dk2>
      <a:srgbClr val="B13F9A"/>
    </a:dk2>
    <a:lt2>
      <a:srgbClr val="F4E7ED"/>
    </a:lt2>
    <a:accent1>
      <a:srgbClr val="B83D68"/>
    </a:accent1>
    <a:accent2>
      <a:srgbClr val="AC66BB"/>
    </a:accent2>
    <a:accent3>
      <a:srgbClr val="DE6C36"/>
    </a:accent3>
    <a:accent4>
      <a:srgbClr val="F9B639"/>
    </a:accent4>
    <a:accent5>
      <a:srgbClr val="CF6DA4"/>
    </a:accent5>
    <a:accent6>
      <a:srgbClr val="FA8D3D"/>
    </a:accent6>
    <a:hlink>
      <a:srgbClr val="FFDE66"/>
    </a:hlink>
    <a:folHlink>
      <a:srgbClr val="D490C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quantum_universe_RMS_20080415</Template>
  <TotalTime>4461</TotalTime>
  <Words>1446</Words>
  <Application>Microsoft Macintosh PowerPoint</Application>
  <PresentationFormat>On-screen Show (4:3)</PresentationFormat>
  <Paragraphs>327</Paragraphs>
  <Slides>25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Opulent</vt:lpstr>
      <vt:lpstr>Equation</vt:lpstr>
      <vt:lpstr>Longitudinal Motion 1</vt:lpstr>
      <vt:lpstr>Acceleration in Periodic Structures</vt:lpstr>
      <vt:lpstr>Slip Factors and Phase Stability</vt:lpstr>
      <vt:lpstr>Longitudinal Acceleration</vt:lpstr>
      <vt:lpstr>Phase Stability</vt:lpstr>
      <vt:lpstr>Synchrotron motion and Synchrotron Tune</vt:lpstr>
      <vt:lpstr>Longitudinal Emittance</vt:lpstr>
      <vt:lpstr>PowerPoint Presentation</vt:lpstr>
      <vt:lpstr>PowerPoint Presentation</vt:lpstr>
      <vt:lpstr>Large Amplitude Oscillations</vt:lpstr>
      <vt:lpstr>PowerPoint Presentation</vt:lpstr>
      <vt:lpstr>Longitudinal Separatrix</vt:lpstr>
      <vt:lpstr>Bucket Area</vt:lpstr>
      <vt:lpstr>Transition Crossing</vt:lpstr>
      <vt:lpstr>Effects at Transition</vt:lpstr>
      <vt:lpstr>Accelerating Structures</vt:lpstr>
      <vt:lpstr>PowerPoint Presentation</vt:lpstr>
      <vt:lpstr>Transit Factor</vt:lpstr>
      <vt:lpstr>Power dissipation in RF Cavities</vt:lpstr>
      <vt:lpstr>PowerPoint Presentation</vt:lpstr>
      <vt:lpstr>Drift Tube (Alvarez) Cavity</vt:lpstr>
      <vt:lpstr>Shunt Impedance</vt:lpstr>
      <vt:lpstr>Other Types of Accelerating Structures</vt:lpstr>
      <vt:lpstr>Sources of RF Power</vt:lpstr>
      <vt:lpstr>Sources of RF Power (cont’d)</vt:lpstr>
    </vt:vector>
  </TitlesOfParts>
  <Company>Fermilab Beams Division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Antiproton Stacking and Cooling</dc:title>
  <dc:creator>localadmin</dc:creator>
  <cp:lastModifiedBy>Accelerator Division</cp:lastModifiedBy>
  <cp:revision>182</cp:revision>
  <dcterms:created xsi:type="dcterms:W3CDTF">2003-06-24T14:15:57Z</dcterms:created>
  <dcterms:modified xsi:type="dcterms:W3CDTF">2014-01-24T13:03:38Z</dcterms:modified>
</cp:coreProperties>
</file>