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embeddings/oleObject71.bin" ContentType="application/vnd.openxmlformats-officedocument.oleObject"/>
  <Override PartName="/ppt/embeddings/oleObject72.bin" ContentType="application/vnd.openxmlformats-officedocument.oleObject"/>
  <Override PartName="/ppt/embeddings/oleObject73.bin" ContentType="application/vnd.openxmlformats-officedocument.oleObject"/>
  <Override PartName="/ppt/embeddings/oleObject74.bin" ContentType="application/vnd.openxmlformats-officedocument.oleObject"/>
  <Override PartName="/ppt/embeddings/oleObject75.bin" ContentType="application/vnd.openxmlformats-officedocument.oleObject"/>
  <Override PartName="/ppt/embeddings/oleObject76.bin" ContentType="application/vnd.openxmlformats-officedocument.oleObject"/>
  <Override PartName="/ppt/embeddings/oleObject77.bin" ContentType="application/vnd.openxmlformats-officedocument.oleObject"/>
  <Override PartName="/ppt/embeddings/oleObject78.bin" ContentType="application/vnd.openxmlformats-officedocument.oleObject"/>
  <Override PartName="/ppt/embeddings/oleObject79.bin" ContentType="application/vnd.openxmlformats-officedocument.oleObject"/>
  <Override PartName="/ppt/embeddings/oleObject80.bin" ContentType="application/vnd.openxmlformats-officedocument.oleObject"/>
  <Override PartName="/ppt/embeddings/oleObject81.bin" ContentType="application/vnd.openxmlformats-officedocument.oleObject"/>
  <Override PartName="/ppt/embeddings/oleObject82.bin" ContentType="application/vnd.openxmlformats-officedocument.oleObject"/>
  <Override PartName="/ppt/embeddings/oleObject83.bin" ContentType="application/vnd.openxmlformats-officedocument.oleObject"/>
  <Override PartName="/ppt/embeddings/oleObject8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29"/>
  </p:notesMasterIdLst>
  <p:handoutMasterIdLst>
    <p:handoutMasterId r:id="rId30"/>
  </p:handoutMasterIdLst>
  <p:sldIdLst>
    <p:sldId id="271" r:id="rId2"/>
    <p:sldId id="272" r:id="rId3"/>
    <p:sldId id="273" r:id="rId4"/>
    <p:sldId id="274" r:id="rId5"/>
    <p:sldId id="275" r:id="rId6"/>
    <p:sldId id="297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8" r:id="rId19"/>
    <p:sldId id="287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</p:sldIdLst>
  <p:sldSz cx="9144000" cy="6858000" type="screen4x3"/>
  <p:notesSz cx="6858000" cy="9144000"/>
  <p:custDataLst>
    <p:tags r:id="rId3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C3399"/>
    <a:srgbClr val="FF9933"/>
    <a:srgbClr val="FF9966"/>
    <a:srgbClr val="33CC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592" y="-112"/>
      </p:cViewPr>
      <p:guideLst>
        <p:guide orient="horz" pos="4319"/>
        <p:guide pos="11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tags" Target="tags/tag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Relationship Id="rId2" Type="http://schemas.openxmlformats.org/officeDocument/2006/relationships/image" Target="../media/image28.emf"/><Relationship Id="rId3" Type="http://schemas.openxmlformats.org/officeDocument/2006/relationships/image" Target="../media/image29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4" Type="http://schemas.openxmlformats.org/officeDocument/2006/relationships/image" Target="../media/image33.emf"/><Relationship Id="rId1" Type="http://schemas.openxmlformats.org/officeDocument/2006/relationships/image" Target="../media/image30.emf"/><Relationship Id="rId2" Type="http://schemas.openxmlformats.org/officeDocument/2006/relationships/image" Target="../media/image31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4" Type="http://schemas.openxmlformats.org/officeDocument/2006/relationships/image" Target="../media/image37.emf"/><Relationship Id="rId1" Type="http://schemas.openxmlformats.org/officeDocument/2006/relationships/image" Target="../media/image34.emf"/><Relationship Id="rId2" Type="http://schemas.openxmlformats.org/officeDocument/2006/relationships/image" Target="../media/image35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4" Type="http://schemas.openxmlformats.org/officeDocument/2006/relationships/image" Target="../media/image41.emf"/><Relationship Id="rId5" Type="http://schemas.openxmlformats.org/officeDocument/2006/relationships/image" Target="../media/image42.emf"/><Relationship Id="rId1" Type="http://schemas.openxmlformats.org/officeDocument/2006/relationships/image" Target="../media/image38.emf"/><Relationship Id="rId2" Type="http://schemas.openxmlformats.org/officeDocument/2006/relationships/image" Target="../media/image3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4" Type="http://schemas.openxmlformats.org/officeDocument/2006/relationships/image" Target="../media/image47.emf"/><Relationship Id="rId5" Type="http://schemas.openxmlformats.org/officeDocument/2006/relationships/image" Target="../media/image48.emf"/><Relationship Id="rId1" Type="http://schemas.openxmlformats.org/officeDocument/2006/relationships/image" Target="../media/image44.emf"/><Relationship Id="rId2" Type="http://schemas.openxmlformats.org/officeDocument/2006/relationships/image" Target="../media/image45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4" Type="http://schemas.openxmlformats.org/officeDocument/2006/relationships/image" Target="../media/image52.emf"/><Relationship Id="rId1" Type="http://schemas.openxmlformats.org/officeDocument/2006/relationships/image" Target="../media/image49.emf"/><Relationship Id="rId2" Type="http://schemas.openxmlformats.org/officeDocument/2006/relationships/image" Target="../media/image50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Relationship Id="rId2" Type="http://schemas.openxmlformats.org/officeDocument/2006/relationships/image" Target="../media/image54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4" Type="http://schemas.openxmlformats.org/officeDocument/2006/relationships/image" Target="../media/image58.wmf"/><Relationship Id="rId5" Type="http://schemas.openxmlformats.org/officeDocument/2006/relationships/image" Target="../media/image59.wmf"/><Relationship Id="rId6" Type="http://schemas.openxmlformats.org/officeDocument/2006/relationships/image" Target="../media/image60.wmf"/><Relationship Id="rId7" Type="http://schemas.openxmlformats.org/officeDocument/2006/relationships/image" Target="../media/image61.wmf"/><Relationship Id="rId8" Type="http://schemas.openxmlformats.org/officeDocument/2006/relationships/image" Target="../media/image62.emf"/><Relationship Id="rId9" Type="http://schemas.openxmlformats.org/officeDocument/2006/relationships/image" Target="../media/image63.emf"/><Relationship Id="rId1" Type="http://schemas.openxmlformats.org/officeDocument/2006/relationships/image" Target="../media/image55.emf"/><Relationship Id="rId2" Type="http://schemas.openxmlformats.org/officeDocument/2006/relationships/image" Target="../media/image5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4" Type="http://schemas.openxmlformats.org/officeDocument/2006/relationships/image" Target="../media/image67.emf"/><Relationship Id="rId1" Type="http://schemas.openxmlformats.org/officeDocument/2006/relationships/image" Target="../media/image64.emf"/><Relationship Id="rId2" Type="http://schemas.openxmlformats.org/officeDocument/2006/relationships/image" Target="../media/image65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Relationship Id="rId2" Type="http://schemas.openxmlformats.org/officeDocument/2006/relationships/image" Target="../media/image69.emf"/><Relationship Id="rId3" Type="http://schemas.openxmlformats.org/officeDocument/2006/relationships/image" Target="../media/image70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4" Type="http://schemas.openxmlformats.org/officeDocument/2006/relationships/image" Target="../media/image74.emf"/><Relationship Id="rId1" Type="http://schemas.openxmlformats.org/officeDocument/2006/relationships/image" Target="../media/image71.wmf"/><Relationship Id="rId2" Type="http://schemas.openxmlformats.org/officeDocument/2006/relationships/image" Target="../media/image72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4" Type="http://schemas.openxmlformats.org/officeDocument/2006/relationships/image" Target="../media/image78.emf"/><Relationship Id="rId5" Type="http://schemas.openxmlformats.org/officeDocument/2006/relationships/image" Target="../media/image79.emf"/><Relationship Id="rId6" Type="http://schemas.openxmlformats.org/officeDocument/2006/relationships/image" Target="../media/image80.emf"/><Relationship Id="rId1" Type="http://schemas.openxmlformats.org/officeDocument/2006/relationships/image" Target="../media/image75.emf"/><Relationship Id="rId2" Type="http://schemas.openxmlformats.org/officeDocument/2006/relationships/image" Target="../media/image76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emf"/><Relationship Id="rId2" Type="http://schemas.openxmlformats.org/officeDocument/2006/relationships/image" Target="../media/image82.emf"/><Relationship Id="rId3" Type="http://schemas.openxmlformats.org/officeDocument/2006/relationships/image" Target="../media/image83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emf"/><Relationship Id="rId2" Type="http://schemas.openxmlformats.org/officeDocument/2006/relationships/image" Target="../media/image85.emf"/><Relationship Id="rId3" Type="http://schemas.openxmlformats.org/officeDocument/2006/relationships/image" Target="../media/image86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Relationship Id="rId3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4" Type="http://schemas.openxmlformats.org/officeDocument/2006/relationships/image" Target="../media/image22.emf"/><Relationship Id="rId1" Type="http://schemas.openxmlformats.org/officeDocument/2006/relationships/image" Target="../media/image19.emf"/><Relationship Id="rId2" Type="http://schemas.openxmlformats.org/officeDocument/2006/relationships/image" Target="../media/image2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image" Target="../media/image2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19E3F-B92A-1F49-9D4B-5634B7D87AE9}" type="datetimeFigureOut">
              <a:rPr lang="en-US" smtClean="0"/>
              <a:t>1/24/14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AA1F2-6491-3441-B08E-7FD7AD07D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709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40E8FAF-0EB9-4F3C-9D18-30F5214B3A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974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 rot="16200000">
            <a:off x="-2536825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/>
          <a:lstStyle>
            <a:lvl1pPr algn="r">
              <a:defRPr sz="4200"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0"/>
          <p:cNvSpPr>
            <a:spLocks noGrp="1"/>
          </p:cNvSpPr>
          <p:nvPr>
            <p:ph type="dt" sz="half" idx="10"/>
          </p:nvPr>
        </p:nvSpPr>
        <p:spPr>
          <a:xfrm>
            <a:off x="5033639" y="6557963"/>
            <a:ext cx="2840361" cy="227012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/>
          </a:p>
        </p:txBody>
      </p:sp>
      <p:pic>
        <p:nvPicPr>
          <p:cNvPr id="7" name="Picture 6" descr="FNAL_logo_sm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03767" cy="92694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135" y="134244"/>
            <a:ext cx="8262937" cy="441325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777" y="752368"/>
            <a:ext cx="8251825" cy="555307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10 - Hamiltonian Formalism</a:t>
            </a:r>
            <a:endParaRPr lang="en-US">
              <a:latin typeface="+mn-lt"/>
            </a:endParaRP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9CFA1-B09C-442F-85C3-919131D33D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3388" y="6557963"/>
            <a:ext cx="2001837" cy="227012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375"/>
            <a:ext cx="3657600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Lecture 10 - Hamiltonian Formalism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750" y="6553200"/>
            <a:ext cx="587375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05B137E2-35D0-4667-9362-8260FF57AB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257" y="124288"/>
            <a:ext cx="8262937" cy="441325"/>
          </a:xfrm>
        </p:spPr>
        <p:txBody>
          <a:bodyPr/>
          <a:lstStyle>
            <a:lvl1pPr>
              <a:defRPr cap="none" baseline="0">
                <a:latin typeface="+mj-lt"/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>
          <a:xfrm>
            <a:off x="5741582" y="6569076"/>
            <a:ext cx="2516372" cy="16133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557963"/>
            <a:ext cx="3859619" cy="172446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smtClean="0"/>
              <a:t>Lecture 10 - Hamiltonian Formalism</a:t>
            </a:r>
            <a:endParaRPr lang="en-US">
              <a:latin typeface="+mn-lt"/>
            </a:endParaRP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26155-0DCC-45D2-90B6-32F65F3F6C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657065"/>
            <a:ext cx="6255488" cy="1362075"/>
          </a:xfrm>
        </p:spPr>
        <p:txBody>
          <a:bodyPr anchor="t"/>
          <a:lstStyle>
            <a:lvl1pPr algn="r">
              <a:buNone/>
              <a:defRPr sz="42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5029" y="3145972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400" y="6556375"/>
            <a:ext cx="2001838" cy="22701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138" y="6556375"/>
            <a:ext cx="2895600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Lecture 10 - Hamiltonian Formalism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4175" y="6554788"/>
            <a:ext cx="587375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3C22C54-04B8-4329-8E4F-B3EC0867C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408" y="224393"/>
            <a:ext cx="8371114" cy="507274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661" y="862297"/>
            <a:ext cx="4060371" cy="51464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7530" y="853420"/>
            <a:ext cx="4172275" cy="51791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10 - Hamiltonian Formalism</a:t>
            </a:r>
            <a:endParaRPr lang="en-US">
              <a:latin typeface="+mn-lt"/>
            </a:endParaRP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14655-DFE5-45AD-AEB7-B6324F535D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507274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8829"/>
            <a:ext cx="3520440" cy="48578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979714"/>
            <a:ext cx="3520440" cy="48469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10 - Hamiltonian Formalism</a:t>
            </a:r>
            <a:endParaRPr lang="en-US">
              <a:latin typeface="+mn-lt"/>
            </a:endParaRPr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13A5A-BD10-4E42-8EDD-42C4A14A64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587" y="115854"/>
            <a:ext cx="8490857" cy="463731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6"/>
          <p:cNvSpPr>
            <a:spLocks noGrp="1"/>
          </p:cNvSpPr>
          <p:nvPr>
            <p:ph type="dt" sz="half" idx="10"/>
          </p:nvPr>
        </p:nvSpPr>
        <p:spPr>
          <a:xfrm>
            <a:off x="5264458" y="6569076"/>
            <a:ext cx="2993496" cy="2270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10 - Hamiltonian Formalism</a:t>
            </a:r>
            <a:endParaRPr lang="en-US">
              <a:latin typeface="+mn-lt"/>
            </a:endParaRPr>
          </a:p>
        </p:txBody>
      </p:sp>
      <p:sp>
        <p:nvSpPr>
          <p:cNvPr id="5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536C3-BB10-4165-8E74-99838CB517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10 - Hamiltonian Formalism</a:t>
            </a:r>
            <a:endParaRPr lang="en-US">
              <a:latin typeface="+mn-lt"/>
            </a:endParaRPr>
          </a:p>
        </p:txBody>
      </p:sp>
      <p:sp>
        <p:nvSpPr>
          <p:cNvPr id="4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71096-0617-41A5-9758-D80165640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lIns="45720" tIns="0" rIns="0" bIns="0" spcCol="0" rtlCol="0" fromWordArt="0" forceAA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10 - Hamiltonian Formalism</a:t>
            </a:r>
            <a:endParaRPr lang="en-US">
              <a:latin typeface="+mn-lt"/>
            </a:endParaRP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84E87-2809-400F-A130-20751D1ABD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1240000">
            <a:off x="598488" y="1004888"/>
            <a:ext cx="4319587" cy="431165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rot="21420000">
            <a:off x="596900" y="998538"/>
            <a:ext cx="4319588" cy="4313237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lIns="82296" tIns="0" rIns="0" bIns="0" spcCol="0" rtlCol="0" fromWordArt="0" forceAA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Lecture 10 - Hamiltonian Formalism</a:t>
            </a:r>
            <a:endParaRPr lang="en-US">
              <a:latin typeface="+mn-lt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58A0D8F-9A19-4D03-8318-653C6FCD8B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-2" y="0"/>
            <a:ext cx="391887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97135" y="134244"/>
            <a:ext cx="8262937" cy="441325"/>
          </a:xfrm>
          <a:prstGeom prst="rect">
            <a:avLst/>
          </a:prstGeom>
        </p:spPr>
        <p:txBody>
          <a:bodyPr vert="horz" lIns="45720" tIns="0" rIns="45720" bIns="0" anchor="b" anchorCtr="0">
            <a:no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30" name="Text Placeholder 30"/>
          <p:cNvSpPr>
            <a:spLocks noGrp="1"/>
          </p:cNvSpPr>
          <p:nvPr>
            <p:ph type="body" idx="1"/>
          </p:nvPr>
        </p:nvSpPr>
        <p:spPr bwMode="auto">
          <a:xfrm>
            <a:off x="503776" y="690225"/>
            <a:ext cx="8251825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486400" y="6569076"/>
            <a:ext cx="2771553" cy="227012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63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en-US" smtClean="0"/>
              <a:t>Lecture 10 - Hamiltonian Formalism</a:t>
            </a:r>
            <a:endParaRPr lang="en-US">
              <a:latin typeface="+mn-lt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7550" y="6534150"/>
            <a:ext cx="588963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fld id="{61210FB4-E372-466D-A3EB-21FD966A10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381000" y="6553200"/>
            <a:ext cx="1676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10" name="Picture 9" descr="FNAL_logo_sm.gif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1"/>
            <a:ext cx="371959" cy="3814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7" r:id="rId2"/>
    <p:sldLayoutId id="2147483765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6" r:id="rId9"/>
    <p:sldLayoutId id="2147483763" r:id="rId10"/>
    <p:sldLayoutId id="2147483767" r:id="rId11"/>
  </p:sldLayoutIdLst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9pPr>
      <a:extLst/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SzPct val="73000"/>
        <a:buFont typeface="Wingdings 2" pitchFamily="18" charset="2"/>
        <a:buChar char="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20700" indent="-228600" algn="l" rtl="0" eaLnBrk="0" fontAlgn="base" hangingPunct="0">
        <a:spcBef>
          <a:spcPts val="5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"/>
        <a:defRPr sz="2300" kern="1200">
          <a:solidFill>
            <a:srgbClr val="6C6C6C"/>
          </a:solidFill>
          <a:latin typeface="+mn-lt"/>
          <a:ea typeface="+mn-ea"/>
          <a:cs typeface="+mn-cs"/>
        </a:defRPr>
      </a:lvl2pPr>
      <a:lvl3pPr marL="7588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"/>
        <a:defRPr sz="2000" kern="1200">
          <a:solidFill>
            <a:srgbClr val="6C6C6C"/>
          </a:solidFill>
          <a:latin typeface="+mn-lt"/>
          <a:ea typeface="+mn-ea"/>
          <a:cs typeface="+mn-cs"/>
        </a:defRPr>
      </a:lvl4pPr>
      <a:lvl5pPr marL="12795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70000"/>
        <a:buFont typeface="Wingdings" pitchFamily="2" charset="2"/>
        <a:buChar char="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4" Type="http://schemas.openxmlformats.org/officeDocument/2006/relationships/image" Target="../media/image23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4" Type="http://schemas.openxmlformats.org/officeDocument/2006/relationships/image" Target="../media/image24.emf"/><Relationship Id="rId5" Type="http://schemas.openxmlformats.org/officeDocument/2006/relationships/oleObject" Target="../embeddings/oleObject23.bin"/><Relationship Id="rId6" Type="http://schemas.openxmlformats.org/officeDocument/2006/relationships/image" Target="../media/image25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4" Type="http://schemas.openxmlformats.org/officeDocument/2006/relationships/image" Target="../media/image26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4" Type="http://schemas.openxmlformats.org/officeDocument/2006/relationships/image" Target="../media/image27.emf"/><Relationship Id="rId5" Type="http://schemas.openxmlformats.org/officeDocument/2006/relationships/oleObject" Target="../embeddings/oleObject26.bin"/><Relationship Id="rId6" Type="http://schemas.openxmlformats.org/officeDocument/2006/relationships/image" Target="../media/image28.emf"/><Relationship Id="rId7" Type="http://schemas.openxmlformats.org/officeDocument/2006/relationships/oleObject" Target="../embeddings/oleObject27.bin"/><Relationship Id="rId8" Type="http://schemas.openxmlformats.org/officeDocument/2006/relationships/image" Target="../media/image29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4" Type="http://schemas.openxmlformats.org/officeDocument/2006/relationships/image" Target="../media/image30.emf"/><Relationship Id="rId5" Type="http://schemas.openxmlformats.org/officeDocument/2006/relationships/oleObject" Target="../embeddings/oleObject29.bin"/><Relationship Id="rId6" Type="http://schemas.openxmlformats.org/officeDocument/2006/relationships/image" Target="../media/image31.emf"/><Relationship Id="rId7" Type="http://schemas.openxmlformats.org/officeDocument/2006/relationships/oleObject" Target="../embeddings/oleObject30.bin"/><Relationship Id="rId8" Type="http://schemas.openxmlformats.org/officeDocument/2006/relationships/image" Target="../media/image32.emf"/><Relationship Id="rId9" Type="http://schemas.openxmlformats.org/officeDocument/2006/relationships/oleObject" Target="../embeddings/oleObject31.bin"/><Relationship Id="rId10" Type="http://schemas.openxmlformats.org/officeDocument/2006/relationships/image" Target="../media/image33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4" Type="http://schemas.openxmlformats.org/officeDocument/2006/relationships/image" Target="../media/image34.emf"/><Relationship Id="rId5" Type="http://schemas.openxmlformats.org/officeDocument/2006/relationships/oleObject" Target="../embeddings/oleObject33.bin"/><Relationship Id="rId6" Type="http://schemas.openxmlformats.org/officeDocument/2006/relationships/image" Target="../media/image35.emf"/><Relationship Id="rId7" Type="http://schemas.openxmlformats.org/officeDocument/2006/relationships/oleObject" Target="../embeddings/oleObject34.bin"/><Relationship Id="rId8" Type="http://schemas.openxmlformats.org/officeDocument/2006/relationships/image" Target="../media/image36.emf"/><Relationship Id="rId9" Type="http://schemas.openxmlformats.org/officeDocument/2006/relationships/oleObject" Target="../embeddings/oleObject35.bin"/><Relationship Id="rId10" Type="http://schemas.openxmlformats.org/officeDocument/2006/relationships/image" Target="../media/image37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40.bin"/><Relationship Id="rId12" Type="http://schemas.openxmlformats.org/officeDocument/2006/relationships/image" Target="../media/image42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36.bin"/><Relationship Id="rId4" Type="http://schemas.openxmlformats.org/officeDocument/2006/relationships/image" Target="../media/image38.emf"/><Relationship Id="rId5" Type="http://schemas.openxmlformats.org/officeDocument/2006/relationships/oleObject" Target="../embeddings/oleObject37.bin"/><Relationship Id="rId6" Type="http://schemas.openxmlformats.org/officeDocument/2006/relationships/image" Target="../media/image39.emf"/><Relationship Id="rId7" Type="http://schemas.openxmlformats.org/officeDocument/2006/relationships/oleObject" Target="../embeddings/oleObject38.bin"/><Relationship Id="rId8" Type="http://schemas.openxmlformats.org/officeDocument/2006/relationships/image" Target="../media/image40.emf"/><Relationship Id="rId9" Type="http://schemas.openxmlformats.org/officeDocument/2006/relationships/oleObject" Target="../embeddings/oleObject39.bin"/><Relationship Id="rId10" Type="http://schemas.openxmlformats.org/officeDocument/2006/relationships/image" Target="../media/image4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4" Type="http://schemas.openxmlformats.org/officeDocument/2006/relationships/image" Target="../media/image43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46.bin"/><Relationship Id="rId12" Type="http://schemas.openxmlformats.org/officeDocument/2006/relationships/image" Target="../media/image48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42.bin"/><Relationship Id="rId4" Type="http://schemas.openxmlformats.org/officeDocument/2006/relationships/image" Target="../media/image44.emf"/><Relationship Id="rId5" Type="http://schemas.openxmlformats.org/officeDocument/2006/relationships/oleObject" Target="../embeddings/oleObject43.bin"/><Relationship Id="rId6" Type="http://schemas.openxmlformats.org/officeDocument/2006/relationships/image" Target="../media/image45.emf"/><Relationship Id="rId7" Type="http://schemas.openxmlformats.org/officeDocument/2006/relationships/oleObject" Target="../embeddings/oleObject44.bin"/><Relationship Id="rId8" Type="http://schemas.openxmlformats.org/officeDocument/2006/relationships/image" Target="../media/image46.emf"/><Relationship Id="rId9" Type="http://schemas.openxmlformats.org/officeDocument/2006/relationships/oleObject" Target="../embeddings/oleObject45.bin"/><Relationship Id="rId10" Type="http://schemas.openxmlformats.org/officeDocument/2006/relationships/image" Target="../media/image47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4" Type="http://schemas.openxmlformats.org/officeDocument/2006/relationships/image" Target="../media/image49.emf"/><Relationship Id="rId5" Type="http://schemas.openxmlformats.org/officeDocument/2006/relationships/oleObject" Target="../embeddings/oleObject48.bin"/><Relationship Id="rId6" Type="http://schemas.openxmlformats.org/officeDocument/2006/relationships/image" Target="../media/image50.emf"/><Relationship Id="rId7" Type="http://schemas.openxmlformats.org/officeDocument/2006/relationships/oleObject" Target="../embeddings/oleObject49.bin"/><Relationship Id="rId8" Type="http://schemas.openxmlformats.org/officeDocument/2006/relationships/image" Target="../media/image51.emf"/><Relationship Id="rId9" Type="http://schemas.openxmlformats.org/officeDocument/2006/relationships/oleObject" Target="../embeddings/oleObject50.bin"/><Relationship Id="rId10" Type="http://schemas.openxmlformats.org/officeDocument/2006/relationships/image" Target="../media/image52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4" Type="http://schemas.openxmlformats.org/officeDocument/2006/relationships/image" Target="../media/image53.emf"/><Relationship Id="rId5" Type="http://schemas.openxmlformats.org/officeDocument/2006/relationships/oleObject" Target="../embeddings/oleObject52.bin"/><Relationship Id="rId6" Type="http://schemas.openxmlformats.org/officeDocument/2006/relationships/image" Target="../media/image54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6.bin"/><Relationship Id="rId20" Type="http://schemas.openxmlformats.org/officeDocument/2006/relationships/image" Target="../media/image63.emf"/><Relationship Id="rId10" Type="http://schemas.openxmlformats.org/officeDocument/2006/relationships/image" Target="../media/image58.wmf"/><Relationship Id="rId11" Type="http://schemas.openxmlformats.org/officeDocument/2006/relationships/oleObject" Target="../embeddings/oleObject57.bin"/><Relationship Id="rId12" Type="http://schemas.openxmlformats.org/officeDocument/2006/relationships/image" Target="../media/image59.wmf"/><Relationship Id="rId13" Type="http://schemas.openxmlformats.org/officeDocument/2006/relationships/oleObject" Target="../embeddings/oleObject58.bin"/><Relationship Id="rId14" Type="http://schemas.openxmlformats.org/officeDocument/2006/relationships/image" Target="../media/image60.wmf"/><Relationship Id="rId15" Type="http://schemas.openxmlformats.org/officeDocument/2006/relationships/oleObject" Target="../embeddings/oleObject59.bin"/><Relationship Id="rId16" Type="http://schemas.openxmlformats.org/officeDocument/2006/relationships/image" Target="../media/image61.wmf"/><Relationship Id="rId17" Type="http://schemas.openxmlformats.org/officeDocument/2006/relationships/oleObject" Target="../embeddings/oleObject60.bin"/><Relationship Id="rId18" Type="http://schemas.openxmlformats.org/officeDocument/2006/relationships/image" Target="../media/image62.emf"/><Relationship Id="rId19" Type="http://schemas.openxmlformats.org/officeDocument/2006/relationships/oleObject" Target="../embeddings/oleObject61.bin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53.bin"/><Relationship Id="rId4" Type="http://schemas.openxmlformats.org/officeDocument/2006/relationships/image" Target="../media/image55.emf"/><Relationship Id="rId5" Type="http://schemas.openxmlformats.org/officeDocument/2006/relationships/oleObject" Target="../embeddings/oleObject54.bin"/><Relationship Id="rId6" Type="http://schemas.openxmlformats.org/officeDocument/2006/relationships/image" Target="../media/image56.wmf"/><Relationship Id="rId7" Type="http://schemas.openxmlformats.org/officeDocument/2006/relationships/oleObject" Target="../embeddings/oleObject55.bin"/><Relationship Id="rId8" Type="http://schemas.openxmlformats.org/officeDocument/2006/relationships/image" Target="../media/image57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4" Type="http://schemas.openxmlformats.org/officeDocument/2006/relationships/image" Target="../media/image64.emf"/><Relationship Id="rId5" Type="http://schemas.openxmlformats.org/officeDocument/2006/relationships/oleObject" Target="../embeddings/oleObject63.bin"/><Relationship Id="rId6" Type="http://schemas.openxmlformats.org/officeDocument/2006/relationships/image" Target="../media/image65.emf"/><Relationship Id="rId7" Type="http://schemas.openxmlformats.org/officeDocument/2006/relationships/oleObject" Target="../embeddings/oleObject64.bin"/><Relationship Id="rId8" Type="http://schemas.openxmlformats.org/officeDocument/2006/relationships/image" Target="../media/image66.emf"/><Relationship Id="rId9" Type="http://schemas.openxmlformats.org/officeDocument/2006/relationships/oleObject" Target="../embeddings/oleObject65.bin"/><Relationship Id="rId10" Type="http://schemas.openxmlformats.org/officeDocument/2006/relationships/image" Target="../media/image67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4" Type="http://schemas.openxmlformats.org/officeDocument/2006/relationships/image" Target="../media/image68.emf"/><Relationship Id="rId5" Type="http://schemas.openxmlformats.org/officeDocument/2006/relationships/oleObject" Target="../embeddings/oleObject67.bin"/><Relationship Id="rId6" Type="http://schemas.openxmlformats.org/officeDocument/2006/relationships/image" Target="../media/image69.emf"/><Relationship Id="rId7" Type="http://schemas.openxmlformats.org/officeDocument/2006/relationships/oleObject" Target="../embeddings/oleObject68.bin"/><Relationship Id="rId8" Type="http://schemas.openxmlformats.org/officeDocument/2006/relationships/image" Target="../media/image70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4" Type="http://schemas.openxmlformats.org/officeDocument/2006/relationships/image" Target="../media/image71.wmf"/><Relationship Id="rId5" Type="http://schemas.openxmlformats.org/officeDocument/2006/relationships/oleObject" Target="../embeddings/oleObject70.bin"/><Relationship Id="rId6" Type="http://schemas.openxmlformats.org/officeDocument/2006/relationships/image" Target="../media/image72.emf"/><Relationship Id="rId7" Type="http://schemas.openxmlformats.org/officeDocument/2006/relationships/oleObject" Target="../embeddings/oleObject71.bin"/><Relationship Id="rId8" Type="http://schemas.openxmlformats.org/officeDocument/2006/relationships/image" Target="../media/image73.emf"/><Relationship Id="rId9" Type="http://schemas.openxmlformats.org/officeDocument/2006/relationships/oleObject" Target="../embeddings/oleObject72.bin"/><Relationship Id="rId10" Type="http://schemas.openxmlformats.org/officeDocument/2006/relationships/image" Target="../media/image74.e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77.bin"/><Relationship Id="rId12" Type="http://schemas.openxmlformats.org/officeDocument/2006/relationships/image" Target="../media/image79.emf"/><Relationship Id="rId13" Type="http://schemas.openxmlformats.org/officeDocument/2006/relationships/oleObject" Target="../embeddings/oleObject78.bin"/><Relationship Id="rId14" Type="http://schemas.openxmlformats.org/officeDocument/2006/relationships/image" Target="../media/image80.e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73.bin"/><Relationship Id="rId4" Type="http://schemas.openxmlformats.org/officeDocument/2006/relationships/image" Target="../media/image75.emf"/><Relationship Id="rId5" Type="http://schemas.openxmlformats.org/officeDocument/2006/relationships/oleObject" Target="../embeddings/oleObject74.bin"/><Relationship Id="rId6" Type="http://schemas.openxmlformats.org/officeDocument/2006/relationships/image" Target="../media/image76.emf"/><Relationship Id="rId7" Type="http://schemas.openxmlformats.org/officeDocument/2006/relationships/oleObject" Target="../embeddings/oleObject75.bin"/><Relationship Id="rId8" Type="http://schemas.openxmlformats.org/officeDocument/2006/relationships/image" Target="../media/image77.emf"/><Relationship Id="rId9" Type="http://schemas.openxmlformats.org/officeDocument/2006/relationships/oleObject" Target="../embeddings/oleObject76.bin"/><Relationship Id="rId10" Type="http://schemas.openxmlformats.org/officeDocument/2006/relationships/image" Target="../media/image78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4" Type="http://schemas.openxmlformats.org/officeDocument/2006/relationships/image" Target="../media/image81.emf"/><Relationship Id="rId5" Type="http://schemas.openxmlformats.org/officeDocument/2006/relationships/oleObject" Target="../embeddings/oleObject80.bin"/><Relationship Id="rId6" Type="http://schemas.openxmlformats.org/officeDocument/2006/relationships/image" Target="../media/image82.emf"/><Relationship Id="rId7" Type="http://schemas.openxmlformats.org/officeDocument/2006/relationships/oleObject" Target="../embeddings/oleObject81.bin"/><Relationship Id="rId8" Type="http://schemas.openxmlformats.org/officeDocument/2006/relationships/image" Target="../media/image83.e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4" Type="http://schemas.openxmlformats.org/officeDocument/2006/relationships/image" Target="../media/image84.emf"/><Relationship Id="rId5" Type="http://schemas.openxmlformats.org/officeDocument/2006/relationships/oleObject" Target="../embeddings/oleObject83.bin"/><Relationship Id="rId6" Type="http://schemas.openxmlformats.org/officeDocument/2006/relationships/image" Target="../media/image85.emf"/><Relationship Id="rId7" Type="http://schemas.openxmlformats.org/officeDocument/2006/relationships/oleObject" Target="../embeddings/oleObject84.bin"/><Relationship Id="rId8" Type="http://schemas.openxmlformats.org/officeDocument/2006/relationships/image" Target="../media/image86.e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5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6.e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8.e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9.emf"/><Relationship Id="rId7" Type="http://schemas.openxmlformats.org/officeDocument/2006/relationships/oleObject" Target="../embeddings/oleObject8.bin"/><Relationship Id="rId8" Type="http://schemas.openxmlformats.org/officeDocument/2006/relationships/image" Target="../media/image10.emf"/><Relationship Id="rId9" Type="http://schemas.openxmlformats.org/officeDocument/2006/relationships/oleObject" Target="../embeddings/oleObject9.bin"/><Relationship Id="rId10" Type="http://schemas.openxmlformats.org/officeDocument/2006/relationships/image" Target="../media/image11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2.e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13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4.e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15.emf"/><Relationship Id="rId7" Type="http://schemas.openxmlformats.org/officeDocument/2006/relationships/oleObject" Target="../embeddings/oleObject14.bin"/><Relationship Id="rId8" Type="http://schemas.openxmlformats.org/officeDocument/2006/relationships/image" Target="../media/image16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17.emf"/><Relationship Id="rId5" Type="http://schemas.openxmlformats.org/officeDocument/2006/relationships/oleObject" Target="../embeddings/oleObject16.bin"/><Relationship Id="rId6" Type="http://schemas.openxmlformats.org/officeDocument/2006/relationships/image" Target="../media/image18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19.emf"/><Relationship Id="rId5" Type="http://schemas.openxmlformats.org/officeDocument/2006/relationships/oleObject" Target="../embeddings/oleObject18.bin"/><Relationship Id="rId6" Type="http://schemas.openxmlformats.org/officeDocument/2006/relationships/image" Target="../media/image20.emf"/><Relationship Id="rId7" Type="http://schemas.openxmlformats.org/officeDocument/2006/relationships/oleObject" Target="../embeddings/oleObject19.bin"/><Relationship Id="rId8" Type="http://schemas.openxmlformats.org/officeDocument/2006/relationships/image" Target="../media/image21.emf"/><Relationship Id="rId9" Type="http://schemas.openxmlformats.org/officeDocument/2006/relationships/oleObject" Target="../embeddings/oleObject20.bin"/><Relationship Id="rId10" Type="http://schemas.openxmlformats.org/officeDocument/2006/relationships/image" Target="../media/image22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191491" y="533400"/>
            <a:ext cx="7280777" cy="286816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Hamiltonian Formalism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54388" y="3540125"/>
            <a:ext cx="5114925" cy="1101725"/>
          </a:xfrm>
        </p:spPr>
        <p:txBody>
          <a:bodyPr/>
          <a:lstStyle/>
          <a:p>
            <a:pPr eaLnBrk="1" hangingPunct="1"/>
            <a:r>
              <a:rPr lang="en-US" dirty="0" smtClean="0"/>
              <a:t>Eric </a:t>
            </a:r>
            <a:r>
              <a:rPr lang="en-US" dirty="0" err="1" smtClean="0"/>
              <a:t>Prebys</a:t>
            </a:r>
            <a:r>
              <a:rPr lang="en-US" dirty="0" smtClean="0"/>
              <a:t>, FNAL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Conservation laws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465913"/>
          </a:xfrm>
        </p:spPr>
        <p:txBody>
          <a:bodyPr/>
          <a:lstStyle/>
          <a:p>
            <a:r>
              <a:rPr lang="en-US" dirty="0" smtClean="0"/>
              <a:t>From the last equation, we have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 other words, the Hamiltonian is conserved if there is no </a:t>
            </a:r>
            <a:r>
              <a:rPr lang="en-US" i="1" dirty="0" smtClean="0"/>
              <a:t>explicit</a:t>
            </a:r>
            <a:r>
              <a:rPr lang="en-US" dirty="0" smtClean="0"/>
              <a:t> time dependence of the Lagrangian.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10 - Hamiltonian Formalism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1932308"/>
              </p:ext>
            </p:extLst>
          </p:nvPr>
        </p:nvGraphicFramePr>
        <p:xfrm>
          <a:off x="2490402" y="1320170"/>
          <a:ext cx="3062288" cy="197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0" name="Equation" r:id="rId3" imgW="1943100" imgH="1257300" progId="Equation.DSMT4">
                  <p:embed/>
                </p:oleObj>
              </mc:Choice>
              <mc:Fallback>
                <p:oleObj name="Equation" r:id="rId3" imgW="1943100" imgH="1257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0402" y="1320170"/>
                        <a:ext cx="3062288" cy="1976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0110426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Particle in an Electromagnetic 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500947"/>
          </a:xfrm>
        </p:spPr>
        <p:txBody>
          <a:bodyPr/>
          <a:lstStyle/>
          <a:p>
            <a:r>
              <a:rPr lang="en-US" dirty="0" smtClean="0"/>
              <a:t>Recall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 Cartesian coordinates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10 - Hamiltonian Formalism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8692354"/>
              </p:ext>
            </p:extLst>
          </p:nvPr>
        </p:nvGraphicFramePr>
        <p:xfrm>
          <a:off x="1906588" y="785813"/>
          <a:ext cx="4117975" cy="183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" name="Equation" r:id="rId3" imgW="2057400" imgH="914400" progId="Equation.DSMT4">
                  <p:embed/>
                </p:oleObj>
              </mc:Choice>
              <mc:Fallback>
                <p:oleObj name="Equation" r:id="rId3" imgW="20574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6588" y="785813"/>
                        <a:ext cx="4117975" cy="1831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2722863"/>
              </p:ext>
            </p:extLst>
          </p:nvPr>
        </p:nvGraphicFramePr>
        <p:xfrm>
          <a:off x="1931988" y="3060700"/>
          <a:ext cx="5792787" cy="323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1" name="Equation" r:id="rId5" imgW="3276600" imgH="1828800" progId="Equation.DSMT4">
                  <p:embed/>
                </p:oleObj>
              </mc:Choice>
              <mc:Fallback>
                <p:oleObj name="Equation" r:id="rId5" imgW="3276600" imgH="182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31988" y="3060700"/>
                        <a:ext cx="5792787" cy="323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2252608" y="5887676"/>
            <a:ext cx="2180896" cy="464207"/>
          </a:xfrm>
          <a:prstGeom prst="rect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54483" y="6008414"/>
            <a:ext cx="232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Total Energy</a:t>
            </a:r>
          </a:p>
        </p:txBody>
      </p:sp>
    </p:spTree>
    <p:extLst>
      <p:ext uri="{BB962C8B-B14F-4D97-AF65-F5344CB8AC3E}">
        <p14:creationId xmlns:p14="http://schemas.microsoft.com/office/powerpoint/2010/main" val="2596702251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Hamiltonian in Canonical Momentum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1122809"/>
          </a:xfrm>
        </p:spPr>
        <p:txBody>
          <a:bodyPr/>
          <a:lstStyle/>
          <a:p>
            <a:r>
              <a:rPr lang="en-US" dirty="0" smtClean="0"/>
              <a:t>In order to apply Hamilton’ equations, we must express the Hamiltonian in terms of canonical, rather than mechanical momentum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10 - Hamiltonian Formalism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0862156"/>
              </p:ext>
            </p:extLst>
          </p:nvPr>
        </p:nvGraphicFramePr>
        <p:xfrm>
          <a:off x="2106613" y="1960563"/>
          <a:ext cx="4376737" cy="229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5" name="Equation" r:id="rId3" imgW="1993900" imgH="1041400" progId="Equation.DSMT4">
                  <p:embed/>
                </p:oleObj>
              </mc:Choice>
              <mc:Fallback>
                <p:oleObj name="Equation" r:id="rId3" imgW="1993900" imgH="1041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06613" y="1960563"/>
                        <a:ext cx="4376737" cy="2290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2128344" y="3450897"/>
            <a:ext cx="4300483" cy="849585"/>
          </a:xfrm>
          <a:prstGeom prst="rect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34828" y="4309241"/>
            <a:ext cx="2802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Remember this forever!</a:t>
            </a:r>
          </a:p>
        </p:txBody>
      </p:sp>
    </p:spTree>
    <p:extLst>
      <p:ext uri="{BB962C8B-B14F-4D97-AF65-F5344CB8AC3E}">
        <p14:creationId xmlns:p14="http://schemas.microsoft.com/office/powerpoint/2010/main" val="480563827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of Coordinates and Generator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6"/>
            <a:ext cx="8251825" cy="1161948"/>
          </a:xfrm>
        </p:spPr>
        <p:txBody>
          <a:bodyPr/>
          <a:lstStyle/>
          <a:p>
            <a:r>
              <a:rPr lang="en-US" dirty="0" smtClean="0"/>
              <a:t>We will often find it useful to express the Hamiltonian in other coordinate systems, and need a turnkey way to generate canonical coordinate/momentum pairs.  That is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We construct the Lagrangian out of the new coordinates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We still want the action principle to hold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10 - Hamiltonian Formalism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2029380"/>
              </p:ext>
            </p:extLst>
          </p:nvPr>
        </p:nvGraphicFramePr>
        <p:xfrm>
          <a:off x="2354529" y="1835872"/>
          <a:ext cx="4352780" cy="1765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6" name="Equation" r:id="rId3" imgW="2197100" imgH="889000" progId="Equation.3">
                  <p:embed/>
                </p:oleObj>
              </mc:Choice>
              <mc:Fallback>
                <p:oleObj name="Equation" r:id="rId3" imgW="2197100" imgH="889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54529" y="1835872"/>
                        <a:ext cx="4352780" cy="1765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94031"/>
              </p:ext>
            </p:extLst>
          </p:nvPr>
        </p:nvGraphicFramePr>
        <p:xfrm>
          <a:off x="2591865" y="4035403"/>
          <a:ext cx="3844242" cy="661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7" name="Equation" r:id="rId5" imgW="2133600" imgH="368300" progId="Equation.3">
                  <p:embed/>
                </p:oleObj>
              </mc:Choice>
              <mc:Fallback>
                <p:oleObj name="Equation" r:id="rId5" imgW="2133600" imgH="368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91865" y="4035403"/>
                        <a:ext cx="3844242" cy="6617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7165521"/>
              </p:ext>
            </p:extLst>
          </p:nvPr>
        </p:nvGraphicFramePr>
        <p:xfrm>
          <a:off x="1655773" y="4865405"/>
          <a:ext cx="5983288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8" name="Equation" r:id="rId7" imgW="2908300" imgH="495300" progId="Equation.3">
                  <p:embed/>
                </p:oleObj>
              </mc:Choice>
              <mc:Fallback>
                <p:oleObj name="Equation" r:id="rId7" imgW="29083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55773" y="4865405"/>
                        <a:ext cx="5983288" cy="101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1677200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6"/>
            <a:ext cx="8251825" cy="751824"/>
          </a:xfrm>
        </p:spPr>
        <p:txBody>
          <a:bodyPr/>
          <a:lstStyle/>
          <a:p>
            <a:r>
              <a:rPr lang="en-US" dirty="0" smtClean="0"/>
              <a:t>This means that the new and old Lagrangians can differ by at most a total time derivative</a:t>
            </a:r>
          </a:p>
          <a:p>
            <a:endParaRPr lang="en-US" dirty="0"/>
          </a:p>
          <a:p>
            <a:endParaRPr lang="en-US" sz="1200" dirty="0" smtClean="0"/>
          </a:p>
          <a:p>
            <a:r>
              <a:rPr lang="en-US" dirty="0" smtClean="0"/>
              <a:t>Let’s first consider a function which depends only on the new and old coordinates</a:t>
            </a:r>
          </a:p>
          <a:p>
            <a:endParaRPr lang="en-US" dirty="0"/>
          </a:p>
          <a:p>
            <a:r>
              <a:rPr lang="en-US" dirty="0" smtClean="0"/>
              <a:t>Then we must have</a:t>
            </a:r>
          </a:p>
          <a:p>
            <a:endParaRPr lang="en-US" sz="1800" dirty="0"/>
          </a:p>
          <a:p>
            <a:endParaRPr lang="en-US" sz="1400" dirty="0" smtClean="0"/>
          </a:p>
          <a:p>
            <a:r>
              <a:rPr lang="en-US" dirty="0" smtClean="0"/>
              <a:t>Expand the total time time derivative at the right and combine terms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10 - Hamiltonian Formalism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5923328"/>
              </p:ext>
            </p:extLst>
          </p:nvPr>
        </p:nvGraphicFramePr>
        <p:xfrm>
          <a:off x="2590800" y="1447800"/>
          <a:ext cx="3579812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7" name="Equation" r:id="rId3" imgW="1739900" imgH="393700" progId="Equation.3">
                  <p:embed/>
                </p:oleObj>
              </mc:Choice>
              <mc:Fallback>
                <p:oleObj name="Equation" r:id="rId3" imgW="17399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0800" y="1447800"/>
                        <a:ext cx="3579812" cy="808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709137"/>
              </p:ext>
            </p:extLst>
          </p:nvPr>
        </p:nvGraphicFramePr>
        <p:xfrm>
          <a:off x="3236708" y="3037994"/>
          <a:ext cx="195897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8" name="Equation" r:id="rId5" imgW="952500" imgH="215900" progId="Equation.3">
                  <p:embed/>
                </p:oleObj>
              </mc:Choice>
              <mc:Fallback>
                <p:oleObj name="Equation" r:id="rId5" imgW="9525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36708" y="3037994"/>
                        <a:ext cx="1958975" cy="442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1325924"/>
              </p:ext>
            </p:extLst>
          </p:nvPr>
        </p:nvGraphicFramePr>
        <p:xfrm>
          <a:off x="2843334" y="3906715"/>
          <a:ext cx="3096359" cy="672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9" name="Equation" r:id="rId7" imgW="1930400" imgH="419100" progId="Equation.DSMT4">
                  <p:embed/>
                </p:oleObj>
              </mc:Choice>
              <mc:Fallback>
                <p:oleObj name="Equation" r:id="rId7" imgW="1930400" imgH="419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43334" y="3906715"/>
                        <a:ext cx="3096359" cy="6722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365953"/>
              </p:ext>
            </p:extLst>
          </p:nvPr>
        </p:nvGraphicFramePr>
        <p:xfrm>
          <a:off x="1707784" y="5524256"/>
          <a:ext cx="545782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0" name="Equation" r:id="rId9" imgW="3403600" imgH="469900" progId="Equation.DSMT4">
                  <p:embed/>
                </p:oleObj>
              </mc:Choice>
              <mc:Fallback>
                <p:oleObj name="Equation" r:id="rId9" imgW="34036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07784" y="5524256"/>
                        <a:ext cx="5457825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7061544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833775"/>
          </a:xfrm>
        </p:spPr>
        <p:txBody>
          <a:bodyPr/>
          <a:lstStyle/>
          <a:p>
            <a:r>
              <a:rPr lang="en-US" sz="1800" dirty="0" smtClean="0"/>
              <a:t>Because q and Q are independent variables, the coefficients must vanish.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 smtClean="0"/>
              <a:t>F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 is called the “generating function of the canonical transformation.  Rather than choosing (</a:t>
            </a:r>
            <a:r>
              <a:rPr lang="en-US" sz="1800" dirty="0" err="1" smtClean="0"/>
              <a:t>q,Q</a:t>
            </a:r>
            <a:r>
              <a:rPr lang="en-US" sz="1800" dirty="0" smtClean="0"/>
              <a:t>) as variables, we could have chosen (</a:t>
            </a:r>
            <a:r>
              <a:rPr lang="en-US" sz="1800" dirty="0" err="1" smtClean="0"/>
              <a:t>q,P</a:t>
            </a:r>
            <a:r>
              <a:rPr lang="en-US" sz="1800" dirty="0" smtClean="0"/>
              <a:t>), (</a:t>
            </a:r>
            <a:r>
              <a:rPr lang="en-US" sz="1800" dirty="0" err="1" smtClean="0"/>
              <a:t>Q,p</a:t>
            </a:r>
            <a:r>
              <a:rPr lang="en-US" sz="1800" dirty="0" smtClean="0"/>
              <a:t>) or (</a:t>
            </a:r>
            <a:r>
              <a:rPr lang="en-US" sz="1800" dirty="0" err="1" smtClean="0"/>
              <a:t>p,P</a:t>
            </a:r>
            <a:r>
              <a:rPr lang="en-US" sz="1800" dirty="0" smtClean="0"/>
              <a:t>). The convention is: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10 - Hamiltonian Formalism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061157"/>
              </p:ext>
            </p:extLst>
          </p:nvPr>
        </p:nvGraphicFramePr>
        <p:xfrm>
          <a:off x="2089507" y="1222201"/>
          <a:ext cx="2137995" cy="1197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5" name="Equation" r:id="rId3" imgW="1498600" imgH="838200" progId="Equation.DSMT4">
                  <p:embed/>
                </p:oleObj>
              </mc:Choice>
              <mc:Fallback>
                <p:oleObj name="Equation" r:id="rId3" imgW="1498600" imgH="838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89507" y="1222201"/>
                        <a:ext cx="2137995" cy="11974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764808" y="1260178"/>
            <a:ext cx="3794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solve for p and P in terms of q and Q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286118" y="1465331"/>
            <a:ext cx="478692" cy="6838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89131" y="1871732"/>
            <a:ext cx="3794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Hamiltonian in terms of new variables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510441" y="2076885"/>
            <a:ext cx="478692" cy="6838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657044"/>
              </p:ext>
            </p:extLst>
          </p:nvPr>
        </p:nvGraphicFramePr>
        <p:xfrm>
          <a:off x="1565497" y="2528392"/>
          <a:ext cx="5669574" cy="610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6" name="Equation" r:id="rId5" imgW="3657600" imgH="393700" progId="Equation.DSMT4">
                  <p:embed/>
                </p:oleObj>
              </mc:Choice>
              <mc:Fallback>
                <p:oleObj name="Equation" r:id="rId5" imgW="36576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65497" y="2528392"/>
                        <a:ext cx="5669574" cy="6102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3969446"/>
              </p:ext>
            </p:extLst>
          </p:nvPr>
        </p:nvGraphicFramePr>
        <p:xfrm>
          <a:off x="1378695" y="4167858"/>
          <a:ext cx="3182637" cy="2241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7" name="Equation" r:id="rId7" imgW="2489200" imgH="1752600" progId="Equation.DSMT4">
                  <p:embed/>
                </p:oleObj>
              </mc:Choice>
              <mc:Fallback>
                <p:oleObj name="Equation" r:id="rId7" imgW="2489200" imgH="175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78695" y="4167858"/>
                        <a:ext cx="3182637" cy="22416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156952" y="4397984"/>
            <a:ext cx="2702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In all cases</a:t>
            </a: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28873"/>
              </p:ext>
            </p:extLst>
          </p:nvPr>
        </p:nvGraphicFramePr>
        <p:xfrm>
          <a:off x="5798036" y="4810958"/>
          <a:ext cx="13589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8" name="Equation" r:id="rId9" imgW="825500" imgH="406400" progId="Equation.DSMT4">
                  <p:embed/>
                </p:oleObj>
              </mc:Choice>
              <mc:Fallback>
                <p:oleObj name="Equation" r:id="rId9" imgW="825500" imgH="40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98036" y="4810958"/>
                        <a:ext cx="1358900" cy="669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9"/>
          <p:cNvSpPr/>
          <p:nvPr/>
        </p:nvSpPr>
        <p:spPr>
          <a:xfrm>
            <a:off x="1244488" y="4142287"/>
            <a:ext cx="3366935" cy="2318318"/>
          </a:xfrm>
          <a:prstGeom prst="rect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44076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Harmonic Oscillator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10 - Hamiltonian Formalism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7308" y="791308"/>
            <a:ext cx="7932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We know the Hamiltonian is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2165057"/>
              </p:ext>
            </p:extLst>
          </p:nvPr>
        </p:nvGraphicFramePr>
        <p:xfrm>
          <a:off x="3899388" y="682870"/>
          <a:ext cx="1572489" cy="665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4" name="Equation" r:id="rId3" imgW="990600" imgH="419100" progId="Equation.DSMT4">
                  <p:embed/>
                </p:oleObj>
              </mc:Choice>
              <mc:Fallback>
                <p:oleObj name="Equation" r:id="rId3" imgW="990600" imgH="419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99388" y="682870"/>
                        <a:ext cx="1572489" cy="6652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72477" y="2008554"/>
            <a:ext cx="7932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and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8685660"/>
              </p:ext>
            </p:extLst>
          </p:nvPr>
        </p:nvGraphicFramePr>
        <p:xfrm>
          <a:off x="3115408" y="1468803"/>
          <a:ext cx="2129435" cy="826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5" name="Equation" r:id="rId5" imgW="1308100" imgH="508000" progId="Equation.DSMT4">
                  <p:embed/>
                </p:oleObj>
              </mc:Choice>
              <mc:Fallback>
                <p:oleObj name="Equation" r:id="rId5" imgW="13081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15408" y="1468803"/>
                        <a:ext cx="2129435" cy="826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88109" y="2287954"/>
            <a:ext cx="7932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change variables to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7530242"/>
              </p:ext>
            </p:extLst>
          </p:nvPr>
        </p:nvGraphicFramePr>
        <p:xfrm>
          <a:off x="2815982" y="2735874"/>
          <a:ext cx="1881188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6" name="Equation" r:id="rId7" imgW="1155700" imgH="482600" progId="Equation.DSMT4">
                  <p:embed/>
                </p:oleObj>
              </mc:Choice>
              <mc:Fallback>
                <p:oleObj name="Equation" r:id="rId7" imgW="11557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15982" y="2735874"/>
                        <a:ext cx="1881188" cy="785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6660363"/>
              </p:ext>
            </p:extLst>
          </p:nvPr>
        </p:nvGraphicFramePr>
        <p:xfrm>
          <a:off x="2795955" y="2364152"/>
          <a:ext cx="694684" cy="271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7" name="Equation" r:id="rId9" imgW="520700" imgH="203200" progId="Equation.DSMT4">
                  <p:embed/>
                </p:oleObj>
              </mc:Choice>
              <mc:Fallback>
                <p:oleObj name="Equation" r:id="rId9" imgW="5207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95955" y="2364152"/>
                        <a:ext cx="694684" cy="271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54893" y="3534508"/>
            <a:ext cx="7932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we want the old momentum in terms of the new and old coordinate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9871061"/>
              </p:ext>
            </p:extLst>
          </p:nvPr>
        </p:nvGraphicFramePr>
        <p:xfrm>
          <a:off x="1881520" y="3956539"/>
          <a:ext cx="6122252" cy="2427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8" name="Equation" r:id="rId11" imgW="4292600" imgH="1701800" progId="Equation.DSMT4">
                  <p:embed/>
                </p:oleObj>
              </mc:Choice>
              <mc:Fallback>
                <p:oleObj name="Equation" r:id="rId11" imgW="4292600" imgH="170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81520" y="3956539"/>
                        <a:ext cx="6122252" cy="2427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3455253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10 - Hamiltonian Formalism</a:t>
            </a:r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536C3-BB10-4165-8E74-99838CB5170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7538" y="185615"/>
            <a:ext cx="815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So we have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035755"/>
              </p:ext>
            </p:extLst>
          </p:nvPr>
        </p:nvGraphicFramePr>
        <p:xfrm>
          <a:off x="2366108" y="324337"/>
          <a:ext cx="1758710" cy="1541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0" name="Equation" r:id="rId3" imgW="1028700" imgH="901700" progId="Equation.DSMT4">
                  <p:embed/>
                </p:oleObj>
              </mc:Choice>
              <mc:Fallback>
                <p:oleObj name="Equation" r:id="rId3" imgW="1028700" imgH="901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6108" y="324337"/>
                        <a:ext cx="1758710" cy="1541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29539" y="1553307"/>
            <a:ext cx="3741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rgbClr val="C00000"/>
                </a:solidFill>
                <a:latin typeface="+mn-lt"/>
              </a:rPr>
              <a:t>J</a:t>
            </a:r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 has units of Energy*time</a:t>
            </a:r>
            <a:r>
              <a:rPr lang="en-US" sz="1400" dirty="0" smtClean="0">
                <a:solidFill>
                  <a:srgbClr val="C0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1400" dirty="0">
                <a:solidFill>
                  <a:srgbClr val="C00000"/>
                </a:solidFill>
                <a:latin typeface="+mn-lt"/>
                <a:sym typeface="Wingdings"/>
              </a:rPr>
              <a:t> </a:t>
            </a:r>
            <a:r>
              <a:rPr lang="en-US" sz="1400" dirty="0" smtClean="0">
                <a:solidFill>
                  <a:srgbClr val="C00000"/>
                </a:solidFill>
                <a:latin typeface="+mn-lt"/>
                <a:sym typeface="Wingdings"/>
              </a:rPr>
              <a:t>“action”</a:t>
            </a:r>
            <a:endParaRPr lang="en-US" sz="1400" dirty="0" smtClean="0">
              <a:solidFill>
                <a:srgbClr val="C00000"/>
              </a:solidFill>
              <a:latin typeface="+mn-lt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262923" y="1680308"/>
            <a:ext cx="439615" cy="5861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41094" y="504090"/>
            <a:ext cx="3741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Phase angle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923323" y="689708"/>
            <a:ext cx="439615" cy="5861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7538" y="2262553"/>
            <a:ext cx="8151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These are known as “action-angle” variables.  We will see that this will be very useful for studying systems which are perturbed by the addition of small non-linear terms.</a:t>
            </a:r>
          </a:p>
        </p:txBody>
      </p:sp>
    </p:spTree>
    <p:extLst>
      <p:ext uri="{BB962C8B-B14F-4D97-AF65-F5344CB8AC3E}">
        <p14:creationId xmlns:p14="http://schemas.microsoft.com/office/powerpoint/2010/main" val="4065605556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Deviations from a Periodic System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10 - Hamiltonian Formalism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7538" y="683845"/>
            <a:ext cx="7864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Assume we have a system with solutions </a:t>
            </a:r>
            <a:r>
              <a:rPr lang="en-US" sz="1800" i="1" dirty="0" smtClean="0">
                <a:solidFill>
                  <a:srgbClr val="C00000"/>
                </a:solidFill>
                <a:latin typeface="+mn-lt"/>
              </a:rPr>
              <a:t>x</a:t>
            </a:r>
            <a:r>
              <a:rPr lang="en-US" sz="1800" i="1" baseline="-25000" dirty="0" smtClean="0">
                <a:solidFill>
                  <a:srgbClr val="C00000"/>
                </a:solidFill>
                <a:latin typeface="+mn-lt"/>
              </a:rPr>
              <a:t>0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and </a:t>
            </a:r>
            <a:r>
              <a:rPr lang="en-US" sz="1800" i="1" dirty="0" smtClean="0">
                <a:solidFill>
                  <a:srgbClr val="C00000"/>
                </a:solidFill>
                <a:latin typeface="+mn-lt"/>
              </a:rPr>
              <a:t>y</a:t>
            </a:r>
            <a:r>
              <a:rPr lang="en-US" sz="1800" i="1" baseline="-25000" dirty="0" smtClean="0">
                <a:solidFill>
                  <a:srgbClr val="C00000"/>
                </a:solidFill>
                <a:latin typeface="+mn-lt"/>
              </a:rPr>
              <a:t>0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, which are periodic with period </a:t>
            </a:r>
            <a:r>
              <a:rPr lang="en-US" sz="1800" i="1" dirty="0" smtClean="0">
                <a:solidFill>
                  <a:srgbClr val="C00000"/>
                </a:solidFill>
                <a:latin typeface="+mn-lt"/>
              </a:rPr>
              <a:t>T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4838182"/>
              </p:ext>
            </p:extLst>
          </p:nvPr>
        </p:nvGraphicFramePr>
        <p:xfrm>
          <a:off x="1677864" y="1192822"/>
          <a:ext cx="1018443" cy="1225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1" name="Equation" r:id="rId3" imgW="685800" imgH="825500" progId="Equation.DSMT4">
                  <p:embed/>
                </p:oleObj>
              </mc:Choice>
              <mc:Fallback>
                <p:oleObj name="Equation" r:id="rId3" imgW="685800" imgH="825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7864" y="1192822"/>
                        <a:ext cx="1018443" cy="12259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4134899"/>
              </p:ext>
            </p:extLst>
          </p:nvPr>
        </p:nvGraphicFramePr>
        <p:xfrm>
          <a:off x="3801330" y="1159607"/>
          <a:ext cx="3448050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2" name="Equation" r:id="rId5" imgW="2324100" imgH="825500" progId="Equation.DSMT4">
                  <p:embed/>
                </p:oleObj>
              </mc:Choice>
              <mc:Fallback>
                <p:oleObj name="Equation" r:id="rId5" imgW="2324100" imgH="825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01330" y="1159607"/>
                        <a:ext cx="3448050" cy="1225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ight Arrow 9"/>
          <p:cNvSpPr/>
          <p:nvPr/>
        </p:nvSpPr>
        <p:spPr>
          <a:xfrm>
            <a:off x="2862384" y="1543538"/>
            <a:ext cx="693616" cy="312616"/>
          </a:xfrm>
          <a:prstGeom prst="rightArrow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2938" y="2457937"/>
            <a:ext cx="78642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Now consider an orbit near the periodic orbit</a:t>
            </a:r>
            <a:endParaRPr lang="en-US" sz="1800" i="1" dirty="0" smtClean="0">
              <a:solidFill>
                <a:srgbClr val="C00000"/>
              </a:solidFill>
              <a:latin typeface="+mn-lt"/>
            </a:endParaRPr>
          </a:p>
          <a:p>
            <a:endParaRPr lang="en-US" sz="1800" i="1" dirty="0">
              <a:solidFill>
                <a:srgbClr val="C00000"/>
              </a:solidFill>
              <a:latin typeface="+mn-lt"/>
            </a:endParaRPr>
          </a:p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Substituting in and expanding, we get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8399293"/>
              </p:ext>
            </p:extLst>
          </p:nvPr>
        </p:nvGraphicFramePr>
        <p:xfrm>
          <a:off x="5597769" y="2526322"/>
          <a:ext cx="928077" cy="66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3" name="Equation" r:id="rId7" imgW="622300" imgH="444500" progId="Equation.DSMT4">
                  <p:embed/>
                </p:oleObj>
              </mc:Choice>
              <mc:Fallback>
                <p:oleObj name="Equation" r:id="rId7" imgW="6223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97769" y="2526322"/>
                        <a:ext cx="928077" cy="662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5053150"/>
              </p:ext>
            </p:extLst>
          </p:nvPr>
        </p:nvGraphicFramePr>
        <p:xfrm>
          <a:off x="2229338" y="3466120"/>
          <a:ext cx="5144572" cy="1828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4" name="Equation" r:id="rId9" imgW="3822700" imgH="1358900" progId="Equation.DSMT4">
                  <p:embed/>
                </p:oleObj>
              </mc:Choice>
              <mc:Fallback>
                <p:oleObj name="Equation" r:id="rId9" imgW="3822700" imgH="1358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29338" y="3466120"/>
                        <a:ext cx="5144572" cy="18288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Straight Connector 14"/>
          <p:cNvCxnSpPr/>
          <p:nvPr/>
        </p:nvCxnSpPr>
        <p:spPr>
          <a:xfrm flipH="1">
            <a:off x="2901462" y="3536460"/>
            <a:ext cx="263769" cy="429846"/>
          </a:xfrm>
          <a:prstGeom prst="line">
            <a:avLst/>
          </a:prstGeom>
          <a:ln w="254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985847" y="3526692"/>
            <a:ext cx="635000" cy="439615"/>
          </a:xfrm>
          <a:prstGeom prst="line">
            <a:avLst/>
          </a:prstGeom>
          <a:ln w="254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7769" y="5324231"/>
            <a:ext cx="850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These are the equations one obtains with a Hamiltonian of the form (homework) </a:t>
            </a: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867554"/>
              </p:ext>
            </p:extLst>
          </p:nvPr>
        </p:nvGraphicFramePr>
        <p:xfrm>
          <a:off x="696057" y="5796083"/>
          <a:ext cx="4748069" cy="719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5" name="Equation" r:id="rId11" imgW="3098800" imgH="469900" progId="Equation.DSMT4">
                  <p:embed/>
                </p:oleObj>
              </mc:Choice>
              <mc:Fallback>
                <p:oleObj name="Equation" r:id="rId11" imgW="30988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96057" y="5796083"/>
                        <a:ext cx="4748069" cy="7199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480538" y="5832231"/>
            <a:ext cx="2608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periodic(!) in time rather than constant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66615" y="5724769"/>
            <a:ext cx="4884616" cy="869462"/>
          </a:xfrm>
          <a:prstGeom prst="rect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84454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case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10 - Hamiltonian Formalism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409116"/>
              </p:ext>
            </p:extLst>
          </p:nvPr>
        </p:nvGraphicFramePr>
        <p:xfrm>
          <a:off x="2612781" y="1079499"/>
          <a:ext cx="2389640" cy="1421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7" name="Equation" r:id="rId3" imgW="1473200" imgH="876300" progId="Equation.DSMT4">
                  <p:embed/>
                </p:oleObj>
              </mc:Choice>
              <mc:Fallback>
                <p:oleObj name="Equation" r:id="rId3" imgW="1473200" imgH="876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12781" y="1079499"/>
                        <a:ext cx="2389640" cy="14214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95923" y="615461"/>
            <a:ext cx="602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We start with a known system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2016" y="2555631"/>
            <a:ext cx="8239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We transform to a system which represents small deviations from this system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865513"/>
              </p:ext>
            </p:extLst>
          </p:nvPr>
        </p:nvGraphicFramePr>
        <p:xfrm>
          <a:off x="3154973" y="3053861"/>
          <a:ext cx="1610081" cy="853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8" name="Equation" r:id="rId5" imgW="838200" imgH="444500" progId="Equation.DSMT4">
                  <p:embed/>
                </p:oleObj>
              </mc:Choice>
              <mc:Fallback>
                <p:oleObj name="Equation" r:id="rId5" imgW="8382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54973" y="3053861"/>
                        <a:ext cx="1610081" cy="8538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97877" y="3880338"/>
            <a:ext cx="8239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Use a generating function of the second type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896125"/>
              </p:ext>
            </p:extLst>
          </p:nvPr>
        </p:nvGraphicFramePr>
        <p:xfrm>
          <a:off x="1746737" y="4416668"/>
          <a:ext cx="1828802" cy="1225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9" name="Equation" r:id="rId7" imgW="1231900" imgH="825500" progId="Equation.DSMT4">
                  <p:embed/>
                </p:oleObj>
              </mc:Choice>
              <mc:Fallback>
                <p:oleObj name="Equation" r:id="rId7" imgW="1231900" imgH="825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46737" y="4416668"/>
                        <a:ext cx="1828802" cy="1225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273259"/>
              </p:ext>
            </p:extLst>
          </p:nvPr>
        </p:nvGraphicFramePr>
        <p:xfrm>
          <a:off x="5335953" y="4933461"/>
          <a:ext cx="3114432" cy="367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0" name="Equation" r:id="rId9" imgW="2044700" imgH="241300" progId="Equation.DSMT4">
                  <p:embed/>
                </p:oleObj>
              </mc:Choice>
              <mc:Fallback>
                <p:oleObj name="Equation" r:id="rId9" imgW="20447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35953" y="4933461"/>
                        <a:ext cx="3114432" cy="3675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ight Arrow 12"/>
          <p:cNvSpPr/>
          <p:nvPr/>
        </p:nvSpPr>
        <p:spPr>
          <a:xfrm>
            <a:off x="3731846" y="4806462"/>
            <a:ext cx="1221154" cy="478692"/>
          </a:xfrm>
          <a:prstGeom prst="rightArrow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39307" y="4894385"/>
            <a:ext cx="8987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integrate</a:t>
            </a:r>
          </a:p>
        </p:txBody>
      </p:sp>
    </p:spTree>
    <p:extLst>
      <p:ext uri="{BB962C8B-B14F-4D97-AF65-F5344CB8AC3E}">
        <p14:creationId xmlns:p14="http://schemas.microsoft.com/office/powerpoint/2010/main" val="3628995898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focused largely on a kinematics based approach to beam dynamics.</a:t>
            </a:r>
          </a:p>
          <a:p>
            <a:pPr lvl="1"/>
            <a:r>
              <a:rPr lang="en-US" dirty="0" smtClean="0"/>
              <a:t>Most people find it more intuitive, at least when first learning the material.</a:t>
            </a:r>
          </a:p>
          <a:p>
            <a:r>
              <a:rPr lang="en-US" dirty="0" smtClean="0"/>
              <a:t>However, it’s useful to at least become familiar with more formal Lagrangian/Hamiltonian based approach</a:t>
            </a:r>
          </a:p>
          <a:p>
            <a:pPr lvl="1"/>
            <a:r>
              <a:rPr lang="en-US" dirty="0" smtClean="0"/>
              <a:t>Can handle problems too complex for kinematic approach</a:t>
            </a:r>
          </a:p>
          <a:p>
            <a:pPr lvl="1"/>
            <a:r>
              <a:rPr lang="en-US" dirty="0" smtClean="0"/>
              <a:t>More common in advanced textbooks and papers</a:t>
            </a:r>
          </a:p>
          <a:p>
            <a:pPr lvl="1"/>
            <a:r>
              <a:rPr lang="en-US" i="1" dirty="0" smtClean="0"/>
              <a:t>Eventually</a:t>
            </a:r>
            <a:r>
              <a:rPr lang="en-US" dirty="0" smtClean="0"/>
              <a:t> intuitive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10 - Hamiltonian Formalism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34388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10 - Hamiltonian Formalism</a:t>
            </a:r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536C3-BB10-4165-8E74-99838CB5170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9957" y="238650"/>
            <a:ext cx="8106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We can calculate the new Hamiltonian and expand for small deviations about the equilibrium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4983992"/>
              </p:ext>
            </p:extLst>
          </p:nvPr>
        </p:nvGraphicFramePr>
        <p:xfrm>
          <a:off x="755237" y="1017018"/>
          <a:ext cx="7761287" cy="271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5" name="Equation" r:id="rId3" imgW="6337300" imgH="2222500" progId="Equation.DSMT4">
                  <p:embed/>
                </p:oleObj>
              </mc:Choice>
              <mc:Fallback>
                <p:oleObj name="Equation" r:id="rId3" imgW="6337300" imgH="2222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237" y="1017018"/>
                        <a:ext cx="7761287" cy="2719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/>
          <p:cNvCxnSpPr/>
          <p:nvPr/>
        </p:nvCxnSpPr>
        <p:spPr>
          <a:xfrm flipV="1">
            <a:off x="2020161" y="2591059"/>
            <a:ext cx="332432" cy="127849"/>
          </a:xfrm>
          <a:prstGeom prst="line">
            <a:avLst/>
          </a:prstGeom>
          <a:ln w="254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39701" y="2590041"/>
            <a:ext cx="332432" cy="127849"/>
          </a:xfrm>
          <a:prstGeom prst="line">
            <a:avLst/>
          </a:prstGeom>
          <a:ln w="254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487945" y="2572994"/>
            <a:ext cx="332432" cy="127849"/>
          </a:xfrm>
          <a:prstGeom prst="line">
            <a:avLst/>
          </a:prstGeom>
          <a:ln w="254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7568182" y="2572994"/>
            <a:ext cx="332432" cy="127849"/>
          </a:xfrm>
          <a:prstGeom prst="line">
            <a:avLst/>
          </a:prstGeom>
          <a:ln w="254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016426" y="2555948"/>
            <a:ext cx="332432" cy="127849"/>
          </a:xfrm>
          <a:prstGeom prst="line">
            <a:avLst/>
          </a:prstGeom>
          <a:ln w="254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656125" y="2538901"/>
            <a:ext cx="332432" cy="127849"/>
          </a:xfrm>
          <a:prstGeom prst="line">
            <a:avLst/>
          </a:prstGeom>
          <a:ln w="254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790017" y="3255872"/>
            <a:ext cx="1380869" cy="417638"/>
          </a:xfrm>
          <a:prstGeom prst="rect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778787" y="3843974"/>
            <a:ext cx="334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No dependence on Q or P, so can be ignored!</a:t>
            </a:r>
          </a:p>
        </p:txBody>
      </p:sp>
      <p:cxnSp>
        <p:nvCxnSpPr>
          <p:cNvPr id="23" name="Straight Arrow Connector 22"/>
          <p:cNvCxnSpPr>
            <a:stCxn id="21" idx="1"/>
          </p:cNvCxnSpPr>
          <p:nvPr/>
        </p:nvCxnSpPr>
        <p:spPr>
          <a:xfrm flipH="1" flipV="1">
            <a:off x="2523071" y="3707603"/>
            <a:ext cx="255716" cy="27487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4027956"/>
              </p:ext>
            </p:extLst>
          </p:nvPr>
        </p:nvGraphicFramePr>
        <p:xfrm>
          <a:off x="1882775" y="4354513"/>
          <a:ext cx="481806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6" name="Equation" r:id="rId5" imgW="3403600" imgH="508000" progId="Equation.DSMT4">
                  <p:embed/>
                </p:oleObj>
              </mc:Choice>
              <mc:Fallback>
                <p:oleObj name="Equation" r:id="rId5" imgW="34036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82775" y="4354513"/>
                        <a:ext cx="4818063" cy="720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45529" y="5369632"/>
            <a:ext cx="8377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It’s important to remember that these coefficients are derivatives of the Hamiltonian evaluated at the unperturbed orbit, so in general they are </a:t>
            </a:r>
            <a:r>
              <a:rPr lang="en-US" sz="1800" i="1" dirty="0" smtClean="0">
                <a:solidFill>
                  <a:srgbClr val="C00000"/>
                </a:solidFill>
                <a:latin typeface="+mn-lt"/>
              </a:rPr>
              <a:t>periodic, but not constant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in time!</a:t>
            </a:r>
          </a:p>
        </p:txBody>
      </p:sp>
    </p:spTree>
    <p:extLst>
      <p:ext uri="{BB962C8B-B14F-4D97-AF65-F5344CB8AC3E}">
        <p14:creationId xmlns:p14="http://schemas.microsoft.com/office/powerpoint/2010/main" val="4073916981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Particle Motion Revisited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10 - Hamiltonian Formalism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5862" y="741521"/>
            <a:ext cx="5549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Recall we showed that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9063096"/>
              </p:ext>
            </p:extLst>
          </p:nvPr>
        </p:nvGraphicFramePr>
        <p:xfrm>
          <a:off x="1817688" y="1208088"/>
          <a:ext cx="464502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11" name="Equation" r:id="rId3" imgW="2451100" imgH="393700" progId="Equation.DSMT4">
                  <p:embed/>
                </p:oleObj>
              </mc:Choice>
              <mc:Fallback>
                <p:oleObj name="Equation" r:id="rId3" imgW="24511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17688" y="1208088"/>
                        <a:ext cx="4645025" cy="746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398326" y="2088190"/>
            <a:ext cx="3460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rgbClr val="C00000"/>
                </a:solidFill>
                <a:latin typeface="+mn-lt"/>
              </a:rPr>
              <a:t>Canonical</a:t>
            </a:r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 momentum!</a:t>
            </a: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4057370" y="1866586"/>
            <a:ext cx="340956" cy="37549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2691" y="2658229"/>
            <a:ext cx="838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We recall our coordinate system from an earlier lecture</a:t>
            </a:r>
          </a:p>
        </p:txBody>
      </p:sp>
      <p:sp>
        <p:nvSpPr>
          <p:cNvPr id="13" name="Arc 12"/>
          <p:cNvSpPr/>
          <p:nvPr/>
        </p:nvSpPr>
        <p:spPr>
          <a:xfrm>
            <a:off x="674254" y="3389746"/>
            <a:ext cx="4858327" cy="1108364"/>
          </a:xfrm>
          <a:prstGeom prst="arc">
            <a:avLst>
              <a:gd name="adj1" fmla="val 5547893"/>
              <a:gd name="adj2" fmla="val 13224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720436" y="3463637"/>
            <a:ext cx="360219" cy="1754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085274" y="3315855"/>
            <a:ext cx="13853" cy="3278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076038" y="3482110"/>
            <a:ext cx="411017" cy="1524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647411" y="3273281"/>
          <a:ext cx="1270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12" name="Equation" r:id="rId5" imgW="126720" imgH="177480" progId="Equation.3">
                  <p:embed/>
                </p:oleObj>
              </mc:Choice>
              <mc:Fallback>
                <p:oleObj name="Equation" r:id="rId5" imgW="126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411" y="3273281"/>
                        <a:ext cx="1270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3"/>
          <p:cNvGraphicFramePr>
            <a:graphicFrameLocks noChangeAspect="1"/>
          </p:cNvGraphicFramePr>
          <p:nvPr/>
        </p:nvGraphicFramePr>
        <p:xfrm>
          <a:off x="1041111" y="3146281"/>
          <a:ext cx="139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13" name="Equation" r:id="rId7" imgW="139680" imgH="203040" progId="Equation.3">
                  <p:embed/>
                </p:oleObj>
              </mc:Choice>
              <mc:Fallback>
                <p:oleObj name="Equation" r:id="rId7" imgW="139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111" y="3146281"/>
                        <a:ext cx="1397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4"/>
          <p:cNvGraphicFramePr>
            <a:graphicFrameLocks noChangeAspect="1"/>
          </p:cNvGraphicFramePr>
          <p:nvPr/>
        </p:nvGraphicFramePr>
        <p:xfrm>
          <a:off x="1496724" y="3368531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14" name="Equation" r:id="rId9" imgW="114120" imgH="177480" progId="Equation.3">
                  <p:embed/>
                </p:oleObj>
              </mc:Choice>
              <mc:Fallback>
                <p:oleObj name="Equation" r:id="rId9" imgW="1141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6724" y="3368531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rc 19"/>
          <p:cNvSpPr/>
          <p:nvPr/>
        </p:nvSpPr>
        <p:spPr>
          <a:xfrm flipH="1">
            <a:off x="6068291" y="3408219"/>
            <a:ext cx="2096654" cy="812799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6142182" y="3398982"/>
            <a:ext cx="1089892" cy="8128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Object 6"/>
          <p:cNvGraphicFramePr>
            <a:graphicFrameLocks noChangeAspect="1"/>
          </p:cNvGraphicFramePr>
          <p:nvPr/>
        </p:nvGraphicFramePr>
        <p:xfrm>
          <a:off x="6470217" y="3936711"/>
          <a:ext cx="1524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15" name="Equation" r:id="rId11" imgW="152280" imgH="164880" progId="Equation.3">
                  <p:embed/>
                </p:oleObj>
              </mc:Choice>
              <mc:Fallback>
                <p:oleObj name="Equation" r:id="rId11" imgW="1522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0217" y="3936711"/>
                        <a:ext cx="152400" cy="16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Straight Arrow Connector 22"/>
          <p:cNvCxnSpPr/>
          <p:nvPr/>
        </p:nvCxnSpPr>
        <p:spPr>
          <a:xfrm flipH="1" flipV="1">
            <a:off x="6548582" y="3251200"/>
            <a:ext cx="734294" cy="100214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6160655" y="3713018"/>
            <a:ext cx="1108363" cy="544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Object 7"/>
          <p:cNvGraphicFramePr>
            <a:graphicFrameLocks noChangeAspect="1"/>
          </p:cNvGraphicFramePr>
          <p:nvPr/>
        </p:nvGraphicFramePr>
        <p:xfrm>
          <a:off x="6666202" y="3186401"/>
          <a:ext cx="5842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16" name="Equation" r:id="rId13" imgW="583920" imgH="177480" progId="Equation.3">
                  <p:embed/>
                </p:oleObj>
              </mc:Choice>
              <mc:Fallback>
                <p:oleObj name="Equation" r:id="rId13" imgW="5839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6202" y="3186401"/>
                        <a:ext cx="5842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8"/>
          <p:cNvGraphicFramePr>
            <a:graphicFrameLocks noChangeAspect="1"/>
          </p:cNvGraphicFramePr>
          <p:nvPr/>
        </p:nvGraphicFramePr>
        <p:xfrm>
          <a:off x="6578600" y="3582699"/>
          <a:ext cx="241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17" name="Equation" r:id="rId15" imgW="241200" imgH="177480" progId="Equation.3">
                  <p:embed/>
                </p:oleObj>
              </mc:Choice>
              <mc:Fallback>
                <p:oleObj name="Equation" r:id="rId15" imgW="2412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8600" y="3582699"/>
                        <a:ext cx="241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7592290" y="3408219"/>
            <a:ext cx="14408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+mn-lt"/>
              </a:rPr>
              <a:t>Reference trajectory</a:t>
            </a:r>
          </a:p>
        </p:txBody>
      </p:sp>
      <p:cxnSp>
        <p:nvCxnSpPr>
          <p:cNvPr id="28" name="Straight Arrow Connector 27"/>
          <p:cNvCxnSpPr>
            <a:stCxn id="27" idx="1"/>
          </p:cNvCxnSpPr>
          <p:nvPr/>
        </p:nvCxnSpPr>
        <p:spPr>
          <a:xfrm flipH="1" flipV="1">
            <a:off x="7185891" y="3454400"/>
            <a:ext cx="406399" cy="807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511963" y="3246582"/>
            <a:ext cx="14408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 smtClean="0">
                <a:latin typeface="+mn-lt"/>
              </a:rPr>
              <a:t>Particle trajectory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6169891" y="3260436"/>
            <a:ext cx="387927" cy="1108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952836" y="3352800"/>
            <a:ext cx="170873" cy="22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20185" y="4753925"/>
            <a:ext cx="838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And define canonical </a:t>
            </a:r>
            <a:r>
              <a:rPr lang="en-US" sz="1800" i="1" dirty="0" smtClean="0">
                <a:solidFill>
                  <a:srgbClr val="C00000"/>
                </a:solidFill>
                <a:latin typeface="+mn-lt"/>
              </a:rPr>
              <a:t>s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momentum and vector potential as</a:t>
            </a:r>
          </a:p>
        </p:txBody>
      </p: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1206111"/>
              </p:ext>
            </p:extLst>
          </p:nvPr>
        </p:nvGraphicFramePr>
        <p:xfrm>
          <a:off x="696603" y="5191883"/>
          <a:ext cx="1484121" cy="1294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18" name="Equation" r:id="rId17" imgW="1092200" imgH="952500" progId="Equation.DSMT4">
                  <p:embed/>
                </p:oleObj>
              </mc:Choice>
              <mc:Fallback>
                <p:oleObj name="Equation" r:id="rId17" imgW="1092200" imgH="952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96603" y="5191883"/>
                        <a:ext cx="1484121" cy="12942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1870464"/>
              </p:ext>
            </p:extLst>
          </p:nvPr>
        </p:nvGraphicFramePr>
        <p:xfrm>
          <a:off x="3476625" y="5143500"/>
          <a:ext cx="50546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19" name="Equation" r:id="rId19" imgW="3733800" imgH="1003300" progId="Equation.DSMT4">
                  <p:embed/>
                </p:oleObj>
              </mc:Choice>
              <mc:Fallback>
                <p:oleObj name="Equation" r:id="rId19" imgW="3733800" imgH="1003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476625" y="5143500"/>
                        <a:ext cx="5054600" cy="1358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ight Arrow 34"/>
          <p:cNvSpPr/>
          <p:nvPr/>
        </p:nvSpPr>
        <p:spPr>
          <a:xfrm>
            <a:off x="2548642" y="5744654"/>
            <a:ext cx="562577" cy="264220"/>
          </a:xfrm>
          <a:prstGeom prst="rightArrow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548021" y="646747"/>
            <a:ext cx="3460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Use new symbol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6323694" y="971648"/>
            <a:ext cx="427225" cy="41662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462676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10 - Hamiltonian Formalism</a:t>
            </a:r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536C3-BB10-4165-8E74-99838CB5170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7338" y="161941"/>
            <a:ext cx="8259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We would like to change our independent variable from </a:t>
            </a:r>
            <a:r>
              <a:rPr lang="en-US" sz="1800" i="1" dirty="0" smtClean="0">
                <a:solidFill>
                  <a:srgbClr val="C00000"/>
                </a:solidFill>
                <a:latin typeface="+mn-lt"/>
              </a:rPr>
              <a:t>t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to </a:t>
            </a:r>
            <a:r>
              <a:rPr lang="en-US" sz="1800" i="1" dirty="0" smtClean="0">
                <a:solidFill>
                  <a:srgbClr val="C00000"/>
                </a:solidFill>
                <a:latin typeface="+mn-lt"/>
              </a:rPr>
              <a:t>s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.  Note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4304046"/>
              </p:ext>
            </p:extLst>
          </p:nvPr>
        </p:nvGraphicFramePr>
        <p:xfrm>
          <a:off x="2950285" y="670705"/>
          <a:ext cx="2286345" cy="67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4" name="Equation" r:id="rId3" imgW="1460500" imgH="431800" progId="Equation.DSMT4">
                  <p:embed/>
                </p:oleObj>
              </mc:Choice>
              <mc:Fallback>
                <p:oleObj name="Equation" r:id="rId3" imgW="14605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50285" y="670705"/>
                        <a:ext cx="2286345" cy="675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18928" y="1490546"/>
            <a:ext cx="8259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We can transform this into a partial derivative by setting the total derivative to zero. In general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162517"/>
              </p:ext>
            </p:extLst>
          </p:nvPr>
        </p:nvGraphicFramePr>
        <p:xfrm>
          <a:off x="2222500" y="2151063"/>
          <a:ext cx="3763963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5" name="Equation" r:id="rId5" imgW="3073400" imgH="469900" progId="Equation.DSMT4">
                  <p:embed/>
                </p:oleObj>
              </mc:Choice>
              <mc:Fallback>
                <p:oleObj name="Equation" r:id="rId5" imgW="30734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22500" y="2151063"/>
                        <a:ext cx="3763963" cy="576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63692" y="2827674"/>
            <a:ext cx="8259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so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763175"/>
              </p:ext>
            </p:extLst>
          </p:nvPr>
        </p:nvGraphicFramePr>
        <p:xfrm>
          <a:off x="769938" y="2990850"/>
          <a:ext cx="8135937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6" name="Equation" r:id="rId7" imgW="5905500" imgH="495300" progId="Equation.DSMT4">
                  <p:embed/>
                </p:oleObj>
              </mc:Choice>
              <mc:Fallback>
                <p:oleObj name="Equation" r:id="rId7" imgW="59055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9938" y="2990850"/>
                        <a:ext cx="8135937" cy="682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2506023" y="3017222"/>
            <a:ext cx="6503726" cy="715951"/>
          </a:xfrm>
          <a:prstGeom prst="rect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506023" y="3724649"/>
            <a:ext cx="641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new Hamiltonian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6929094"/>
              </p:ext>
            </p:extLst>
          </p:nvPr>
        </p:nvGraphicFramePr>
        <p:xfrm>
          <a:off x="2207505" y="4667790"/>
          <a:ext cx="4867905" cy="1588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7" name="Equation" r:id="rId9" imgW="2997200" imgH="977900" progId="Equation.DSMT4">
                  <p:embed/>
                </p:oleObj>
              </mc:Choice>
              <mc:Fallback>
                <p:oleObj name="Equation" r:id="rId9" imgW="2997200" imgH="977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07505" y="4667790"/>
                        <a:ext cx="4867905" cy="15882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71100" y="4236043"/>
            <a:ext cx="333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You can show (homework) that</a:t>
            </a:r>
          </a:p>
        </p:txBody>
      </p:sp>
    </p:spTree>
    <p:extLst>
      <p:ext uri="{BB962C8B-B14F-4D97-AF65-F5344CB8AC3E}">
        <p14:creationId xmlns:p14="http://schemas.microsoft.com/office/powerpoint/2010/main" val="652977140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10 - Hamiltonian Formalism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1100" y="187511"/>
            <a:ext cx="80976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Consider a system with no </a:t>
            </a:r>
            <a:r>
              <a:rPr lang="en-US" sz="1800" i="1" dirty="0" smtClean="0">
                <a:solidFill>
                  <a:srgbClr val="C00000"/>
                </a:solidFill>
                <a:latin typeface="+mn-lt"/>
              </a:rPr>
              <a:t>E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fields and only </a:t>
            </a:r>
            <a:r>
              <a:rPr lang="en-US" sz="1800" i="1" dirty="0" smtClean="0">
                <a:solidFill>
                  <a:srgbClr val="C00000"/>
                </a:solidFill>
                <a:latin typeface="+mn-lt"/>
              </a:rPr>
              <a:t>B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fields in the transverse directions, so there is only an s component to the vector potential</a:t>
            </a:r>
          </a:p>
          <a:p>
            <a:endParaRPr lang="en-US" sz="1800" dirty="0">
              <a:solidFill>
                <a:srgbClr val="C00000"/>
              </a:solidFill>
              <a:latin typeface="+mn-lt"/>
            </a:endParaRPr>
          </a:p>
          <a:p>
            <a:endParaRPr lang="en-US" sz="1800" dirty="0" smtClean="0">
              <a:solidFill>
                <a:srgbClr val="C00000"/>
              </a:solidFill>
              <a:latin typeface="+mn-lt"/>
            </a:endParaRPr>
          </a:p>
          <a:p>
            <a:endParaRPr lang="en-US" sz="1800" dirty="0">
              <a:solidFill>
                <a:srgbClr val="C00000"/>
              </a:solidFill>
              <a:latin typeface="+mn-lt"/>
            </a:endParaRPr>
          </a:p>
          <a:p>
            <a:endParaRPr lang="en-US" sz="1800" dirty="0" smtClean="0">
              <a:solidFill>
                <a:srgbClr val="C00000"/>
              </a:solidFill>
              <a:latin typeface="+mn-lt"/>
            </a:endParaRPr>
          </a:p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In this case, H is the total energy, so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3793863"/>
              </p:ext>
            </p:extLst>
          </p:nvPr>
        </p:nvGraphicFramePr>
        <p:xfrm>
          <a:off x="2057742" y="1022788"/>
          <a:ext cx="4278000" cy="741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9" name="Equation" r:id="rId3" imgW="2857500" imgH="495300" progId="Equation.DSMT4">
                  <p:embed/>
                </p:oleObj>
              </mc:Choice>
              <mc:Fallback>
                <p:oleObj name="Equation" r:id="rId3" imgW="28575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7742" y="1022788"/>
                        <a:ext cx="4278000" cy="741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6135940"/>
              </p:ext>
            </p:extLst>
          </p:nvPr>
        </p:nvGraphicFramePr>
        <p:xfrm>
          <a:off x="1202637" y="2365868"/>
          <a:ext cx="6277891" cy="864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0" name="Equation" r:id="rId5" imgW="3873500" imgH="533400" progId="Equation.DSMT4">
                  <p:embed/>
                </p:oleObj>
              </mc:Choice>
              <mc:Fallback>
                <p:oleObj name="Equation" r:id="rId5" imgW="38735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02637" y="2365868"/>
                        <a:ext cx="6277891" cy="864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045733" y="3179163"/>
            <a:ext cx="2642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normal “kinetic” momentum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1943446" y="2966082"/>
            <a:ext cx="161954" cy="25569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5196" y="3724649"/>
            <a:ext cx="798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For small deviations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3733492"/>
              </p:ext>
            </p:extLst>
          </p:nvPr>
        </p:nvGraphicFramePr>
        <p:xfrm>
          <a:off x="2027238" y="4273550"/>
          <a:ext cx="4932362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1" name="Equation" r:id="rId7" imgW="2641600" imgH="546100" progId="Equation.DSMT4">
                  <p:embed/>
                </p:oleObj>
              </mc:Choice>
              <mc:Fallback>
                <p:oleObj name="Equation" r:id="rId7" imgW="2641600" imgH="546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27238" y="4273550"/>
                        <a:ext cx="4932362" cy="1019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6717273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10 - Hamiltonian Formalism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6007" y="230127"/>
            <a:ext cx="7722641" cy="366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We showed that the first few terms of the magnetic field are</a:t>
            </a: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011986"/>
              </p:ext>
            </p:extLst>
          </p:nvPr>
        </p:nvGraphicFramePr>
        <p:xfrm>
          <a:off x="895298" y="746128"/>
          <a:ext cx="7107230" cy="1955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2" name="Equation" r:id="rId3" imgW="2857320" imgH="787320" progId="Equation.3">
                  <p:embed/>
                </p:oleObj>
              </mc:Choice>
              <mc:Fallback>
                <p:oleObj name="Equation" r:id="rId3" imgW="2857320" imgH="787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298" y="746128"/>
                        <a:ext cx="7107230" cy="19556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eft Brace 6"/>
          <p:cNvSpPr/>
          <p:nvPr/>
        </p:nvSpPr>
        <p:spPr>
          <a:xfrm rot="16200000">
            <a:off x="2048657" y="2446914"/>
            <a:ext cx="359765" cy="6145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 rot="16200000">
            <a:off x="3347807" y="2007201"/>
            <a:ext cx="379750" cy="151900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 rot="16200000">
            <a:off x="5732494" y="1366372"/>
            <a:ext cx="379750" cy="28356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38794" y="2986559"/>
            <a:ext cx="83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dipole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88105" y="2974068"/>
            <a:ext cx="137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quadrupole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29069" y="2976567"/>
            <a:ext cx="137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 smtClean="0">
                <a:solidFill>
                  <a:srgbClr val="C00000"/>
                </a:solidFill>
                <a:latin typeface="+mn-lt"/>
              </a:rPr>
              <a:t>sextupole</a:t>
            </a:r>
            <a:endParaRPr lang="en-US" sz="1800" dirty="0" smtClean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9072" y="3629876"/>
            <a:ext cx="77226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We have</a:t>
            </a:r>
          </a:p>
          <a:p>
            <a:endParaRPr lang="en-US" sz="1800" dirty="0">
              <a:solidFill>
                <a:srgbClr val="C00000"/>
              </a:solidFill>
              <a:latin typeface="+mn-lt"/>
            </a:endParaRPr>
          </a:p>
          <a:p>
            <a:endParaRPr lang="en-US" sz="1800" dirty="0" smtClean="0">
              <a:solidFill>
                <a:srgbClr val="C00000"/>
              </a:solidFill>
              <a:latin typeface="+mn-lt"/>
            </a:endParaRPr>
          </a:p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You can show (homework) that this is given by</a:t>
            </a:r>
          </a:p>
          <a:p>
            <a:endParaRPr lang="en-US" sz="1800" dirty="0">
              <a:solidFill>
                <a:srgbClr val="C00000"/>
              </a:solidFill>
              <a:latin typeface="+mn-lt"/>
            </a:endParaRPr>
          </a:p>
          <a:p>
            <a:endParaRPr lang="en-US" sz="1800" dirty="0" smtClean="0">
              <a:solidFill>
                <a:srgbClr val="C00000"/>
              </a:solidFill>
              <a:latin typeface="+mn-lt"/>
            </a:endParaRPr>
          </a:p>
          <a:p>
            <a:endParaRPr lang="en-US" sz="1800" dirty="0">
              <a:solidFill>
                <a:srgbClr val="C00000"/>
              </a:solidFill>
              <a:latin typeface="+mn-lt"/>
            </a:endParaRPr>
          </a:p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We have </a:t>
            </a: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49697"/>
              </p:ext>
            </p:extLst>
          </p:nvPr>
        </p:nvGraphicFramePr>
        <p:xfrm>
          <a:off x="2123984" y="3702799"/>
          <a:ext cx="2445793" cy="635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3" name="Equation" r:id="rId5" imgW="1612900" imgH="419100" progId="Equation.DSMT4">
                  <p:embed/>
                </p:oleObj>
              </mc:Choice>
              <mc:Fallback>
                <p:oleObj name="Equation" r:id="rId5" imgW="1612900" imgH="419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3984" y="3702799"/>
                        <a:ext cx="2445793" cy="6355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5979760"/>
              </p:ext>
            </p:extLst>
          </p:nvPr>
        </p:nvGraphicFramePr>
        <p:xfrm>
          <a:off x="952057" y="4859705"/>
          <a:ext cx="7324638" cy="628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4" name="Equation" r:id="rId7" imgW="4584700" imgH="393700" progId="Equation.DSMT4">
                  <p:embed/>
                </p:oleObj>
              </mc:Choice>
              <mc:Fallback>
                <p:oleObj name="Equation" r:id="rId7" imgW="45847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52057" y="4859705"/>
                        <a:ext cx="7324638" cy="628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67293"/>
              </p:ext>
            </p:extLst>
          </p:nvPr>
        </p:nvGraphicFramePr>
        <p:xfrm>
          <a:off x="2318621" y="5695177"/>
          <a:ext cx="3012105" cy="753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5" name="Equation" r:id="rId9" imgW="1879600" imgH="469900" progId="Equation.DSMT4">
                  <p:embed/>
                </p:oleObj>
              </mc:Choice>
              <mc:Fallback>
                <p:oleObj name="Equation" r:id="rId9" imgW="18796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18621" y="5695177"/>
                        <a:ext cx="3012105" cy="7530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7512177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10 - Hamiltonian Formalism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51301" y="227967"/>
            <a:ext cx="7935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In the case where we have only vertical fields, this becomes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254613"/>
              </p:ext>
            </p:extLst>
          </p:nvPr>
        </p:nvGraphicFramePr>
        <p:xfrm>
          <a:off x="1643276" y="723040"/>
          <a:ext cx="5499329" cy="734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2" name="Equation" r:id="rId3" imgW="2946400" imgH="393700" progId="Equation.DSMT4">
                  <p:embed/>
                </p:oleObj>
              </mc:Choice>
              <mc:Fallback>
                <p:oleObj name="Equation" r:id="rId3" imgW="29464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43276" y="723040"/>
                        <a:ext cx="5499329" cy="7344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62586" y="1476778"/>
            <a:ext cx="7935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Normalize by the design momentum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3004226"/>
              </p:ext>
            </p:extLst>
          </p:nvPr>
        </p:nvGraphicFramePr>
        <p:xfrm>
          <a:off x="3283563" y="1865010"/>
          <a:ext cx="1233521" cy="707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3" name="Equation" r:id="rId5" imgW="774700" imgH="444500" progId="Equation.DSMT4">
                  <p:embed/>
                </p:oleObj>
              </mc:Choice>
              <mc:Fallback>
                <p:oleObj name="Equation" r:id="rId5" imgW="7747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83563" y="1865010"/>
                        <a:ext cx="1233521" cy="7077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5255167"/>
              </p:ext>
            </p:extLst>
          </p:nvPr>
        </p:nvGraphicFramePr>
        <p:xfrm>
          <a:off x="648258" y="2698383"/>
          <a:ext cx="8239125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4" name="Equation" r:id="rId7" imgW="5549900" imgH="495300" progId="Equation.DSMT4">
                  <p:embed/>
                </p:oleObj>
              </mc:Choice>
              <mc:Fallback>
                <p:oleObj name="Equation" r:id="rId7" imgW="55499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8258" y="2698383"/>
                        <a:ext cx="8239125" cy="735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3218102"/>
              </p:ext>
            </p:extLst>
          </p:nvPr>
        </p:nvGraphicFramePr>
        <p:xfrm>
          <a:off x="6674880" y="3600478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5" name="Equation" r:id="rId9" imgW="114300" imgH="165100" progId="Equation.DSMT4">
                  <p:embed/>
                </p:oleObj>
              </mc:Choice>
              <mc:Fallback>
                <p:oleObj name="Equation" r:id="rId9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674880" y="3600478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3084561"/>
              </p:ext>
            </p:extLst>
          </p:nvPr>
        </p:nvGraphicFramePr>
        <p:xfrm>
          <a:off x="589539" y="3656360"/>
          <a:ext cx="4642582" cy="1589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6" name="Equation" r:id="rId11" imgW="2819400" imgH="965200" progId="Equation.DSMT4">
                  <p:embed/>
                </p:oleObj>
              </mc:Choice>
              <mc:Fallback>
                <p:oleObj name="Equation" r:id="rId11" imgW="2819400" imgH="965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89539" y="3656360"/>
                        <a:ext cx="4642582" cy="15893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30451" y="5298358"/>
            <a:ext cx="7935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At the nominal momentum </a:t>
            </a:r>
            <a:r>
              <a:rPr lang="en-US" sz="1800" dirty="0" err="1" smtClean="0">
                <a:solidFill>
                  <a:srgbClr val="C00000"/>
                </a:solidFill>
                <a:latin typeface="+mn-lt"/>
              </a:rPr>
              <a:t>ρ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=</a:t>
            </a:r>
            <a:r>
              <a:rPr lang="en-US" sz="1800" dirty="0" smtClean="0">
                <a:solidFill>
                  <a:srgbClr val="C00000"/>
                </a:solidFill>
              </a:rPr>
              <a:t>ρ</a:t>
            </a:r>
            <a:r>
              <a:rPr lang="en-US" sz="1800" baseline="-25000" dirty="0" smtClean="0">
                <a:solidFill>
                  <a:srgbClr val="C00000"/>
                </a:solidFill>
              </a:rPr>
              <a:t>0</a:t>
            </a:r>
            <a:r>
              <a:rPr lang="en-US" sz="1800" dirty="0" smtClean="0">
                <a:solidFill>
                  <a:srgbClr val="C00000"/>
                </a:solidFill>
              </a:rPr>
              <a:t>, so</a:t>
            </a:r>
            <a:endParaRPr lang="en-US" sz="1800" dirty="0" smtClean="0">
              <a:solidFill>
                <a:srgbClr val="C00000"/>
              </a:solidFill>
              <a:latin typeface="+mn-lt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4019861"/>
              </p:ext>
            </p:extLst>
          </p:nvPr>
        </p:nvGraphicFramePr>
        <p:xfrm>
          <a:off x="2756286" y="5647738"/>
          <a:ext cx="21336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7" name="Equation" r:id="rId13" imgW="1295400" imgH="469900" progId="Equation.DSMT4">
                  <p:embed/>
                </p:oleObj>
              </mc:Choice>
              <mc:Fallback>
                <p:oleObj name="Equation" r:id="rId13" imgW="12954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756286" y="5647738"/>
                        <a:ext cx="2133600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166991" y="5807725"/>
            <a:ext cx="2995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same answer we got before</a:t>
            </a:r>
          </a:p>
        </p:txBody>
      </p:sp>
    </p:spTree>
    <p:extLst>
      <p:ext uri="{BB962C8B-B14F-4D97-AF65-F5344CB8AC3E}">
        <p14:creationId xmlns:p14="http://schemas.microsoft.com/office/powerpoint/2010/main" val="436713806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10 - Hamiltonian Formalism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6171" y="249678"/>
            <a:ext cx="779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By comparing this to the harmonic oscillator, we can write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887136"/>
              </p:ext>
            </p:extLst>
          </p:nvPr>
        </p:nvGraphicFramePr>
        <p:xfrm>
          <a:off x="2501914" y="759587"/>
          <a:ext cx="3572348" cy="70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8" name="Equation" r:id="rId3" imgW="2120900" imgH="419100" progId="Equation.DSMT4">
                  <p:embed/>
                </p:oleObj>
              </mc:Choice>
              <mc:Fallback>
                <p:oleObj name="Equation" r:id="rId3" imgW="2120900" imgH="419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1914" y="759587"/>
                        <a:ext cx="3572348" cy="70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97026" y="1715178"/>
            <a:ext cx="8228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We have a solution of the form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3101"/>
              </p:ext>
            </p:extLst>
          </p:nvPr>
        </p:nvGraphicFramePr>
        <p:xfrm>
          <a:off x="2060073" y="2249644"/>
          <a:ext cx="4729044" cy="1517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9" name="Equation" r:id="rId5" imgW="3048000" imgH="977900" progId="Equation.DSMT4">
                  <p:embed/>
                </p:oleObj>
              </mc:Choice>
              <mc:Fallback>
                <p:oleObj name="Equation" r:id="rId5" imgW="3048000" imgH="977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60073" y="2249644"/>
                        <a:ext cx="4729044" cy="1517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73441" y="3843290"/>
            <a:ext cx="8228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Look for action-angle variables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7073202"/>
              </p:ext>
            </p:extLst>
          </p:nvPr>
        </p:nvGraphicFramePr>
        <p:xfrm>
          <a:off x="3251585" y="4463583"/>
          <a:ext cx="2778125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0" name="Equation" r:id="rId7" imgW="1790700" imgH="965200" progId="Equation.DSMT4">
                  <p:embed/>
                </p:oleObj>
              </mc:Choice>
              <mc:Fallback>
                <p:oleObj name="Equation" r:id="rId7" imgW="1790700" imgH="965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51585" y="4463583"/>
                        <a:ext cx="2778125" cy="149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9135665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10 - Hamiltonian Formalism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2156" y="282245"/>
            <a:ext cx="8184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Look for a generating function such that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0051170"/>
              </p:ext>
            </p:extLst>
          </p:nvPr>
        </p:nvGraphicFramePr>
        <p:xfrm>
          <a:off x="3393743" y="789464"/>
          <a:ext cx="1816667" cy="2123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2" name="Equation" r:id="rId3" imgW="901700" imgH="1054100" progId="Equation.DSMT4">
                  <p:embed/>
                </p:oleObj>
              </mc:Choice>
              <mc:Fallback>
                <p:oleObj name="Equation" r:id="rId3" imgW="901700" imgH="1054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93743" y="789464"/>
                        <a:ext cx="1816667" cy="21237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86171" y="3039557"/>
            <a:ext cx="8369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Integrate to get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018479"/>
              </p:ext>
            </p:extLst>
          </p:nvPr>
        </p:nvGraphicFramePr>
        <p:xfrm>
          <a:off x="2653023" y="3111316"/>
          <a:ext cx="4242051" cy="2012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3" name="Equation" r:id="rId5" imgW="2730500" imgH="1295400" progId="Equation.DSMT4">
                  <p:embed/>
                </p:oleObj>
              </mc:Choice>
              <mc:Fallback>
                <p:oleObj name="Equation" r:id="rId5" imgW="2730500" imgH="1295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53023" y="3111316"/>
                        <a:ext cx="4242051" cy="20125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19165" y="5254514"/>
            <a:ext cx="8369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In an analogy to the harmonic oscillator, the unperturbed Hamiltonian is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208080"/>
              </p:ext>
            </p:extLst>
          </p:nvPr>
        </p:nvGraphicFramePr>
        <p:xfrm>
          <a:off x="2932469" y="5731434"/>
          <a:ext cx="2252456" cy="629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4" name="Equation" r:id="rId7" imgW="1498600" imgH="419100" progId="Equation.DSMT4">
                  <p:embed/>
                </p:oleObj>
              </mc:Choice>
              <mc:Fallback>
                <p:oleObj name="Equation" r:id="rId7" imgW="1498600" imgH="419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32469" y="5731434"/>
                        <a:ext cx="2252456" cy="6299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3421535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603183"/>
          </a:xfrm>
        </p:spPr>
        <p:txBody>
          <a:bodyPr/>
          <a:lstStyle/>
          <a:p>
            <a:r>
              <a:rPr lang="en-US" dirty="0" smtClean="0"/>
              <a:t>The Lagrangian of a body is defined as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Hamilton’s variational principle says that the body will follow a trajectory in time (or other independent variable) which minimizes the “action”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Generalized force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10 - Hamiltonian Formalism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03552" y="6314181"/>
            <a:ext cx="43272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rgbClr val="C00000"/>
                </a:solidFill>
                <a:latin typeface="+mn-lt"/>
              </a:rPr>
              <a:t>*Nice treatment in </a:t>
            </a:r>
            <a:r>
              <a:rPr lang="en-US" sz="900" dirty="0" err="1" smtClean="0">
                <a:solidFill>
                  <a:srgbClr val="C00000"/>
                </a:solidFill>
                <a:latin typeface="+mn-lt"/>
              </a:rPr>
              <a:t>Reiser</a:t>
            </a:r>
            <a:r>
              <a:rPr lang="en-US" sz="900" dirty="0" smtClean="0">
                <a:solidFill>
                  <a:srgbClr val="C00000"/>
                </a:solidFill>
                <a:latin typeface="+mn-lt"/>
              </a:rPr>
              <a:t>, “Theory and Design of Charged Particle Beams”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4795362"/>
              </p:ext>
            </p:extLst>
          </p:nvPr>
        </p:nvGraphicFramePr>
        <p:xfrm>
          <a:off x="2625440" y="1297689"/>
          <a:ext cx="3124847" cy="560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" name="Equation" r:id="rId3" imgW="1346200" imgH="241300" progId="Equation.3">
                  <p:embed/>
                </p:oleObj>
              </mc:Choice>
              <mc:Fallback>
                <p:oleObj name="Equation" r:id="rId3" imgW="13462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25440" y="1297689"/>
                        <a:ext cx="3124847" cy="5601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620745" y="1810770"/>
            <a:ext cx="1799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Potential energy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62773" y="1904379"/>
            <a:ext cx="1799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Kinetic Energy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727070" y="1681431"/>
            <a:ext cx="246937" cy="293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5561020" y="1739309"/>
            <a:ext cx="212591" cy="1302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9572587"/>
              </p:ext>
            </p:extLst>
          </p:nvPr>
        </p:nvGraphicFramePr>
        <p:xfrm>
          <a:off x="1793821" y="3721907"/>
          <a:ext cx="5435708" cy="984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" name="Equation" r:id="rId5" imgW="2667000" imgH="482600" progId="Equation.3">
                  <p:embed/>
                </p:oleObj>
              </mc:Choice>
              <mc:Fallback>
                <p:oleObj name="Equation" r:id="rId5" imgW="26670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93821" y="3721907"/>
                        <a:ext cx="5435708" cy="9845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/>
        </p:nvSpPr>
        <p:spPr>
          <a:xfrm>
            <a:off x="4974007" y="3727366"/>
            <a:ext cx="2281223" cy="964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95492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in Cartesian Coordinates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426809"/>
          </a:xfrm>
        </p:spPr>
        <p:txBody>
          <a:bodyPr/>
          <a:lstStyle/>
          <a:p>
            <a:r>
              <a:rPr lang="en-US" dirty="0" smtClean="0"/>
              <a:t>Lagrangian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Equations of motion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other words</a:t>
            </a:r>
          </a:p>
          <a:p>
            <a:endParaRPr lang="en-US" dirty="0"/>
          </a:p>
          <a:p>
            <a:r>
              <a:rPr lang="en-US" dirty="0" smtClean="0"/>
              <a:t>Lagrangian mechanics is really just a turnkey way to do energy conservation in arbitrary coordinate systems.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10 - Hamiltonian Formalism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339566"/>
              </p:ext>
            </p:extLst>
          </p:nvPr>
        </p:nvGraphicFramePr>
        <p:xfrm>
          <a:off x="1592908" y="1142435"/>
          <a:ext cx="5498778" cy="891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0" name="Equation" r:id="rId3" imgW="2425700" imgH="393700" progId="Equation.3">
                  <p:embed/>
                </p:oleObj>
              </mc:Choice>
              <mc:Fallback>
                <p:oleObj name="Equation" r:id="rId3" imgW="24257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2908" y="1142435"/>
                        <a:ext cx="5498778" cy="8917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9542945"/>
              </p:ext>
            </p:extLst>
          </p:nvPr>
        </p:nvGraphicFramePr>
        <p:xfrm>
          <a:off x="1698444" y="2670968"/>
          <a:ext cx="4943475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1" name="Equation" r:id="rId5" imgW="2425700" imgH="431800" progId="Equation.3">
                  <p:embed/>
                </p:oleObj>
              </mc:Choice>
              <mc:Fallback>
                <p:oleObj name="Equation" r:id="rId5" imgW="24257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98444" y="2670968"/>
                        <a:ext cx="4943475" cy="881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1630558"/>
              </p:ext>
            </p:extLst>
          </p:nvPr>
        </p:nvGraphicFramePr>
        <p:xfrm>
          <a:off x="3206534" y="3750564"/>
          <a:ext cx="1488351" cy="611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" name="Equation" r:id="rId7" imgW="495300" imgH="203200" progId="Equation.3">
                  <p:embed/>
                </p:oleObj>
              </mc:Choice>
              <mc:Fallback>
                <p:oleObj name="Equation" r:id="rId7" imgW="495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06534" y="3750564"/>
                        <a:ext cx="1488351" cy="6117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3139621" y="3762641"/>
            <a:ext cx="1552173" cy="6467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93920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E&amp;M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6"/>
            <a:ext cx="8251825" cy="483430"/>
          </a:xfrm>
        </p:spPr>
        <p:txBody>
          <a:bodyPr/>
          <a:lstStyle/>
          <a:p>
            <a:r>
              <a:rPr lang="en-US" dirty="0" smtClean="0"/>
              <a:t>Introduce velocity-dependent force: </a:t>
            </a:r>
          </a:p>
          <a:p>
            <a:r>
              <a:rPr lang="en-US" dirty="0" smtClean="0"/>
              <a:t>Lagrange’s equations still hold for </a:t>
            </a:r>
            <a:endParaRPr lang="en-US" dirty="0"/>
          </a:p>
          <a:p>
            <a:pPr marL="0" indent="0">
              <a:buNone/>
            </a:pPr>
            <a:endParaRPr lang="en-US" sz="4000" dirty="0"/>
          </a:p>
          <a:p>
            <a:r>
              <a:rPr lang="en-US" dirty="0" smtClean="0"/>
              <a:t>We describe the magnetic field in terms of the vector potential</a:t>
            </a:r>
          </a:p>
          <a:p>
            <a:endParaRPr lang="en-US" dirty="0"/>
          </a:p>
          <a:p>
            <a:endParaRPr lang="en-US" sz="1600" dirty="0" smtClean="0"/>
          </a:p>
          <a:p>
            <a:r>
              <a:rPr lang="en-US" dirty="0" smtClean="0"/>
              <a:t>The Lorentz force now becomes, 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10 - Hamiltonian Formalism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0184585"/>
              </p:ext>
            </p:extLst>
          </p:nvPr>
        </p:nvGraphicFramePr>
        <p:xfrm>
          <a:off x="1236663" y="3063875"/>
          <a:ext cx="6378575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" name="Equation" r:id="rId3" imgW="4013200" imgH="469900" progId="Equation.DSMT4">
                  <p:embed/>
                </p:oleObj>
              </mc:Choice>
              <mc:Fallback>
                <p:oleObj name="Equation" r:id="rId3" imgW="40132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36663" y="3063875"/>
                        <a:ext cx="6378575" cy="747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384558"/>
              </p:ext>
            </p:extLst>
          </p:nvPr>
        </p:nvGraphicFramePr>
        <p:xfrm>
          <a:off x="5928382" y="631552"/>
          <a:ext cx="1830388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5" name="Equation" r:id="rId5" imgW="787400" imgH="228600" progId="Equation.3">
                  <p:embed/>
                </p:oleObj>
              </mc:Choice>
              <mc:Fallback>
                <p:oleObj name="Equation" r:id="rId5" imgW="787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28382" y="631552"/>
                        <a:ext cx="1830388" cy="53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2255327"/>
              </p:ext>
            </p:extLst>
          </p:nvPr>
        </p:nvGraphicFramePr>
        <p:xfrm>
          <a:off x="2271275" y="1486439"/>
          <a:ext cx="4306449" cy="791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" name="Equation" r:id="rId7" imgW="2552700" imgH="469900" progId="Equation.3">
                  <p:embed/>
                </p:oleObj>
              </mc:Choice>
              <mc:Fallback>
                <p:oleObj name="Equation" r:id="rId7" imgW="25527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71275" y="1486439"/>
                        <a:ext cx="4306449" cy="7918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5805088" y="3135586"/>
            <a:ext cx="1804275" cy="665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639035" y="2802760"/>
            <a:ext cx="1646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Lorentz Gauge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5729485"/>
              </p:ext>
            </p:extLst>
          </p:nvPr>
        </p:nvGraphicFramePr>
        <p:xfrm>
          <a:off x="415925" y="4422775"/>
          <a:ext cx="8545513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" name="Equation" r:id="rId9" imgW="5753100" imgH="977900" progId="Equation.DSMT4">
                  <p:embed/>
                </p:oleObj>
              </mc:Choice>
              <mc:Fallback>
                <p:oleObj name="Equation" r:id="rId9" imgW="5753100" imgH="977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5925" y="4422775"/>
                        <a:ext cx="8545513" cy="1454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5665131" y="4426841"/>
            <a:ext cx="3258207" cy="732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495793" y="4093781"/>
            <a:ext cx="1183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Homework</a:t>
            </a:r>
          </a:p>
        </p:txBody>
      </p:sp>
      <p:sp>
        <p:nvSpPr>
          <p:cNvPr id="18" name="Freeform 17"/>
          <p:cNvSpPr/>
          <p:nvPr/>
        </p:nvSpPr>
        <p:spPr>
          <a:xfrm>
            <a:off x="4782207" y="1927268"/>
            <a:ext cx="4090276" cy="4011077"/>
          </a:xfrm>
          <a:custGeom>
            <a:avLst/>
            <a:gdLst>
              <a:gd name="connsiteX0" fmla="*/ 0 w 3757727"/>
              <a:gd name="connsiteY0" fmla="*/ 3573146 h 3952103"/>
              <a:gd name="connsiteX1" fmla="*/ 1559035 w 3757727"/>
              <a:gd name="connsiteY1" fmla="*/ 3949766 h 3952103"/>
              <a:gd name="connsiteX2" fmla="*/ 3520966 w 3757727"/>
              <a:gd name="connsiteY2" fmla="*/ 3643215 h 3952103"/>
              <a:gd name="connsiteX3" fmla="*/ 3696138 w 3757727"/>
              <a:gd name="connsiteY3" fmla="*/ 2171766 h 3952103"/>
              <a:gd name="connsiteX4" fmla="*/ 3556000 w 3757727"/>
              <a:gd name="connsiteY4" fmla="*/ 262387 h 3952103"/>
              <a:gd name="connsiteX5" fmla="*/ 1637862 w 3757727"/>
              <a:gd name="connsiteY5" fmla="*/ 17146 h 3952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57727" h="3952103">
                <a:moveTo>
                  <a:pt x="0" y="3573146"/>
                </a:moveTo>
                <a:cubicBezTo>
                  <a:pt x="486103" y="3755617"/>
                  <a:pt x="972207" y="3938088"/>
                  <a:pt x="1559035" y="3949766"/>
                </a:cubicBezTo>
                <a:cubicBezTo>
                  <a:pt x="2145863" y="3961444"/>
                  <a:pt x="3164782" y="3939548"/>
                  <a:pt x="3520966" y="3643215"/>
                </a:cubicBezTo>
                <a:cubicBezTo>
                  <a:pt x="3877150" y="3346882"/>
                  <a:pt x="3690299" y="2735237"/>
                  <a:pt x="3696138" y="2171766"/>
                </a:cubicBezTo>
                <a:cubicBezTo>
                  <a:pt x="3701977" y="1608295"/>
                  <a:pt x="3899046" y="621490"/>
                  <a:pt x="3556000" y="262387"/>
                </a:cubicBezTo>
                <a:cubicBezTo>
                  <a:pt x="3212954" y="-96716"/>
                  <a:pt x="1637862" y="17146"/>
                  <a:pt x="1637862" y="17146"/>
                </a:cubicBezTo>
              </a:path>
            </a:pathLst>
          </a:custGeom>
          <a:ln>
            <a:solidFill>
              <a:srgbClr val="FF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82459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Relativistic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909975"/>
          </a:xfrm>
        </p:spPr>
        <p:txBody>
          <a:bodyPr/>
          <a:lstStyle/>
          <a:p>
            <a:r>
              <a:rPr lang="en-US" dirty="0" smtClean="0"/>
              <a:t>We want to find a </a:t>
            </a:r>
            <a:r>
              <a:rPr lang="en-US" dirty="0" err="1" smtClean="0"/>
              <a:t>relativistically</a:t>
            </a:r>
            <a:r>
              <a:rPr lang="en-US" dirty="0" smtClean="0"/>
              <a:t> correct </a:t>
            </a:r>
            <a:r>
              <a:rPr lang="en-US" dirty="0" err="1" smtClean="0"/>
              <a:t>Lagrangian</a:t>
            </a:r>
            <a:r>
              <a:rPr lang="en-US" dirty="0" smtClean="0"/>
              <a:t>. Assume for now</a:t>
            </a:r>
          </a:p>
          <a:p>
            <a:endParaRPr lang="en-US" sz="1400" dirty="0" smtClean="0"/>
          </a:p>
          <a:p>
            <a:r>
              <a:rPr lang="en-US" dirty="0" smtClean="0"/>
              <a:t>In Cartesian coordinates, we have </a:t>
            </a:r>
            <a:r>
              <a:rPr lang="en-US" dirty="0" err="1" smtClean="0"/>
              <a:t>eg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10 - Hamiltonian Formalism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1208917"/>
              </p:ext>
            </p:extLst>
          </p:nvPr>
        </p:nvGraphicFramePr>
        <p:xfrm>
          <a:off x="3352800" y="1219200"/>
          <a:ext cx="3048000" cy="412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name="Equation" r:id="rId3" imgW="1689100" imgH="228600" progId="Equation.DSMT4">
                  <p:embed/>
                </p:oleObj>
              </mc:Choice>
              <mc:Fallback>
                <p:oleObj name="Equation" r:id="rId3" imgW="1689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52800" y="1219200"/>
                        <a:ext cx="3048000" cy="4125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4180856"/>
              </p:ext>
            </p:extLst>
          </p:nvPr>
        </p:nvGraphicFramePr>
        <p:xfrm>
          <a:off x="2143125" y="2286000"/>
          <a:ext cx="4014501" cy="411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Equation" r:id="rId5" imgW="2476500" imgH="2540000" progId="Equation.DSMT4">
                  <p:embed/>
                </p:oleObj>
              </mc:Choice>
              <mc:Fallback>
                <p:oleObj name="Equation" r:id="rId5" imgW="2476500" imgH="2540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43125" y="2286000"/>
                        <a:ext cx="4014501" cy="411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1763713" y="4114800"/>
            <a:ext cx="8382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905000" y="4876800"/>
            <a:ext cx="8382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145916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553499"/>
          </a:xfrm>
        </p:spPr>
        <p:txBody>
          <a:bodyPr/>
          <a:lstStyle/>
          <a:p>
            <a:r>
              <a:rPr lang="en-US" dirty="0" smtClean="0"/>
              <a:t>Make the substitution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Check in Cartesian coordinates for </a:t>
            </a:r>
            <a:r>
              <a:rPr lang="en-US" i="1" dirty="0" smtClean="0"/>
              <a:t>B</a:t>
            </a:r>
            <a:r>
              <a:rPr lang="en-US" dirty="0" smtClean="0"/>
              <a:t>=0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More generally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10 - Hamiltonian Formalism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7402982"/>
              </p:ext>
            </p:extLst>
          </p:nvPr>
        </p:nvGraphicFramePr>
        <p:xfrm>
          <a:off x="4159250" y="593725"/>
          <a:ext cx="4498975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8" name="Equation" r:id="rId3" imgW="2667000" imgH="406400" progId="Equation.3">
                  <p:embed/>
                </p:oleObj>
              </mc:Choice>
              <mc:Fallback>
                <p:oleObj name="Equation" r:id="rId3" imgW="2667000" imgH="40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59250" y="593725"/>
                        <a:ext cx="4498975" cy="684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568884"/>
              </p:ext>
            </p:extLst>
          </p:nvPr>
        </p:nvGraphicFramePr>
        <p:xfrm>
          <a:off x="1589088" y="2116138"/>
          <a:ext cx="6251575" cy="254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9" name="Equation" r:id="rId5" imgW="3124200" imgH="1270000" progId="Equation.DSMT4">
                  <p:embed/>
                </p:oleObj>
              </mc:Choice>
              <mc:Fallback>
                <p:oleObj name="Equation" r:id="rId5" imgW="3124200" imgH="1270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088" y="2116138"/>
                        <a:ext cx="6251575" cy="254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4134070" y="3809999"/>
            <a:ext cx="1366345" cy="893380"/>
          </a:xfrm>
          <a:prstGeom prst="rect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4738771"/>
              </p:ext>
            </p:extLst>
          </p:nvPr>
        </p:nvGraphicFramePr>
        <p:xfrm>
          <a:off x="1917700" y="5589588"/>
          <a:ext cx="5337175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" name="Equation" r:id="rId7" imgW="2667000" imgH="304800" progId="Equation.DSMT4">
                  <p:embed/>
                </p:oleObj>
              </mc:Choice>
              <mc:Fallback>
                <p:oleObj name="Equation" r:id="rId7" imgW="2667000" imgH="304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17700" y="5589588"/>
                        <a:ext cx="5337175" cy="611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1947919" y="5588001"/>
            <a:ext cx="5330495" cy="613103"/>
          </a:xfrm>
          <a:prstGeom prst="rect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4273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Canonical Momentum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6"/>
            <a:ext cx="8251825" cy="1210395"/>
          </a:xfrm>
        </p:spPr>
        <p:txBody>
          <a:bodyPr/>
          <a:lstStyle/>
          <a:p>
            <a:r>
              <a:rPr lang="en-US" dirty="0" smtClean="0"/>
              <a:t>Lagrange’s equations are second order diff. eq.  We will find that it will be useful to specify system in term of twice as many first order diff. </a:t>
            </a:r>
            <a:r>
              <a:rPr lang="en-US" dirty="0" err="1" smtClean="0"/>
              <a:t>eqs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introduce the “conjugate” or “canonical” momentum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 Cartesian coordinates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10 - Hamiltonian Formalism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9904353"/>
              </p:ext>
            </p:extLst>
          </p:nvPr>
        </p:nvGraphicFramePr>
        <p:xfrm>
          <a:off x="2793891" y="2363897"/>
          <a:ext cx="1979700" cy="911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5" name="Equation" r:id="rId3" imgW="990600" imgH="457200" progId="Equation.3">
                  <p:embed/>
                </p:oleObj>
              </mc:Choice>
              <mc:Fallback>
                <p:oleObj name="Equation" r:id="rId3" imgW="990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93891" y="2363897"/>
                        <a:ext cx="1979700" cy="9118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5219468"/>
              </p:ext>
            </p:extLst>
          </p:nvPr>
        </p:nvGraphicFramePr>
        <p:xfrm>
          <a:off x="4349750" y="3532188"/>
          <a:ext cx="4117975" cy="190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6" name="Equation" r:id="rId5" imgW="2057400" imgH="952500" progId="Equation.DSMT4">
                  <p:embed/>
                </p:oleObj>
              </mc:Choice>
              <mc:Fallback>
                <p:oleObj name="Equation" r:id="rId5" imgW="2057400" imgH="952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49750" y="3532188"/>
                        <a:ext cx="4117975" cy="1909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326668" y="5771931"/>
            <a:ext cx="239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canonical momentum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29275" y="5757917"/>
            <a:ext cx="239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ordinary momentum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577635" y="5500414"/>
            <a:ext cx="210206" cy="22846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5278323" y="5430344"/>
            <a:ext cx="117367" cy="27575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452818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Hamilton’s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1008947"/>
          </a:xfrm>
        </p:spPr>
        <p:txBody>
          <a:bodyPr/>
          <a:lstStyle/>
          <a:p>
            <a:r>
              <a:rPr lang="en-US" dirty="0" smtClean="0"/>
              <a:t>Introduce “Hamiltonian”</a:t>
            </a:r>
            <a:endParaRPr lang="en-US" dirty="0"/>
          </a:p>
          <a:p>
            <a:r>
              <a:rPr lang="en-US" dirty="0" smtClean="0"/>
              <a:t>We take the total differential of both sides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Equating the LHS and RHS gives us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10 - Hamiltonian Formalism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6722628"/>
              </p:ext>
            </p:extLst>
          </p:nvPr>
        </p:nvGraphicFramePr>
        <p:xfrm>
          <a:off x="4601396" y="665163"/>
          <a:ext cx="3832225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0" name="Equation" r:id="rId3" imgW="1917700" imgH="368300" progId="Equation.3">
                  <p:embed/>
                </p:oleObj>
              </mc:Choice>
              <mc:Fallback>
                <p:oleObj name="Equation" r:id="rId3" imgW="1917700" imgH="368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01396" y="665163"/>
                        <a:ext cx="3832225" cy="735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1780780"/>
              </p:ext>
            </p:extLst>
          </p:nvPr>
        </p:nvGraphicFramePr>
        <p:xfrm>
          <a:off x="731838" y="1643063"/>
          <a:ext cx="4957762" cy="302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1" name="Equation" r:id="rId5" imgW="3098800" imgH="1892300" progId="Equation.DSMT4">
                  <p:embed/>
                </p:oleObj>
              </mc:Choice>
              <mc:Fallback>
                <p:oleObj name="Equation" r:id="rId5" imgW="3098800" imgH="1892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1838" y="1643063"/>
                        <a:ext cx="4957762" cy="3024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1829348" y="2622358"/>
            <a:ext cx="429172" cy="350345"/>
          </a:xfrm>
          <a:prstGeom prst="line">
            <a:avLst/>
          </a:prstGeom>
          <a:ln w="254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127610" y="2634620"/>
            <a:ext cx="429172" cy="350345"/>
          </a:xfrm>
          <a:prstGeom prst="line">
            <a:avLst/>
          </a:prstGeom>
          <a:ln w="254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8810499"/>
              </p:ext>
            </p:extLst>
          </p:nvPr>
        </p:nvGraphicFramePr>
        <p:xfrm>
          <a:off x="6837363" y="1659622"/>
          <a:ext cx="2085975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2" name="Equation" r:id="rId7" imgW="1727200" imgH="1016000" progId="Equation.3">
                  <p:embed/>
                </p:oleObj>
              </mc:Choice>
              <mc:Fallback>
                <p:oleObj name="Equation" r:id="rId7" imgW="1727200" imgH="1016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37363" y="1659622"/>
                        <a:ext cx="2085975" cy="1225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2880382" y="3839807"/>
            <a:ext cx="0" cy="15765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865554" y="1685186"/>
            <a:ext cx="2014483" cy="1156138"/>
          </a:xfrm>
          <a:prstGeom prst="rect">
            <a:avLst/>
          </a:prstGeom>
          <a:ln w="254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586795" y="1799049"/>
            <a:ext cx="98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LHS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81541" y="2643381"/>
            <a:ext cx="98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RHS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920437" y="3834552"/>
            <a:ext cx="0" cy="15765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2381167"/>
              </p:ext>
            </p:extLst>
          </p:nvPr>
        </p:nvGraphicFramePr>
        <p:xfrm>
          <a:off x="5749925" y="4078288"/>
          <a:ext cx="1339850" cy="232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3" name="Equation" r:id="rId9" imgW="736600" imgH="1282700" progId="Equation.DSMT4">
                  <p:embed/>
                </p:oleObj>
              </mc:Choice>
              <mc:Fallback>
                <p:oleObj name="Equation" r:id="rId9" imgW="736600" imgH="1282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49925" y="4078288"/>
                        <a:ext cx="1339850" cy="2328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/>
          <p:cNvSpPr/>
          <p:nvPr/>
        </p:nvSpPr>
        <p:spPr>
          <a:xfrm>
            <a:off x="5661573" y="4055242"/>
            <a:ext cx="1476703" cy="2356069"/>
          </a:xfrm>
          <a:prstGeom prst="rect">
            <a:avLst/>
          </a:prstGeom>
          <a:ln w="254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237193" y="4645574"/>
            <a:ext cx="1441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Hamilton’s</a:t>
            </a:r>
          </a:p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Equations of motion</a:t>
            </a:r>
          </a:p>
        </p:txBody>
      </p:sp>
    </p:spTree>
    <p:extLst>
      <p:ext uri="{BB962C8B-B14F-4D97-AF65-F5344CB8AC3E}">
        <p14:creationId xmlns:p14="http://schemas.microsoft.com/office/powerpoint/2010/main" val="2556673836"/>
      </p:ext>
    </p:extLst>
  </p:cSld>
  <p:clrMapOvr>
    <a:masterClrMapping/>
  </p:clrMapOvr>
  <p:transition xmlns:p14="http://schemas.microsoft.com/office/powerpoint/2010/main">
    <p:fade thruBlk="1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PREBYS@7EJIGINFUVWYY57I" val="435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ln w="12700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 w="25400">
          <a:solidFill>
            <a:srgbClr val="FF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800" dirty="0" smtClean="0">
            <a:solidFill>
              <a:srgbClr val="C00000"/>
            </a:solidFill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pulent">
    <a:dk1>
      <a:sysClr val="windowText" lastClr="000000"/>
    </a:dk1>
    <a:lt1>
      <a:sysClr val="window" lastClr="FFFFFF"/>
    </a:lt1>
    <a:dk2>
      <a:srgbClr val="B13F9A"/>
    </a:dk2>
    <a:lt2>
      <a:srgbClr val="F4E7ED"/>
    </a:lt2>
    <a:accent1>
      <a:srgbClr val="B83D68"/>
    </a:accent1>
    <a:accent2>
      <a:srgbClr val="AC66BB"/>
    </a:accent2>
    <a:accent3>
      <a:srgbClr val="DE6C36"/>
    </a:accent3>
    <a:accent4>
      <a:srgbClr val="F9B639"/>
    </a:accent4>
    <a:accent5>
      <a:srgbClr val="CF6DA4"/>
    </a:accent5>
    <a:accent6>
      <a:srgbClr val="FA8D3D"/>
    </a:accent6>
    <a:hlink>
      <a:srgbClr val="FFDE66"/>
    </a:hlink>
    <a:folHlink>
      <a:srgbClr val="D490C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quantum_universe_RMS_20080415</Template>
  <TotalTime>11327</TotalTime>
  <Words>1502</Words>
  <Application>Microsoft Macintosh PowerPoint</Application>
  <PresentationFormat>On-screen Show (4:3)</PresentationFormat>
  <Paragraphs>274</Paragraphs>
  <Slides>27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Opulent</vt:lpstr>
      <vt:lpstr>Equation</vt:lpstr>
      <vt:lpstr>MathType 6.0 Equation</vt:lpstr>
      <vt:lpstr>Hamiltonian Formalism </vt:lpstr>
      <vt:lpstr>Motivation</vt:lpstr>
      <vt:lpstr>Review*</vt:lpstr>
      <vt:lpstr>Demonstration in Cartesian Coordinates</vt:lpstr>
      <vt:lpstr>E&amp;M</vt:lpstr>
      <vt:lpstr>Relativistic Version</vt:lpstr>
      <vt:lpstr>PowerPoint Presentation</vt:lpstr>
      <vt:lpstr>Canonical Momentum</vt:lpstr>
      <vt:lpstr>Hamilton’s Equations</vt:lpstr>
      <vt:lpstr>Conservation laws</vt:lpstr>
      <vt:lpstr>Particle in an Electromagnetic Field</vt:lpstr>
      <vt:lpstr>Hamiltonian in Canonical Momentum</vt:lpstr>
      <vt:lpstr>Change of Coordinates and Generator Functions</vt:lpstr>
      <vt:lpstr>PowerPoint Presentation</vt:lpstr>
      <vt:lpstr>PowerPoint Presentation</vt:lpstr>
      <vt:lpstr>Example: Harmonic Oscillator</vt:lpstr>
      <vt:lpstr>PowerPoint Presentation</vt:lpstr>
      <vt:lpstr>Deviations from a Periodic System</vt:lpstr>
      <vt:lpstr>General case</vt:lpstr>
      <vt:lpstr>PowerPoint Presentation</vt:lpstr>
      <vt:lpstr>Particle Motion Revisited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Fermilab Beams Division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Antiproton Stacking and Cooling</dc:title>
  <dc:creator>localadmin</dc:creator>
  <cp:lastModifiedBy>Accelerator Division</cp:lastModifiedBy>
  <cp:revision>183</cp:revision>
  <dcterms:created xsi:type="dcterms:W3CDTF">2003-06-24T14:15:57Z</dcterms:created>
  <dcterms:modified xsi:type="dcterms:W3CDTF">2014-01-24T15:22:46Z</dcterms:modified>
</cp:coreProperties>
</file>