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2"/>
  </p:notesMasterIdLst>
  <p:handoutMasterIdLst>
    <p:handoutMasterId r:id="rId23"/>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Lst>
  <p:sldSz cx="9144000" cy="6858000" type="screen4x3"/>
  <p:notesSz cx="6858000" cy="9144000"/>
  <p:custDataLst>
    <p:tags r:id="rId25"/>
  </p:custDataLst>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99"/>
    <a:srgbClr val="FF9933"/>
    <a:srgbClr val="FF9966"/>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520" y="-120"/>
      </p:cViewPr>
      <p:guideLst>
        <p:guide orient="horz" pos="4319"/>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image" Target="../media/image14.emf"/><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4.emf"/><Relationship Id="rId4" Type="http://schemas.openxmlformats.org/officeDocument/2006/relationships/image" Target="../media/image65.emf"/><Relationship Id="rId5" Type="http://schemas.openxmlformats.org/officeDocument/2006/relationships/image" Target="../media/image66.emf"/><Relationship Id="rId1" Type="http://schemas.openxmlformats.org/officeDocument/2006/relationships/image" Target="../media/image62.emf"/><Relationship Id="rId2" Type="http://schemas.openxmlformats.org/officeDocument/2006/relationships/image" Target="../media/image6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9.emf"/><Relationship Id="rId4" Type="http://schemas.openxmlformats.org/officeDocument/2006/relationships/image" Target="../media/image70.emf"/><Relationship Id="rId1" Type="http://schemas.openxmlformats.org/officeDocument/2006/relationships/image" Target="../media/image67.emf"/><Relationship Id="rId2" Type="http://schemas.openxmlformats.org/officeDocument/2006/relationships/image" Target="../media/image6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1.emf"/><Relationship Id="rId2" Type="http://schemas.openxmlformats.org/officeDocument/2006/relationships/image" Target="../media/image7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5.emf"/><Relationship Id="rId4" Type="http://schemas.openxmlformats.org/officeDocument/2006/relationships/image" Target="../media/image76.emf"/><Relationship Id="rId5" Type="http://schemas.openxmlformats.org/officeDocument/2006/relationships/image" Target="../media/image77.emf"/><Relationship Id="rId1" Type="http://schemas.openxmlformats.org/officeDocument/2006/relationships/image" Target="../media/image73.emf"/><Relationship Id="rId2" Type="http://schemas.openxmlformats.org/officeDocument/2006/relationships/image" Target="../media/image7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0.emf"/><Relationship Id="rId4" Type="http://schemas.openxmlformats.org/officeDocument/2006/relationships/image" Target="../media/image81.emf"/><Relationship Id="rId5" Type="http://schemas.openxmlformats.org/officeDocument/2006/relationships/image" Target="../media/image82.emf"/><Relationship Id="rId1" Type="http://schemas.openxmlformats.org/officeDocument/2006/relationships/image" Target="../media/image78.emf"/><Relationship Id="rId2" Type="http://schemas.openxmlformats.org/officeDocument/2006/relationships/image" Target="../media/image7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emf"/><Relationship Id="rId4" Type="http://schemas.openxmlformats.org/officeDocument/2006/relationships/image" Target="../media/image86.emf"/><Relationship Id="rId5" Type="http://schemas.openxmlformats.org/officeDocument/2006/relationships/image" Target="../media/image87.emf"/><Relationship Id="rId6" Type="http://schemas.openxmlformats.org/officeDocument/2006/relationships/image" Target="../media/image88.emf"/><Relationship Id="rId7" Type="http://schemas.openxmlformats.org/officeDocument/2006/relationships/image" Target="../media/image89.emf"/><Relationship Id="rId8" Type="http://schemas.openxmlformats.org/officeDocument/2006/relationships/image" Target="../media/image90.emf"/><Relationship Id="rId9" Type="http://schemas.openxmlformats.org/officeDocument/2006/relationships/image" Target="../media/image91.emf"/><Relationship Id="rId1" Type="http://schemas.openxmlformats.org/officeDocument/2006/relationships/image" Target="../media/image83.emf"/><Relationship Id="rId2" Type="http://schemas.openxmlformats.org/officeDocument/2006/relationships/image" Target="../media/image8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4.emf"/><Relationship Id="rId4" Type="http://schemas.openxmlformats.org/officeDocument/2006/relationships/image" Target="../media/image95.emf"/><Relationship Id="rId5" Type="http://schemas.openxmlformats.org/officeDocument/2006/relationships/image" Target="../media/image96.emf"/><Relationship Id="rId6" Type="http://schemas.openxmlformats.org/officeDocument/2006/relationships/image" Target="../media/image97.emf"/><Relationship Id="rId1" Type="http://schemas.openxmlformats.org/officeDocument/2006/relationships/image" Target="../media/image92.emf"/><Relationship Id="rId2" Type="http://schemas.openxmlformats.org/officeDocument/2006/relationships/image" Target="../media/image9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0.emf"/><Relationship Id="rId4" Type="http://schemas.openxmlformats.org/officeDocument/2006/relationships/image" Target="../media/image101.emf"/><Relationship Id="rId1" Type="http://schemas.openxmlformats.org/officeDocument/2006/relationships/image" Target="../media/image98.emf"/><Relationship Id="rId2" Type="http://schemas.openxmlformats.org/officeDocument/2006/relationships/image" Target="../media/image9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2.emf"/><Relationship Id="rId2" Type="http://schemas.openxmlformats.org/officeDocument/2006/relationships/image" Target="../media/image10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25.emf"/><Relationship Id="rId11" Type="http://schemas.openxmlformats.org/officeDocument/2006/relationships/image" Target="../media/image26.emf"/><Relationship Id="rId1" Type="http://schemas.openxmlformats.org/officeDocument/2006/relationships/image" Target="../media/image16.emf"/><Relationship Id="rId2"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image" Target="../media/image27.emf"/><Relationship Id="rId2"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image" Target="../media/image32.emf"/><Relationship Id="rId2"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 Id="rId3"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6" Type="http://schemas.openxmlformats.org/officeDocument/2006/relationships/image" Target="../media/image47.emf"/><Relationship Id="rId1" Type="http://schemas.openxmlformats.org/officeDocument/2006/relationships/image" Target="../media/image42.emf"/><Relationship Id="rId2"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5" Type="http://schemas.openxmlformats.org/officeDocument/2006/relationships/image" Target="../media/image52.emf"/><Relationship Id="rId6" Type="http://schemas.openxmlformats.org/officeDocument/2006/relationships/image" Target="../media/image53.emf"/><Relationship Id="rId7" Type="http://schemas.openxmlformats.org/officeDocument/2006/relationships/image" Target="../media/image54.emf"/><Relationship Id="rId8" Type="http://schemas.openxmlformats.org/officeDocument/2006/relationships/image" Target="../media/image55.emf"/><Relationship Id="rId9" Type="http://schemas.openxmlformats.org/officeDocument/2006/relationships/image" Target="../media/image56.emf"/><Relationship Id="rId10" Type="http://schemas.openxmlformats.org/officeDocument/2006/relationships/image" Target="../media/image57.emf"/><Relationship Id="rId1" Type="http://schemas.openxmlformats.org/officeDocument/2006/relationships/image" Target="../media/image48.wmf"/><Relationship Id="rId2"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emf"/><Relationship Id="rId2"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emf"/><Relationship Id="rId2" Type="http://schemas.openxmlformats.org/officeDocument/2006/relationships/image" Target="../media/image6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7A7D01-DBA8-8A41-8E67-589581D8C2E9}" type="datetimeFigureOut">
              <a:rPr lang="en-US" smtClean="0"/>
              <a:t>1/25/14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FC329A-3753-3A4D-88AE-0082439E216E}" type="slidenum">
              <a:rPr lang="en-US" smtClean="0"/>
              <a:t>‹#›</a:t>
            </a:fld>
            <a:endParaRPr lang="en-US"/>
          </a:p>
        </p:txBody>
      </p:sp>
    </p:spTree>
    <p:extLst>
      <p:ext uri="{BB962C8B-B14F-4D97-AF65-F5344CB8AC3E}">
        <p14:creationId xmlns:p14="http://schemas.microsoft.com/office/powerpoint/2010/main" val="1411526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12402156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033639" y="6557963"/>
            <a:ext cx="2840361" cy="227012"/>
          </a:xfrm>
        </p:spPr>
        <p:txBody>
          <a:bodyPr/>
          <a:lstStyle>
            <a:lvl1pPr>
              <a:defRPr lang="en-US">
                <a:solidFill>
                  <a:srgbClr val="FFFFFF"/>
                </a:solidFill>
              </a:defRPr>
            </a:lvl1pPr>
            <a:extLst/>
          </a:lstStyle>
          <a:p>
            <a:pPr>
              <a:defRPr/>
            </a:pPr>
            <a:r>
              <a:rPr lang="en-US" smtClean="0"/>
              <a:t>USPAS, Knoxville, TN, January 20-31, 2014</a:t>
            </a:r>
            <a:endParaRPr/>
          </a:p>
        </p:txBody>
      </p:sp>
      <p:pic>
        <p:nvPicPr>
          <p:cNvPr id="7" name="Picture 6" descr="FNAL_logo_sm.gif"/>
          <p:cNvPicPr>
            <a:picLocks noChangeAspect="1"/>
          </p:cNvPicPr>
          <p:nvPr userDrawn="1"/>
        </p:nvPicPr>
        <p:blipFill>
          <a:blip r:embed="rId2" cstate="print"/>
          <a:stretch>
            <a:fillRect/>
          </a:stretch>
        </p:blipFill>
        <p:spPr>
          <a:xfrm>
            <a:off x="0" y="0"/>
            <a:ext cx="903767" cy="926942"/>
          </a:xfrm>
          <a:prstGeom prst="rect">
            <a:avLst/>
          </a:prstGeom>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7135" y="134244"/>
            <a:ext cx="8262937" cy="441325"/>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3777" y="752368"/>
            <a:ext cx="8251825" cy="555307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Lecture 12 - Coupled Resonances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USPAS, Knoxville, TN, January 20-31, 2014</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Lecture 12 - Coupled Resonances</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257" y="124288"/>
            <a:ext cx="8262937" cy="441325"/>
          </a:xfrm>
        </p:spPr>
        <p:txBody>
          <a:bodyPr/>
          <a:lstStyle>
            <a:lvl1pPr>
              <a:defRPr cap="none" baseline="0">
                <a:latin typeface="+mj-lt"/>
              </a:defRPr>
            </a:lvl1pPr>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a:xfrm>
            <a:off x="5741582" y="6569076"/>
            <a:ext cx="2516372" cy="161333"/>
          </a:xfrm>
        </p:spPr>
        <p:txBody>
          <a:bodyPr/>
          <a:lstStyle>
            <a:lvl1pPr>
              <a:defRPr/>
            </a:lvl1pPr>
          </a:lstStyle>
          <a:p>
            <a:pPr>
              <a:defRPr/>
            </a:pPr>
            <a:r>
              <a:rPr lang="en-US" smtClean="0"/>
              <a:t>USPAS, Knoxville, TN, January 20-31, 2014</a:t>
            </a:r>
            <a:endParaRPr lang="en-US" dirty="0"/>
          </a:p>
        </p:txBody>
      </p:sp>
      <p:sp>
        <p:nvSpPr>
          <p:cNvPr id="5" name="Footer Placeholder 3"/>
          <p:cNvSpPr>
            <a:spLocks noGrp="1"/>
          </p:cNvSpPr>
          <p:nvPr>
            <p:ph type="ftr" sz="quarter" idx="11"/>
          </p:nvPr>
        </p:nvSpPr>
        <p:spPr>
          <a:xfrm>
            <a:off x="457199" y="6557963"/>
            <a:ext cx="3859619" cy="172446"/>
          </a:xfrm>
        </p:spPr>
        <p:txBody>
          <a:bodyPr/>
          <a:lstStyle>
            <a:lvl1pPr algn="l">
              <a:defRPr/>
            </a:lvl1pPr>
          </a:lstStyle>
          <a:p>
            <a:pPr>
              <a:defRPr/>
            </a:pPr>
            <a:r>
              <a:rPr lang="en-US" smtClean="0"/>
              <a:t>Lecture 12 - Coupled Resonances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USPAS, Knoxville, TN, January 20-31, 2014</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Lecture 12 - Coupled Resonances</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8" y="224393"/>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19661" y="862297"/>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7530" y="853420"/>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Lecture 12 - Coupled Resonances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Lecture 12 - Coupled Resonances</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1587" y="115854"/>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a:xfrm>
            <a:off x="5264458" y="6569076"/>
            <a:ext cx="2993496" cy="227012"/>
          </a:xfrm>
        </p:spPr>
        <p:txBody>
          <a:bodyPr/>
          <a:lstStyle>
            <a:lvl1pPr>
              <a:defRPr/>
            </a:lvl1p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Lecture 12 - Coupled Resonances</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Lecture 12 - Coupled Resonances</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Lecture 12 - Coupled Resonances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USPAS, Knoxville, TN, January 20-31, 2014</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Lecture 12 - Coupled Resonances</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497135" y="134244"/>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503776" y="690225"/>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Date Placeholder 26"/>
          <p:cNvSpPr>
            <a:spLocks noGrp="1"/>
          </p:cNvSpPr>
          <p:nvPr>
            <p:ph type="dt" sz="half" idx="2"/>
          </p:nvPr>
        </p:nvSpPr>
        <p:spPr>
          <a:xfrm>
            <a:off x="5486400" y="6569076"/>
            <a:ext cx="2771553" cy="227012"/>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USPAS, Knoxville, TN, January 20-31, 2014</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Lecture 12 - Coupled Resonances</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10" name="Picture 9" descr="FNAL_logo_sm.gif"/>
          <p:cNvPicPr>
            <a:picLocks noChangeAspect="1"/>
          </p:cNvPicPr>
          <p:nvPr userDrawn="1"/>
        </p:nvPicPr>
        <p:blipFill>
          <a:blip r:embed="rId14" cstate="print"/>
          <a:stretch>
            <a:fillRect/>
          </a:stretch>
        </p:blipFill>
        <p:spPr>
          <a:xfrm>
            <a:off x="0" y="1"/>
            <a:ext cx="371959" cy="38149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Lst>
  <p:transition xmlns:p14="http://schemas.microsoft.com/office/powerpoint/2010/main">
    <p:fade thruBlk="1"/>
  </p:transition>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60.emf"/><Relationship Id="rId5" Type="http://schemas.openxmlformats.org/officeDocument/2006/relationships/oleObject" Target="../embeddings/oleObject56.bin"/><Relationship Id="rId6" Type="http://schemas.openxmlformats.org/officeDocument/2006/relationships/image" Target="../media/image61.e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image" Target="../media/image66.emf"/><Relationship Id="rId1" Type="http://schemas.openxmlformats.org/officeDocument/2006/relationships/vmlDrawing" Target="../drawings/vmlDrawing10.vml"/><Relationship Id="rId2" Type="http://schemas.openxmlformats.org/officeDocument/2006/relationships/slideLayout" Target="../slideLayouts/slideLayout6.xml"/><Relationship Id="rId3" Type="http://schemas.openxmlformats.org/officeDocument/2006/relationships/oleObject" Target="../embeddings/oleObject57.bin"/><Relationship Id="rId4" Type="http://schemas.openxmlformats.org/officeDocument/2006/relationships/image" Target="../media/image62.emf"/><Relationship Id="rId5" Type="http://schemas.openxmlformats.org/officeDocument/2006/relationships/oleObject" Target="../embeddings/oleObject58.bin"/><Relationship Id="rId6" Type="http://schemas.openxmlformats.org/officeDocument/2006/relationships/image" Target="../media/image63.emf"/><Relationship Id="rId7" Type="http://schemas.openxmlformats.org/officeDocument/2006/relationships/oleObject" Target="../embeddings/oleObject59.bin"/><Relationship Id="rId8" Type="http://schemas.openxmlformats.org/officeDocument/2006/relationships/image" Target="../media/image64.emf"/><Relationship Id="rId9" Type="http://schemas.openxmlformats.org/officeDocument/2006/relationships/oleObject" Target="../embeddings/oleObject60.bin"/><Relationship Id="rId10" Type="http://schemas.openxmlformats.org/officeDocument/2006/relationships/image" Target="../media/image6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67.emf"/><Relationship Id="rId5" Type="http://schemas.openxmlformats.org/officeDocument/2006/relationships/oleObject" Target="../embeddings/oleObject63.bin"/><Relationship Id="rId6" Type="http://schemas.openxmlformats.org/officeDocument/2006/relationships/image" Target="../media/image68.emf"/><Relationship Id="rId7" Type="http://schemas.openxmlformats.org/officeDocument/2006/relationships/oleObject" Target="../embeddings/oleObject64.bin"/><Relationship Id="rId8" Type="http://schemas.openxmlformats.org/officeDocument/2006/relationships/image" Target="../media/image69.emf"/><Relationship Id="rId9" Type="http://schemas.openxmlformats.org/officeDocument/2006/relationships/oleObject" Target="../embeddings/oleObject65.bin"/><Relationship Id="rId10" Type="http://schemas.openxmlformats.org/officeDocument/2006/relationships/image" Target="../media/image70.e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6.bin"/><Relationship Id="rId4" Type="http://schemas.openxmlformats.org/officeDocument/2006/relationships/image" Target="../media/image71.emf"/><Relationship Id="rId5" Type="http://schemas.openxmlformats.org/officeDocument/2006/relationships/oleObject" Target="../embeddings/oleObject67.bin"/><Relationship Id="rId6" Type="http://schemas.openxmlformats.org/officeDocument/2006/relationships/image" Target="../media/image72.e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72.bin"/><Relationship Id="rId12" Type="http://schemas.openxmlformats.org/officeDocument/2006/relationships/image" Target="../media/image77.emf"/><Relationship Id="rId1" Type="http://schemas.openxmlformats.org/officeDocument/2006/relationships/vmlDrawing" Target="../drawings/vmlDrawing13.vml"/><Relationship Id="rId2" Type="http://schemas.openxmlformats.org/officeDocument/2006/relationships/slideLayout" Target="../slideLayouts/slideLayout7.xml"/><Relationship Id="rId3" Type="http://schemas.openxmlformats.org/officeDocument/2006/relationships/oleObject" Target="../embeddings/oleObject68.bin"/><Relationship Id="rId4" Type="http://schemas.openxmlformats.org/officeDocument/2006/relationships/image" Target="../media/image73.emf"/><Relationship Id="rId5" Type="http://schemas.openxmlformats.org/officeDocument/2006/relationships/oleObject" Target="../embeddings/oleObject69.bin"/><Relationship Id="rId6" Type="http://schemas.openxmlformats.org/officeDocument/2006/relationships/image" Target="../media/image74.emf"/><Relationship Id="rId7" Type="http://schemas.openxmlformats.org/officeDocument/2006/relationships/oleObject" Target="../embeddings/oleObject70.bin"/><Relationship Id="rId8" Type="http://schemas.openxmlformats.org/officeDocument/2006/relationships/image" Target="../media/image75.emf"/><Relationship Id="rId9" Type="http://schemas.openxmlformats.org/officeDocument/2006/relationships/oleObject" Target="../embeddings/oleObject71.bin"/><Relationship Id="rId10" Type="http://schemas.openxmlformats.org/officeDocument/2006/relationships/image" Target="../media/image76.emf"/></Relationships>
</file>

<file path=ppt/slides/_rels/slide15.xml.rels><?xml version="1.0" encoding="UTF-8" standalone="yes"?>
<Relationships xmlns="http://schemas.openxmlformats.org/package/2006/relationships"><Relationship Id="rId11" Type="http://schemas.openxmlformats.org/officeDocument/2006/relationships/oleObject" Target="../embeddings/oleObject77.bin"/><Relationship Id="rId12" Type="http://schemas.openxmlformats.org/officeDocument/2006/relationships/image" Target="../media/image82.emf"/><Relationship Id="rId1" Type="http://schemas.openxmlformats.org/officeDocument/2006/relationships/vmlDrawing" Target="../drawings/vmlDrawing14.vml"/><Relationship Id="rId2" Type="http://schemas.openxmlformats.org/officeDocument/2006/relationships/slideLayout" Target="../slideLayouts/slideLayout7.xml"/><Relationship Id="rId3" Type="http://schemas.openxmlformats.org/officeDocument/2006/relationships/oleObject" Target="../embeddings/oleObject73.bin"/><Relationship Id="rId4" Type="http://schemas.openxmlformats.org/officeDocument/2006/relationships/image" Target="../media/image78.emf"/><Relationship Id="rId5" Type="http://schemas.openxmlformats.org/officeDocument/2006/relationships/oleObject" Target="../embeddings/oleObject74.bin"/><Relationship Id="rId6" Type="http://schemas.openxmlformats.org/officeDocument/2006/relationships/image" Target="../media/image79.emf"/><Relationship Id="rId7" Type="http://schemas.openxmlformats.org/officeDocument/2006/relationships/oleObject" Target="../embeddings/oleObject75.bin"/><Relationship Id="rId8" Type="http://schemas.openxmlformats.org/officeDocument/2006/relationships/image" Target="../media/image80.emf"/><Relationship Id="rId9" Type="http://schemas.openxmlformats.org/officeDocument/2006/relationships/oleObject" Target="../embeddings/oleObject76.bin"/><Relationship Id="rId10" Type="http://schemas.openxmlformats.org/officeDocument/2006/relationships/image" Target="../media/image81.emf"/></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81.bin"/><Relationship Id="rId20" Type="http://schemas.openxmlformats.org/officeDocument/2006/relationships/image" Target="../media/image91.emf"/><Relationship Id="rId10" Type="http://schemas.openxmlformats.org/officeDocument/2006/relationships/image" Target="../media/image86.emf"/><Relationship Id="rId11" Type="http://schemas.openxmlformats.org/officeDocument/2006/relationships/oleObject" Target="../embeddings/oleObject82.bin"/><Relationship Id="rId12" Type="http://schemas.openxmlformats.org/officeDocument/2006/relationships/image" Target="../media/image87.emf"/><Relationship Id="rId13" Type="http://schemas.openxmlformats.org/officeDocument/2006/relationships/oleObject" Target="../embeddings/oleObject83.bin"/><Relationship Id="rId14" Type="http://schemas.openxmlformats.org/officeDocument/2006/relationships/image" Target="../media/image88.emf"/><Relationship Id="rId15" Type="http://schemas.openxmlformats.org/officeDocument/2006/relationships/oleObject" Target="../embeddings/oleObject84.bin"/><Relationship Id="rId16" Type="http://schemas.openxmlformats.org/officeDocument/2006/relationships/image" Target="../media/image89.emf"/><Relationship Id="rId17" Type="http://schemas.openxmlformats.org/officeDocument/2006/relationships/oleObject" Target="../embeddings/oleObject85.bin"/><Relationship Id="rId18" Type="http://schemas.openxmlformats.org/officeDocument/2006/relationships/image" Target="../media/image90.emf"/><Relationship Id="rId19" Type="http://schemas.openxmlformats.org/officeDocument/2006/relationships/oleObject" Target="../embeddings/oleObject86.bin"/><Relationship Id="rId1" Type="http://schemas.openxmlformats.org/officeDocument/2006/relationships/vmlDrawing" Target="../drawings/vmlDrawing15.vml"/><Relationship Id="rId2" Type="http://schemas.openxmlformats.org/officeDocument/2006/relationships/slideLayout" Target="../slideLayouts/slideLayout6.xml"/><Relationship Id="rId3" Type="http://schemas.openxmlformats.org/officeDocument/2006/relationships/oleObject" Target="../embeddings/oleObject78.bin"/><Relationship Id="rId4" Type="http://schemas.openxmlformats.org/officeDocument/2006/relationships/image" Target="../media/image83.emf"/><Relationship Id="rId5" Type="http://schemas.openxmlformats.org/officeDocument/2006/relationships/oleObject" Target="../embeddings/oleObject79.bin"/><Relationship Id="rId6" Type="http://schemas.openxmlformats.org/officeDocument/2006/relationships/image" Target="../media/image84.emf"/><Relationship Id="rId7" Type="http://schemas.openxmlformats.org/officeDocument/2006/relationships/oleObject" Target="../embeddings/oleObject80.bin"/><Relationship Id="rId8" Type="http://schemas.openxmlformats.org/officeDocument/2006/relationships/image" Target="../media/image85.emf"/></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91.bin"/><Relationship Id="rId12" Type="http://schemas.openxmlformats.org/officeDocument/2006/relationships/image" Target="../media/image96.emf"/><Relationship Id="rId13" Type="http://schemas.openxmlformats.org/officeDocument/2006/relationships/oleObject" Target="../embeddings/oleObject92.bin"/><Relationship Id="rId14" Type="http://schemas.openxmlformats.org/officeDocument/2006/relationships/image" Target="../media/image97.emf"/><Relationship Id="rId1" Type="http://schemas.openxmlformats.org/officeDocument/2006/relationships/vmlDrawing" Target="../drawings/vmlDrawing16.vml"/><Relationship Id="rId2" Type="http://schemas.openxmlformats.org/officeDocument/2006/relationships/slideLayout" Target="../slideLayouts/slideLayout7.xml"/><Relationship Id="rId3" Type="http://schemas.openxmlformats.org/officeDocument/2006/relationships/oleObject" Target="../embeddings/oleObject87.bin"/><Relationship Id="rId4" Type="http://schemas.openxmlformats.org/officeDocument/2006/relationships/image" Target="../media/image92.emf"/><Relationship Id="rId5" Type="http://schemas.openxmlformats.org/officeDocument/2006/relationships/oleObject" Target="../embeddings/oleObject88.bin"/><Relationship Id="rId6" Type="http://schemas.openxmlformats.org/officeDocument/2006/relationships/image" Target="../media/image93.emf"/><Relationship Id="rId7" Type="http://schemas.openxmlformats.org/officeDocument/2006/relationships/oleObject" Target="../embeddings/oleObject89.bin"/><Relationship Id="rId8" Type="http://schemas.openxmlformats.org/officeDocument/2006/relationships/image" Target="../media/image94.emf"/><Relationship Id="rId9" Type="http://schemas.openxmlformats.org/officeDocument/2006/relationships/oleObject" Target="../embeddings/oleObject90.bin"/><Relationship Id="rId10" Type="http://schemas.openxmlformats.org/officeDocument/2006/relationships/image" Target="../media/image9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3.bin"/><Relationship Id="rId4" Type="http://schemas.openxmlformats.org/officeDocument/2006/relationships/image" Target="../media/image98.emf"/><Relationship Id="rId5" Type="http://schemas.openxmlformats.org/officeDocument/2006/relationships/oleObject" Target="../embeddings/oleObject94.bin"/><Relationship Id="rId6" Type="http://schemas.openxmlformats.org/officeDocument/2006/relationships/image" Target="../media/image99.emf"/><Relationship Id="rId7" Type="http://schemas.openxmlformats.org/officeDocument/2006/relationships/oleObject" Target="../embeddings/oleObject95.bin"/><Relationship Id="rId8" Type="http://schemas.openxmlformats.org/officeDocument/2006/relationships/image" Target="../media/image100.emf"/><Relationship Id="rId9" Type="http://schemas.openxmlformats.org/officeDocument/2006/relationships/oleObject" Target="../embeddings/oleObject96.bin"/><Relationship Id="rId10" Type="http://schemas.openxmlformats.org/officeDocument/2006/relationships/image" Target="../media/image101.emf"/><Relationship Id="rId1" Type="http://schemas.openxmlformats.org/officeDocument/2006/relationships/vmlDrawing" Target="../drawings/vmlDrawing17.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7.bin"/><Relationship Id="rId4" Type="http://schemas.openxmlformats.org/officeDocument/2006/relationships/image" Target="../media/image102.emf"/><Relationship Id="rId5" Type="http://schemas.openxmlformats.org/officeDocument/2006/relationships/oleObject" Target="../embeddings/oleObject98.bin"/><Relationship Id="rId6" Type="http://schemas.openxmlformats.org/officeDocument/2006/relationships/image" Target="../media/image103.e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oleObject" Target="../embeddings/oleObject9.bin"/><Relationship Id="rId21" Type="http://schemas.openxmlformats.org/officeDocument/2006/relationships/image" Target="../media/image11.emf"/><Relationship Id="rId22" Type="http://schemas.openxmlformats.org/officeDocument/2006/relationships/oleObject" Target="../embeddings/oleObject10.bin"/><Relationship Id="rId23" Type="http://schemas.openxmlformats.org/officeDocument/2006/relationships/image" Target="../media/image12.emf"/><Relationship Id="rId24" Type="http://schemas.openxmlformats.org/officeDocument/2006/relationships/oleObject" Target="../embeddings/oleObject11.bin"/><Relationship Id="rId25" Type="http://schemas.openxmlformats.org/officeDocument/2006/relationships/image" Target="../media/image13.emf"/><Relationship Id="rId26" Type="http://schemas.openxmlformats.org/officeDocument/2006/relationships/oleObject" Target="../embeddings/oleObject12.bin"/><Relationship Id="rId27" Type="http://schemas.openxmlformats.org/officeDocument/2006/relationships/image" Target="../media/image14.emf"/><Relationship Id="rId10" Type="http://schemas.openxmlformats.org/officeDocument/2006/relationships/oleObject" Target="../embeddings/oleObject4.bin"/><Relationship Id="rId11" Type="http://schemas.openxmlformats.org/officeDocument/2006/relationships/image" Target="../media/image6.emf"/><Relationship Id="rId12" Type="http://schemas.openxmlformats.org/officeDocument/2006/relationships/oleObject" Target="../embeddings/oleObject5.bin"/><Relationship Id="rId13" Type="http://schemas.openxmlformats.org/officeDocument/2006/relationships/image" Target="../media/image7.emf"/><Relationship Id="rId14" Type="http://schemas.openxmlformats.org/officeDocument/2006/relationships/oleObject" Target="../embeddings/oleObject6.bin"/><Relationship Id="rId15" Type="http://schemas.openxmlformats.org/officeDocument/2006/relationships/image" Target="../media/image8.emf"/><Relationship Id="rId16" Type="http://schemas.openxmlformats.org/officeDocument/2006/relationships/oleObject" Target="../embeddings/oleObject7.bin"/><Relationship Id="rId17" Type="http://schemas.openxmlformats.org/officeDocument/2006/relationships/image" Target="../media/image9.emf"/><Relationship Id="rId18" Type="http://schemas.openxmlformats.org/officeDocument/2006/relationships/oleObject" Target="../embeddings/oleObject8.bin"/><Relationship Id="rId19"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6.xml"/><Relationship Id="rId3" Type="http://schemas.openxmlformats.org/officeDocument/2006/relationships/image" Target="../media/image15.png"/><Relationship Id="rId4" Type="http://schemas.openxmlformats.org/officeDocument/2006/relationships/oleObject" Target="../embeddings/oleObject1.bin"/><Relationship Id="rId5" Type="http://schemas.openxmlformats.org/officeDocument/2006/relationships/image" Target="../media/image3.emf"/><Relationship Id="rId6" Type="http://schemas.openxmlformats.org/officeDocument/2006/relationships/oleObject" Target="../embeddings/oleObject2.bin"/><Relationship Id="rId7" Type="http://schemas.openxmlformats.org/officeDocument/2006/relationships/image" Target="../media/image4.emf"/><Relationship Id="rId8"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9.bin"/><Relationship Id="rId4" Type="http://schemas.openxmlformats.org/officeDocument/2006/relationships/image" Target="../media/image104.emf"/><Relationship Id="rId5" Type="http://schemas.openxmlformats.org/officeDocument/2006/relationships/image" Target="../media/image105.png"/><Relationship Id="rId1" Type="http://schemas.openxmlformats.org/officeDocument/2006/relationships/vmlDrawing" Target="../drawings/vmlDrawing19.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6.bin"/><Relationship Id="rId20" Type="http://schemas.openxmlformats.org/officeDocument/2006/relationships/image" Target="../media/image24.emf"/><Relationship Id="rId21" Type="http://schemas.openxmlformats.org/officeDocument/2006/relationships/oleObject" Target="../embeddings/oleObject22.bin"/><Relationship Id="rId22" Type="http://schemas.openxmlformats.org/officeDocument/2006/relationships/image" Target="../media/image25.emf"/><Relationship Id="rId23" Type="http://schemas.openxmlformats.org/officeDocument/2006/relationships/oleObject" Target="../embeddings/oleObject23.bin"/><Relationship Id="rId24" Type="http://schemas.openxmlformats.org/officeDocument/2006/relationships/image" Target="../media/image26.emf"/><Relationship Id="rId10" Type="http://schemas.openxmlformats.org/officeDocument/2006/relationships/image" Target="../media/image19.emf"/><Relationship Id="rId11" Type="http://schemas.openxmlformats.org/officeDocument/2006/relationships/oleObject" Target="../embeddings/oleObject17.bin"/><Relationship Id="rId12" Type="http://schemas.openxmlformats.org/officeDocument/2006/relationships/image" Target="../media/image20.emf"/><Relationship Id="rId13" Type="http://schemas.openxmlformats.org/officeDocument/2006/relationships/oleObject" Target="../embeddings/oleObject18.bin"/><Relationship Id="rId14" Type="http://schemas.openxmlformats.org/officeDocument/2006/relationships/image" Target="../media/image21.emf"/><Relationship Id="rId15" Type="http://schemas.openxmlformats.org/officeDocument/2006/relationships/oleObject" Target="../embeddings/oleObject19.bin"/><Relationship Id="rId16" Type="http://schemas.openxmlformats.org/officeDocument/2006/relationships/image" Target="../media/image22.emf"/><Relationship Id="rId17" Type="http://schemas.openxmlformats.org/officeDocument/2006/relationships/oleObject" Target="../embeddings/oleObject20.bin"/><Relationship Id="rId18" Type="http://schemas.openxmlformats.org/officeDocument/2006/relationships/image" Target="../media/image23.emf"/><Relationship Id="rId19" Type="http://schemas.openxmlformats.org/officeDocument/2006/relationships/oleObject" Target="../embeddings/oleObject21.bin"/><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oleObject" Target="../embeddings/oleObject13.bin"/><Relationship Id="rId4" Type="http://schemas.openxmlformats.org/officeDocument/2006/relationships/image" Target="../media/image16.emf"/><Relationship Id="rId5" Type="http://schemas.openxmlformats.org/officeDocument/2006/relationships/oleObject" Target="../embeddings/oleObject14.bin"/><Relationship Id="rId6" Type="http://schemas.openxmlformats.org/officeDocument/2006/relationships/image" Target="../media/image17.emf"/><Relationship Id="rId7" Type="http://schemas.openxmlformats.org/officeDocument/2006/relationships/oleObject" Target="../embeddings/oleObject15.bin"/><Relationship Id="rId8" Type="http://schemas.openxmlformats.org/officeDocument/2006/relationships/image" Target="../media/image18.emf"/></Relationships>
</file>

<file path=ppt/slides/_rels/slide4.xml.rels><?xml version="1.0" encoding="UTF-8" standalone="yes"?>
<Relationships xmlns="http://schemas.openxmlformats.org/package/2006/relationships"><Relationship Id="rId11" Type="http://schemas.openxmlformats.org/officeDocument/2006/relationships/oleObject" Target="../embeddings/oleObject28.bin"/><Relationship Id="rId12" Type="http://schemas.openxmlformats.org/officeDocument/2006/relationships/image" Target="../media/image31.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24.bin"/><Relationship Id="rId4" Type="http://schemas.openxmlformats.org/officeDocument/2006/relationships/image" Target="../media/image27.emf"/><Relationship Id="rId5" Type="http://schemas.openxmlformats.org/officeDocument/2006/relationships/oleObject" Target="../embeddings/oleObject25.bin"/><Relationship Id="rId6" Type="http://schemas.openxmlformats.org/officeDocument/2006/relationships/image" Target="../media/image28.emf"/><Relationship Id="rId7" Type="http://schemas.openxmlformats.org/officeDocument/2006/relationships/oleObject" Target="../embeddings/oleObject26.bin"/><Relationship Id="rId8" Type="http://schemas.openxmlformats.org/officeDocument/2006/relationships/image" Target="../media/image29.emf"/><Relationship Id="rId9" Type="http://schemas.openxmlformats.org/officeDocument/2006/relationships/oleObject" Target="../embeddings/oleObject27.bin"/><Relationship Id="rId10" Type="http://schemas.openxmlformats.org/officeDocument/2006/relationships/image" Target="../media/image30.emf"/></Relationships>
</file>

<file path=ppt/slides/_rels/slide5.xml.rels><?xml version="1.0" encoding="UTF-8" standalone="yes"?>
<Relationships xmlns="http://schemas.openxmlformats.org/package/2006/relationships"><Relationship Id="rId11" Type="http://schemas.openxmlformats.org/officeDocument/2006/relationships/oleObject" Target="../embeddings/oleObject33.bin"/><Relationship Id="rId12" Type="http://schemas.openxmlformats.org/officeDocument/2006/relationships/image" Target="../media/image36.emf"/><Relationship Id="rId13" Type="http://schemas.openxmlformats.org/officeDocument/2006/relationships/image" Target="../media/image37.png"/><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29.bin"/><Relationship Id="rId4" Type="http://schemas.openxmlformats.org/officeDocument/2006/relationships/image" Target="../media/image32.emf"/><Relationship Id="rId5" Type="http://schemas.openxmlformats.org/officeDocument/2006/relationships/oleObject" Target="../embeddings/oleObject30.bin"/><Relationship Id="rId6" Type="http://schemas.openxmlformats.org/officeDocument/2006/relationships/image" Target="../media/image33.emf"/><Relationship Id="rId7" Type="http://schemas.openxmlformats.org/officeDocument/2006/relationships/oleObject" Target="../embeddings/oleObject31.bin"/><Relationship Id="rId8" Type="http://schemas.openxmlformats.org/officeDocument/2006/relationships/image" Target="../media/image34.emf"/><Relationship Id="rId9" Type="http://schemas.openxmlformats.org/officeDocument/2006/relationships/oleObject" Target="../embeddings/oleObject32.bin"/><Relationship Id="rId10" Type="http://schemas.openxmlformats.org/officeDocument/2006/relationships/image" Target="../media/image35.emf"/></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oleObject" Target="../embeddings/oleObject34.bin"/><Relationship Id="rId5" Type="http://schemas.openxmlformats.org/officeDocument/2006/relationships/image" Target="../media/image38.emf"/><Relationship Id="rId6" Type="http://schemas.openxmlformats.org/officeDocument/2006/relationships/oleObject" Target="../embeddings/oleObject35.bin"/><Relationship Id="rId7" Type="http://schemas.openxmlformats.org/officeDocument/2006/relationships/image" Target="../media/image39.emf"/><Relationship Id="rId8" Type="http://schemas.openxmlformats.org/officeDocument/2006/relationships/oleObject" Target="../embeddings/oleObject36.bin"/><Relationship Id="rId9" Type="http://schemas.openxmlformats.org/officeDocument/2006/relationships/image" Target="../media/image40.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41.bin"/><Relationship Id="rId12" Type="http://schemas.openxmlformats.org/officeDocument/2006/relationships/image" Target="../media/image46.emf"/><Relationship Id="rId13" Type="http://schemas.openxmlformats.org/officeDocument/2006/relationships/oleObject" Target="../embeddings/oleObject42.bin"/><Relationship Id="rId14" Type="http://schemas.openxmlformats.org/officeDocument/2006/relationships/image" Target="../media/image47.emf"/><Relationship Id="rId1" Type="http://schemas.openxmlformats.org/officeDocument/2006/relationships/vmlDrawing" Target="../drawings/vmlDrawing6.vml"/><Relationship Id="rId2" Type="http://schemas.openxmlformats.org/officeDocument/2006/relationships/slideLayout" Target="../slideLayouts/slideLayout6.xml"/><Relationship Id="rId3" Type="http://schemas.openxmlformats.org/officeDocument/2006/relationships/oleObject" Target="../embeddings/oleObject37.bin"/><Relationship Id="rId4" Type="http://schemas.openxmlformats.org/officeDocument/2006/relationships/image" Target="../media/image42.emf"/><Relationship Id="rId5" Type="http://schemas.openxmlformats.org/officeDocument/2006/relationships/oleObject" Target="../embeddings/oleObject38.bin"/><Relationship Id="rId6" Type="http://schemas.openxmlformats.org/officeDocument/2006/relationships/image" Target="../media/image43.emf"/><Relationship Id="rId7" Type="http://schemas.openxmlformats.org/officeDocument/2006/relationships/oleObject" Target="../embeddings/oleObject39.bin"/><Relationship Id="rId8" Type="http://schemas.openxmlformats.org/officeDocument/2006/relationships/image" Target="../media/image44.emf"/><Relationship Id="rId9" Type="http://schemas.openxmlformats.org/officeDocument/2006/relationships/oleObject" Target="../embeddings/oleObject40.bin"/><Relationship Id="rId10" Type="http://schemas.openxmlformats.org/officeDocument/2006/relationships/image" Target="../media/image45.emf"/></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6.bin"/><Relationship Id="rId20" Type="http://schemas.openxmlformats.org/officeDocument/2006/relationships/image" Target="../media/image56.emf"/><Relationship Id="rId21" Type="http://schemas.openxmlformats.org/officeDocument/2006/relationships/oleObject" Target="../embeddings/oleObject52.bin"/><Relationship Id="rId22" Type="http://schemas.openxmlformats.org/officeDocument/2006/relationships/image" Target="../media/image57.emf"/><Relationship Id="rId10" Type="http://schemas.openxmlformats.org/officeDocument/2006/relationships/image" Target="../media/image51.emf"/><Relationship Id="rId11" Type="http://schemas.openxmlformats.org/officeDocument/2006/relationships/oleObject" Target="../embeddings/oleObject47.bin"/><Relationship Id="rId12" Type="http://schemas.openxmlformats.org/officeDocument/2006/relationships/image" Target="../media/image52.emf"/><Relationship Id="rId13" Type="http://schemas.openxmlformats.org/officeDocument/2006/relationships/oleObject" Target="../embeddings/oleObject48.bin"/><Relationship Id="rId14" Type="http://schemas.openxmlformats.org/officeDocument/2006/relationships/image" Target="../media/image53.emf"/><Relationship Id="rId15" Type="http://schemas.openxmlformats.org/officeDocument/2006/relationships/oleObject" Target="../embeddings/oleObject49.bin"/><Relationship Id="rId16" Type="http://schemas.openxmlformats.org/officeDocument/2006/relationships/image" Target="../media/image54.emf"/><Relationship Id="rId17" Type="http://schemas.openxmlformats.org/officeDocument/2006/relationships/oleObject" Target="../embeddings/oleObject50.bin"/><Relationship Id="rId18" Type="http://schemas.openxmlformats.org/officeDocument/2006/relationships/image" Target="../media/image55.emf"/><Relationship Id="rId19" Type="http://schemas.openxmlformats.org/officeDocument/2006/relationships/oleObject" Target="../embeddings/oleObject51.bin"/><Relationship Id="rId1" Type="http://schemas.openxmlformats.org/officeDocument/2006/relationships/vmlDrawing" Target="../drawings/vmlDrawing7.vml"/><Relationship Id="rId2" Type="http://schemas.openxmlformats.org/officeDocument/2006/relationships/slideLayout" Target="../slideLayouts/slideLayout6.xml"/><Relationship Id="rId3" Type="http://schemas.openxmlformats.org/officeDocument/2006/relationships/oleObject" Target="../embeddings/oleObject43.bin"/><Relationship Id="rId4" Type="http://schemas.openxmlformats.org/officeDocument/2006/relationships/image" Target="../media/image48.wmf"/><Relationship Id="rId5" Type="http://schemas.openxmlformats.org/officeDocument/2006/relationships/oleObject" Target="../embeddings/oleObject44.bin"/><Relationship Id="rId6" Type="http://schemas.openxmlformats.org/officeDocument/2006/relationships/image" Target="../media/image49.wmf"/><Relationship Id="rId7" Type="http://schemas.openxmlformats.org/officeDocument/2006/relationships/oleObject" Target="../embeddings/oleObject45.bin"/><Relationship Id="rId8" Type="http://schemas.openxmlformats.org/officeDocument/2006/relationships/image" Target="../media/image5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3.bin"/><Relationship Id="rId4" Type="http://schemas.openxmlformats.org/officeDocument/2006/relationships/image" Target="../media/image58.emf"/><Relationship Id="rId5" Type="http://schemas.openxmlformats.org/officeDocument/2006/relationships/oleObject" Target="../embeddings/oleObject54.bin"/><Relationship Id="rId6" Type="http://schemas.openxmlformats.org/officeDocument/2006/relationships/image" Target="../media/image59.e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Coupled Oscillations</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dirty="0" smtClean="0"/>
              <a:t>Eric </a:t>
            </a:r>
            <a:r>
              <a:rPr lang="en-US" dirty="0" err="1" smtClean="0"/>
              <a:t>Prebys</a:t>
            </a:r>
            <a:r>
              <a:rPr lang="en-US" dirty="0" smtClean="0"/>
              <a:t>,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Gymnastics</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34480393"/>
              </p:ext>
            </p:extLst>
          </p:nvPr>
        </p:nvGraphicFramePr>
        <p:xfrm>
          <a:off x="4267200" y="304800"/>
          <a:ext cx="4405313" cy="1379537"/>
        </p:xfrm>
        <a:graphic>
          <a:graphicData uri="http://schemas.openxmlformats.org/presentationml/2006/ole">
            <mc:AlternateContent xmlns:mc="http://schemas.openxmlformats.org/markup-compatibility/2006">
              <mc:Choice xmlns:v="urn:schemas-microsoft-com:vml" Requires="v">
                <p:oleObj spid="_x0000_s78901" name="Equation" r:id="rId3" imgW="2552700" imgH="800100" progId="Equation.DSMT4">
                  <p:embed/>
                </p:oleObj>
              </mc:Choice>
              <mc:Fallback>
                <p:oleObj name="Equation" r:id="rId3" imgW="2552700" imgH="800100" progId="Equation.DSMT4">
                  <p:embed/>
                  <p:pic>
                    <p:nvPicPr>
                      <p:cNvPr id="0" name=""/>
                      <p:cNvPicPr/>
                      <p:nvPr/>
                    </p:nvPicPr>
                    <p:blipFill>
                      <a:blip r:embed="rId4"/>
                      <a:stretch>
                        <a:fillRect/>
                      </a:stretch>
                    </p:blipFill>
                    <p:spPr>
                      <a:xfrm>
                        <a:off x="4267200" y="304800"/>
                        <a:ext cx="4405313" cy="1379537"/>
                      </a:xfrm>
                      <a:prstGeom prst="rect">
                        <a:avLst/>
                      </a:prstGeom>
                    </p:spPr>
                  </p:pic>
                </p:oleObj>
              </mc:Fallback>
            </mc:AlternateContent>
          </a:graphicData>
        </a:graphic>
      </p:graphicFrame>
      <p:sp>
        <p:nvSpPr>
          <p:cNvPr id="7" name="TextBox 6"/>
          <p:cNvSpPr txBox="1"/>
          <p:nvPr/>
        </p:nvSpPr>
        <p:spPr>
          <a:xfrm>
            <a:off x="1905000" y="685800"/>
            <a:ext cx="1905000" cy="381000"/>
          </a:xfrm>
          <a:prstGeom prst="rect">
            <a:avLst/>
          </a:prstGeom>
          <a:noFill/>
        </p:spPr>
        <p:txBody>
          <a:bodyPr wrap="square" rtlCol="0">
            <a:spAutoFit/>
          </a:bodyPr>
          <a:lstStyle/>
          <a:p>
            <a:pPr algn="r"/>
            <a:r>
              <a:rPr lang="en-US" sz="1800" dirty="0" smtClean="0">
                <a:solidFill>
                  <a:srgbClr val="C00000"/>
                </a:solidFill>
                <a:latin typeface="+mn-lt"/>
              </a:rPr>
              <a:t>Recall</a:t>
            </a:r>
          </a:p>
        </p:txBody>
      </p:sp>
      <p:graphicFrame>
        <p:nvGraphicFramePr>
          <p:cNvPr id="8" name="Object 7"/>
          <p:cNvGraphicFramePr>
            <a:graphicFrameLocks noChangeAspect="1"/>
          </p:cNvGraphicFramePr>
          <p:nvPr>
            <p:extLst>
              <p:ext uri="{D42A27DB-BD31-4B8C-83A1-F6EECF244321}">
                <p14:modId xmlns:p14="http://schemas.microsoft.com/office/powerpoint/2010/main" val="1050282145"/>
              </p:ext>
            </p:extLst>
          </p:nvPr>
        </p:nvGraphicFramePr>
        <p:xfrm>
          <a:off x="3352800" y="2158206"/>
          <a:ext cx="5159375" cy="3151187"/>
        </p:xfrm>
        <a:graphic>
          <a:graphicData uri="http://schemas.openxmlformats.org/presentationml/2006/ole">
            <mc:AlternateContent xmlns:mc="http://schemas.openxmlformats.org/markup-compatibility/2006">
              <mc:Choice xmlns:v="urn:schemas-microsoft-com:vml" Requires="v">
                <p:oleObj spid="_x0000_s78902" name="Equation" r:id="rId5" imgW="2844800" imgH="1739900" progId="Equation.DSMT4">
                  <p:embed/>
                </p:oleObj>
              </mc:Choice>
              <mc:Fallback>
                <p:oleObj name="Equation" r:id="rId5" imgW="2844800" imgH="1739900" progId="Equation.DSMT4">
                  <p:embed/>
                  <p:pic>
                    <p:nvPicPr>
                      <p:cNvPr id="0" name=""/>
                      <p:cNvPicPr/>
                      <p:nvPr/>
                    </p:nvPicPr>
                    <p:blipFill>
                      <a:blip r:embed="rId6"/>
                      <a:stretch>
                        <a:fillRect/>
                      </a:stretch>
                    </p:blipFill>
                    <p:spPr>
                      <a:xfrm>
                        <a:off x="3352800" y="2158206"/>
                        <a:ext cx="5159375" cy="3151187"/>
                      </a:xfrm>
                      <a:prstGeom prst="rect">
                        <a:avLst/>
                      </a:prstGeom>
                    </p:spPr>
                  </p:pic>
                </p:oleObj>
              </mc:Fallback>
            </mc:AlternateContent>
          </a:graphicData>
        </a:graphic>
      </p:graphicFrame>
      <p:sp>
        <p:nvSpPr>
          <p:cNvPr id="9" name="Rectangle 8"/>
          <p:cNvSpPr/>
          <p:nvPr/>
        </p:nvSpPr>
        <p:spPr>
          <a:xfrm>
            <a:off x="3276600" y="2133600"/>
            <a:ext cx="5257800" cy="3124200"/>
          </a:xfrm>
          <a:prstGeom prst="rect">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62570402"/>
      </p:ext>
    </p:extLst>
  </p:cSld>
  <p:clrMapOvr>
    <a:masterClrMapping/>
  </p:clrMapOvr>
  <p:transition xmlns:p14="http://schemas.microsoft.com/office/powerpoint/2010/mai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Resonances</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11</a:t>
            </a:fld>
            <a:endParaRPr lang="en-US"/>
          </a:p>
        </p:txBody>
      </p:sp>
      <p:sp>
        <p:nvSpPr>
          <p:cNvPr id="6" name="TextBox 5"/>
          <p:cNvSpPr txBox="1"/>
          <p:nvPr/>
        </p:nvSpPr>
        <p:spPr>
          <a:xfrm>
            <a:off x="609600" y="838200"/>
            <a:ext cx="2362200" cy="369332"/>
          </a:xfrm>
          <a:prstGeom prst="rect">
            <a:avLst/>
          </a:prstGeom>
          <a:noFill/>
        </p:spPr>
        <p:txBody>
          <a:bodyPr wrap="square" rtlCol="0">
            <a:spAutoFit/>
          </a:bodyPr>
          <a:lstStyle/>
          <a:p>
            <a:r>
              <a:rPr lang="en-US" sz="1800" dirty="0" smtClean="0">
                <a:solidFill>
                  <a:srgbClr val="C00000"/>
                </a:solidFill>
                <a:latin typeface="+mn-lt"/>
              </a:rPr>
              <a:t>Focus on case when</a:t>
            </a:r>
          </a:p>
        </p:txBody>
      </p:sp>
      <p:graphicFrame>
        <p:nvGraphicFramePr>
          <p:cNvPr id="7" name="Object 6"/>
          <p:cNvGraphicFramePr>
            <a:graphicFrameLocks noChangeAspect="1"/>
          </p:cNvGraphicFramePr>
          <p:nvPr>
            <p:extLst>
              <p:ext uri="{D42A27DB-BD31-4B8C-83A1-F6EECF244321}">
                <p14:modId xmlns:p14="http://schemas.microsoft.com/office/powerpoint/2010/main" val="1084186208"/>
              </p:ext>
            </p:extLst>
          </p:nvPr>
        </p:nvGraphicFramePr>
        <p:xfrm>
          <a:off x="2895600" y="838200"/>
          <a:ext cx="788987" cy="393700"/>
        </p:xfrm>
        <a:graphic>
          <a:graphicData uri="http://schemas.openxmlformats.org/presentationml/2006/ole">
            <mc:AlternateContent xmlns:mc="http://schemas.openxmlformats.org/markup-compatibility/2006">
              <mc:Choice xmlns:v="urn:schemas-microsoft-com:vml" Requires="v">
                <p:oleObj spid="_x0000_s79997" name="Equation" r:id="rId3" imgW="457200" imgH="228600" progId="Equation.DSMT4">
                  <p:embed/>
                </p:oleObj>
              </mc:Choice>
              <mc:Fallback>
                <p:oleObj name="Equation" r:id="rId3" imgW="457200" imgH="228600" progId="Equation.DSMT4">
                  <p:embed/>
                  <p:pic>
                    <p:nvPicPr>
                      <p:cNvPr id="0" name=""/>
                      <p:cNvPicPr/>
                      <p:nvPr/>
                    </p:nvPicPr>
                    <p:blipFill>
                      <a:blip r:embed="rId4"/>
                      <a:stretch>
                        <a:fillRect/>
                      </a:stretch>
                    </p:blipFill>
                    <p:spPr>
                      <a:xfrm>
                        <a:off x="2895600" y="838200"/>
                        <a:ext cx="788987" cy="393700"/>
                      </a:xfrm>
                      <a:prstGeom prst="rect">
                        <a:avLst/>
                      </a:prstGeom>
                    </p:spPr>
                  </p:pic>
                </p:oleObj>
              </mc:Fallback>
            </mc:AlternateContent>
          </a:graphicData>
        </a:graphic>
      </p:graphicFrame>
      <p:sp>
        <p:nvSpPr>
          <p:cNvPr id="8" name="TextBox 7"/>
          <p:cNvSpPr txBox="1"/>
          <p:nvPr/>
        </p:nvSpPr>
        <p:spPr>
          <a:xfrm>
            <a:off x="685800" y="1295400"/>
            <a:ext cx="8001000" cy="369332"/>
          </a:xfrm>
          <a:prstGeom prst="rect">
            <a:avLst/>
          </a:prstGeom>
          <a:noFill/>
        </p:spPr>
        <p:txBody>
          <a:bodyPr wrap="square" rtlCol="0">
            <a:spAutoFit/>
          </a:bodyPr>
          <a:lstStyle/>
          <a:p>
            <a:r>
              <a:rPr lang="en-US" sz="1800" dirty="0" smtClean="0">
                <a:solidFill>
                  <a:srgbClr val="C00000"/>
                </a:solidFill>
                <a:latin typeface="+mn-lt"/>
              </a:rPr>
              <a:t>The sum terms will oscillate quickly, so we focus in the difference terms</a:t>
            </a:r>
          </a:p>
        </p:txBody>
      </p:sp>
      <p:graphicFrame>
        <p:nvGraphicFramePr>
          <p:cNvPr id="9" name="Object 8"/>
          <p:cNvGraphicFramePr>
            <a:graphicFrameLocks noChangeAspect="1"/>
          </p:cNvGraphicFramePr>
          <p:nvPr>
            <p:extLst>
              <p:ext uri="{D42A27DB-BD31-4B8C-83A1-F6EECF244321}">
                <p14:modId xmlns:p14="http://schemas.microsoft.com/office/powerpoint/2010/main" val="2151094728"/>
              </p:ext>
            </p:extLst>
          </p:nvPr>
        </p:nvGraphicFramePr>
        <p:xfrm>
          <a:off x="914400" y="1828800"/>
          <a:ext cx="2519363" cy="1420812"/>
        </p:xfrm>
        <a:graphic>
          <a:graphicData uri="http://schemas.openxmlformats.org/presentationml/2006/ole">
            <mc:AlternateContent xmlns:mc="http://schemas.openxmlformats.org/markup-compatibility/2006">
              <mc:Choice xmlns:v="urn:schemas-microsoft-com:vml" Requires="v">
                <p:oleObj spid="_x0000_s79998" name="Equation" r:id="rId5" imgW="1460500" imgH="825500" progId="Equation.DSMT4">
                  <p:embed/>
                </p:oleObj>
              </mc:Choice>
              <mc:Fallback>
                <p:oleObj name="Equation" r:id="rId5" imgW="1460500" imgH="825500" progId="Equation.DSMT4">
                  <p:embed/>
                  <p:pic>
                    <p:nvPicPr>
                      <p:cNvPr id="0" name=""/>
                      <p:cNvPicPr/>
                      <p:nvPr/>
                    </p:nvPicPr>
                    <p:blipFill>
                      <a:blip r:embed="rId6"/>
                      <a:stretch>
                        <a:fillRect/>
                      </a:stretch>
                    </p:blipFill>
                    <p:spPr>
                      <a:xfrm>
                        <a:off x="914400" y="1828800"/>
                        <a:ext cx="2519363" cy="142081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44163781"/>
              </p:ext>
            </p:extLst>
          </p:nvPr>
        </p:nvGraphicFramePr>
        <p:xfrm>
          <a:off x="4724400" y="1828800"/>
          <a:ext cx="3352800" cy="1574800"/>
        </p:xfrm>
        <a:graphic>
          <a:graphicData uri="http://schemas.openxmlformats.org/presentationml/2006/ole">
            <mc:AlternateContent xmlns:mc="http://schemas.openxmlformats.org/markup-compatibility/2006">
              <mc:Choice xmlns:v="urn:schemas-microsoft-com:vml" Requires="v">
                <p:oleObj spid="_x0000_s79999" name="Equation" r:id="rId7" imgW="1943100" imgH="914400" progId="Equation.DSMT4">
                  <p:embed/>
                </p:oleObj>
              </mc:Choice>
              <mc:Fallback>
                <p:oleObj name="Equation" r:id="rId7" imgW="1943100" imgH="914400" progId="Equation.DSMT4">
                  <p:embed/>
                  <p:pic>
                    <p:nvPicPr>
                      <p:cNvPr id="0" name=""/>
                      <p:cNvPicPr/>
                      <p:nvPr/>
                    </p:nvPicPr>
                    <p:blipFill>
                      <a:blip r:embed="rId8"/>
                      <a:stretch>
                        <a:fillRect/>
                      </a:stretch>
                    </p:blipFill>
                    <p:spPr>
                      <a:xfrm>
                        <a:off x="4724400" y="1828800"/>
                        <a:ext cx="3352800" cy="1574800"/>
                      </a:xfrm>
                      <a:prstGeom prst="rect">
                        <a:avLst/>
                      </a:prstGeom>
                    </p:spPr>
                  </p:pic>
                </p:oleObj>
              </mc:Fallback>
            </mc:AlternateContent>
          </a:graphicData>
        </a:graphic>
      </p:graphicFrame>
      <p:sp>
        <p:nvSpPr>
          <p:cNvPr id="11" name="TextBox 10"/>
          <p:cNvSpPr txBox="1"/>
          <p:nvPr/>
        </p:nvSpPr>
        <p:spPr>
          <a:xfrm>
            <a:off x="609600" y="3549134"/>
            <a:ext cx="8001000" cy="369332"/>
          </a:xfrm>
          <a:prstGeom prst="rect">
            <a:avLst/>
          </a:prstGeom>
          <a:noFill/>
        </p:spPr>
        <p:txBody>
          <a:bodyPr wrap="square" rtlCol="0">
            <a:spAutoFit/>
          </a:bodyPr>
          <a:lstStyle/>
          <a:p>
            <a:r>
              <a:rPr lang="en-US" sz="1800" dirty="0" smtClean="0">
                <a:solidFill>
                  <a:srgbClr val="C00000"/>
                </a:solidFill>
                <a:latin typeface="+mn-lt"/>
              </a:rPr>
              <a:t>Note that</a:t>
            </a:r>
          </a:p>
        </p:txBody>
      </p:sp>
      <p:graphicFrame>
        <p:nvGraphicFramePr>
          <p:cNvPr id="12" name="Object 11"/>
          <p:cNvGraphicFramePr>
            <a:graphicFrameLocks noChangeAspect="1"/>
          </p:cNvGraphicFramePr>
          <p:nvPr>
            <p:extLst>
              <p:ext uri="{D42A27DB-BD31-4B8C-83A1-F6EECF244321}">
                <p14:modId xmlns:p14="http://schemas.microsoft.com/office/powerpoint/2010/main" val="1001307806"/>
              </p:ext>
            </p:extLst>
          </p:nvPr>
        </p:nvGraphicFramePr>
        <p:xfrm>
          <a:off x="838200" y="3886200"/>
          <a:ext cx="3570287" cy="1465263"/>
        </p:xfrm>
        <a:graphic>
          <a:graphicData uri="http://schemas.openxmlformats.org/presentationml/2006/ole">
            <mc:AlternateContent xmlns:mc="http://schemas.openxmlformats.org/markup-compatibility/2006">
              <mc:Choice xmlns:v="urn:schemas-microsoft-com:vml" Requires="v">
                <p:oleObj spid="_x0000_s80000" name="Equation" r:id="rId9" imgW="2070100" imgH="850900" progId="Equation.DSMT4">
                  <p:embed/>
                </p:oleObj>
              </mc:Choice>
              <mc:Fallback>
                <p:oleObj name="Equation" r:id="rId9" imgW="2070100" imgH="850900" progId="Equation.DSMT4">
                  <p:embed/>
                  <p:pic>
                    <p:nvPicPr>
                      <p:cNvPr id="0" name=""/>
                      <p:cNvPicPr/>
                      <p:nvPr/>
                    </p:nvPicPr>
                    <p:blipFill>
                      <a:blip r:embed="rId10"/>
                      <a:stretch>
                        <a:fillRect/>
                      </a:stretch>
                    </p:blipFill>
                    <p:spPr>
                      <a:xfrm>
                        <a:off x="838200" y="3886200"/>
                        <a:ext cx="3570287" cy="146526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644463291"/>
              </p:ext>
            </p:extLst>
          </p:nvPr>
        </p:nvGraphicFramePr>
        <p:xfrm>
          <a:off x="5554663" y="3810000"/>
          <a:ext cx="2670175" cy="1770063"/>
        </p:xfrm>
        <a:graphic>
          <a:graphicData uri="http://schemas.openxmlformats.org/presentationml/2006/ole">
            <mc:AlternateContent xmlns:mc="http://schemas.openxmlformats.org/markup-compatibility/2006">
              <mc:Choice xmlns:v="urn:schemas-microsoft-com:vml" Requires="v">
                <p:oleObj spid="_x0000_s80001" name="Equation" r:id="rId11" imgW="1549400" imgH="1028700" progId="Equation.DSMT4">
                  <p:embed/>
                </p:oleObj>
              </mc:Choice>
              <mc:Fallback>
                <p:oleObj name="Equation" r:id="rId11" imgW="1549400" imgH="1028700" progId="Equation.DSMT4">
                  <p:embed/>
                  <p:pic>
                    <p:nvPicPr>
                      <p:cNvPr id="0" name=""/>
                      <p:cNvPicPr/>
                      <p:nvPr/>
                    </p:nvPicPr>
                    <p:blipFill>
                      <a:blip r:embed="rId12"/>
                      <a:stretch>
                        <a:fillRect/>
                      </a:stretch>
                    </p:blipFill>
                    <p:spPr>
                      <a:xfrm>
                        <a:off x="5554663" y="3810000"/>
                        <a:ext cx="2670175" cy="1770063"/>
                      </a:xfrm>
                      <a:prstGeom prst="rect">
                        <a:avLst/>
                      </a:prstGeom>
                    </p:spPr>
                  </p:pic>
                </p:oleObj>
              </mc:Fallback>
            </mc:AlternateContent>
          </a:graphicData>
        </a:graphic>
      </p:graphicFrame>
      <p:sp>
        <p:nvSpPr>
          <p:cNvPr id="14" name="Right Arrow 13"/>
          <p:cNvSpPr/>
          <p:nvPr/>
        </p:nvSpPr>
        <p:spPr>
          <a:xfrm>
            <a:off x="4648200" y="4419600"/>
            <a:ext cx="685800" cy="3810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914400" y="5791200"/>
            <a:ext cx="6019800" cy="369332"/>
          </a:xfrm>
          <a:prstGeom prst="rect">
            <a:avLst/>
          </a:prstGeom>
          <a:noFill/>
          <a:ln>
            <a:solidFill>
              <a:srgbClr val="FF0000"/>
            </a:solidFill>
          </a:ln>
        </p:spPr>
        <p:txBody>
          <a:bodyPr wrap="square" rtlCol="0">
            <a:spAutoFit/>
          </a:bodyPr>
          <a:lstStyle/>
          <a:p>
            <a:r>
              <a:rPr lang="en-US" sz="1800" dirty="0" smtClean="0">
                <a:solidFill>
                  <a:srgbClr val="C00000"/>
                </a:solidFill>
                <a:latin typeface="+mn-lt"/>
              </a:rPr>
              <a:t>Sum of </a:t>
            </a:r>
            <a:r>
              <a:rPr lang="en-US" sz="1800" dirty="0" err="1" smtClean="0">
                <a:solidFill>
                  <a:srgbClr val="C00000"/>
                </a:solidFill>
                <a:latin typeface="+mn-lt"/>
              </a:rPr>
              <a:t>emittances</a:t>
            </a:r>
            <a:r>
              <a:rPr lang="en-US" sz="1800" dirty="0" smtClean="0">
                <a:solidFill>
                  <a:srgbClr val="C00000"/>
                </a:solidFill>
                <a:latin typeface="+mn-lt"/>
              </a:rPr>
              <a:t> in transverse planes stays constant!</a:t>
            </a:r>
          </a:p>
        </p:txBody>
      </p:sp>
    </p:spTree>
    <p:extLst>
      <p:ext uri="{BB962C8B-B14F-4D97-AF65-F5344CB8AC3E}">
        <p14:creationId xmlns:p14="http://schemas.microsoft.com/office/powerpoint/2010/main" val="931370315"/>
      </p:ext>
    </p:extLst>
  </p:cSld>
  <p:clrMapOvr>
    <a:masterClrMapping/>
  </p:clrMapOvr>
  <p:transition xmlns:p14="http://schemas.microsoft.com/office/powerpoint/2010/mai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of Variable</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12</a:t>
            </a:fld>
            <a:endParaRPr lang="en-US"/>
          </a:p>
        </p:txBody>
      </p:sp>
      <p:sp>
        <p:nvSpPr>
          <p:cNvPr id="6" name="TextBox 5"/>
          <p:cNvSpPr txBox="1"/>
          <p:nvPr/>
        </p:nvSpPr>
        <p:spPr>
          <a:xfrm>
            <a:off x="609600" y="685800"/>
            <a:ext cx="4191000" cy="369332"/>
          </a:xfrm>
          <a:prstGeom prst="rect">
            <a:avLst/>
          </a:prstGeom>
          <a:noFill/>
        </p:spPr>
        <p:txBody>
          <a:bodyPr wrap="square" rtlCol="0">
            <a:spAutoFit/>
          </a:bodyPr>
          <a:lstStyle/>
          <a:p>
            <a:r>
              <a:rPr lang="en-US" sz="1800" dirty="0" smtClean="0">
                <a:solidFill>
                  <a:srgbClr val="C00000"/>
                </a:solidFill>
                <a:latin typeface="+mn-lt"/>
              </a:rPr>
              <a:t>Transform into a rotating frame</a:t>
            </a:r>
          </a:p>
        </p:txBody>
      </p:sp>
      <p:graphicFrame>
        <p:nvGraphicFramePr>
          <p:cNvPr id="7" name="Object 6"/>
          <p:cNvGraphicFramePr>
            <a:graphicFrameLocks noChangeAspect="1"/>
          </p:cNvGraphicFramePr>
          <p:nvPr>
            <p:extLst>
              <p:ext uri="{D42A27DB-BD31-4B8C-83A1-F6EECF244321}">
                <p14:modId xmlns:p14="http://schemas.microsoft.com/office/powerpoint/2010/main" val="244219142"/>
              </p:ext>
            </p:extLst>
          </p:nvPr>
        </p:nvGraphicFramePr>
        <p:xfrm>
          <a:off x="609600" y="1219200"/>
          <a:ext cx="3436937" cy="982663"/>
        </p:xfrm>
        <a:graphic>
          <a:graphicData uri="http://schemas.openxmlformats.org/presentationml/2006/ole">
            <mc:AlternateContent xmlns:mc="http://schemas.openxmlformats.org/markup-compatibility/2006">
              <mc:Choice xmlns:v="urn:schemas-microsoft-com:vml" Requires="v">
                <p:oleObj spid="_x0000_s80984" name="Equation" r:id="rId3" imgW="1993900" imgH="571500" progId="Equation.DSMT4">
                  <p:embed/>
                </p:oleObj>
              </mc:Choice>
              <mc:Fallback>
                <p:oleObj name="Equation" r:id="rId3" imgW="1993900" imgH="571500" progId="Equation.DSMT4">
                  <p:embed/>
                  <p:pic>
                    <p:nvPicPr>
                      <p:cNvPr id="0" name=""/>
                      <p:cNvPicPr/>
                      <p:nvPr/>
                    </p:nvPicPr>
                    <p:blipFill>
                      <a:blip r:embed="rId4"/>
                      <a:stretch>
                        <a:fillRect/>
                      </a:stretch>
                    </p:blipFill>
                    <p:spPr>
                      <a:xfrm>
                        <a:off x="609600" y="1219200"/>
                        <a:ext cx="3436937" cy="982663"/>
                      </a:xfrm>
                      <a:prstGeom prst="rect">
                        <a:avLst/>
                      </a:prstGeom>
                    </p:spPr>
                  </p:pic>
                </p:oleObj>
              </mc:Fallback>
            </mc:AlternateContent>
          </a:graphicData>
        </a:graphic>
      </p:graphicFrame>
      <p:sp>
        <p:nvSpPr>
          <p:cNvPr id="8" name="TextBox 7"/>
          <p:cNvSpPr txBox="1"/>
          <p:nvPr/>
        </p:nvSpPr>
        <p:spPr>
          <a:xfrm>
            <a:off x="4419600" y="685800"/>
            <a:ext cx="4191000" cy="369332"/>
          </a:xfrm>
          <a:prstGeom prst="rect">
            <a:avLst/>
          </a:prstGeom>
          <a:noFill/>
        </p:spPr>
        <p:txBody>
          <a:bodyPr wrap="square" rtlCol="0">
            <a:spAutoFit/>
          </a:bodyPr>
          <a:lstStyle/>
          <a:p>
            <a:r>
              <a:rPr lang="en-US" sz="1800" dirty="0" smtClean="0">
                <a:solidFill>
                  <a:srgbClr val="C00000"/>
                </a:solidFill>
                <a:latin typeface="+mn-lt"/>
              </a:rPr>
              <a:t>In one (unperturbed) rotation</a:t>
            </a:r>
          </a:p>
        </p:txBody>
      </p:sp>
      <p:graphicFrame>
        <p:nvGraphicFramePr>
          <p:cNvPr id="9" name="Object 8"/>
          <p:cNvGraphicFramePr>
            <a:graphicFrameLocks noChangeAspect="1"/>
          </p:cNvGraphicFramePr>
          <p:nvPr>
            <p:extLst>
              <p:ext uri="{D42A27DB-BD31-4B8C-83A1-F6EECF244321}">
                <p14:modId xmlns:p14="http://schemas.microsoft.com/office/powerpoint/2010/main" val="2087797746"/>
              </p:ext>
            </p:extLst>
          </p:nvPr>
        </p:nvGraphicFramePr>
        <p:xfrm>
          <a:off x="4495800" y="1219200"/>
          <a:ext cx="3963987" cy="1725613"/>
        </p:xfrm>
        <a:graphic>
          <a:graphicData uri="http://schemas.openxmlformats.org/presentationml/2006/ole">
            <mc:AlternateContent xmlns:mc="http://schemas.openxmlformats.org/markup-compatibility/2006">
              <mc:Choice xmlns:v="urn:schemas-microsoft-com:vml" Requires="v">
                <p:oleObj spid="_x0000_s80985" name="Equation" r:id="rId5" imgW="2298700" imgH="1003300" progId="Equation.DSMT4">
                  <p:embed/>
                </p:oleObj>
              </mc:Choice>
              <mc:Fallback>
                <p:oleObj name="Equation" r:id="rId5" imgW="2298700" imgH="1003300" progId="Equation.DSMT4">
                  <p:embed/>
                  <p:pic>
                    <p:nvPicPr>
                      <p:cNvPr id="0" name=""/>
                      <p:cNvPicPr/>
                      <p:nvPr/>
                    </p:nvPicPr>
                    <p:blipFill>
                      <a:blip r:embed="rId6"/>
                      <a:stretch>
                        <a:fillRect/>
                      </a:stretch>
                    </p:blipFill>
                    <p:spPr>
                      <a:xfrm>
                        <a:off x="4495800" y="1219200"/>
                        <a:ext cx="3963987" cy="17256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27700451"/>
              </p:ext>
            </p:extLst>
          </p:nvPr>
        </p:nvGraphicFramePr>
        <p:xfrm>
          <a:off x="1143000" y="3886200"/>
          <a:ext cx="2647950" cy="1495425"/>
        </p:xfrm>
        <a:graphic>
          <a:graphicData uri="http://schemas.openxmlformats.org/presentationml/2006/ole">
            <mc:AlternateContent xmlns:mc="http://schemas.openxmlformats.org/markup-compatibility/2006">
              <mc:Choice xmlns:v="urn:schemas-microsoft-com:vml" Requires="v">
                <p:oleObj spid="_x0000_s80986" name="Equation" r:id="rId7" imgW="1460500" imgH="825500" progId="Equation.DSMT4">
                  <p:embed/>
                </p:oleObj>
              </mc:Choice>
              <mc:Fallback>
                <p:oleObj name="Equation" r:id="rId7" imgW="1460500" imgH="825500" progId="Equation.DSMT4">
                  <p:embed/>
                  <p:pic>
                    <p:nvPicPr>
                      <p:cNvPr id="0" name=""/>
                      <p:cNvPicPr/>
                      <p:nvPr/>
                    </p:nvPicPr>
                    <p:blipFill>
                      <a:blip r:embed="rId8"/>
                      <a:stretch>
                        <a:fillRect/>
                      </a:stretch>
                    </p:blipFill>
                    <p:spPr>
                      <a:xfrm>
                        <a:off x="1143000" y="3886200"/>
                        <a:ext cx="2647950" cy="14954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92078317"/>
              </p:ext>
            </p:extLst>
          </p:nvPr>
        </p:nvGraphicFramePr>
        <p:xfrm>
          <a:off x="4724400" y="3810000"/>
          <a:ext cx="3568700" cy="1725613"/>
        </p:xfrm>
        <a:graphic>
          <a:graphicData uri="http://schemas.openxmlformats.org/presentationml/2006/ole">
            <mc:AlternateContent xmlns:mc="http://schemas.openxmlformats.org/markup-compatibility/2006">
              <mc:Choice xmlns:v="urn:schemas-microsoft-com:vml" Requires="v">
                <p:oleObj spid="_x0000_s80987" name="Equation" r:id="rId9" imgW="1968500" imgH="952500" progId="Equation.DSMT4">
                  <p:embed/>
                </p:oleObj>
              </mc:Choice>
              <mc:Fallback>
                <p:oleObj name="Equation" r:id="rId9" imgW="1968500" imgH="952500" progId="Equation.DSMT4">
                  <p:embed/>
                  <p:pic>
                    <p:nvPicPr>
                      <p:cNvPr id="0" name=""/>
                      <p:cNvPicPr/>
                      <p:nvPr/>
                    </p:nvPicPr>
                    <p:blipFill>
                      <a:blip r:embed="rId10"/>
                      <a:stretch>
                        <a:fillRect/>
                      </a:stretch>
                    </p:blipFill>
                    <p:spPr>
                      <a:xfrm>
                        <a:off x="4724400" y="3810000"/>
                        <a:ext cx="3568700" cy="1725613"/>
                      </a:xfrm>
                      <a:prstGeom prst="rect">
                        <a:avLst/>
                      </a:prstGeom>
                    </p:spPr>
                  </p:pic>
                </p:oleObj>
              </mc:Fallback>
            </mc:AlternateContent>
          </a:graphicData>
        </a:graphic>
      </p:graphicFrame>
      <p:sp>
        <p:nvSpPr>
          <p:cNvPr id="12" name="TextBox 11"/>
          <p:cNvSpPr txBox="1"/>
          <p:nvPr/>
        </p:nvSpPr>
        <p:spPr>
          <a:xfrm>
            <a:off x="609600" y="3429000"/>
            <a:ext cx="4191000" cy="369332"/>
          </a:xfrm>
          <a:prstGeom prst="rect">
            <a:avLst/>
          </a:prstGeom>
          <a:noFill/>
        </p:spPr>
        <p:txBody>
          <a:bodyPr wrap="square" rtlCol="0">
            <a:spAutoFit/>
          </a:bodyPr>
          <a:lstStyle/>
          <a:p>
            <a:r>
              <a:rPr lang="en-US" sz="1800" dirty="0" smtClean="0">
                <a:solidFill>
                  <a:srgbClr val="C00000"/>
                </a:solidFill>
                <a:latin typeface="+mn-lt"/>
              </a:rPr>
              <a:t>Equations Become</a:t>
            </a:r>
          </a:p>
        </p:txBody>
      </p:sp>
    </p:spTree>
    <p:extLst>
      <p:ext uri="{BB962C8B-B14F-4D97-AF65-F5344CB8AC3E}">
        <p14:creationId xmlns:p14="http://schemas.microsoft.com/office/powerpoint/2010/main" val="2090934589"/>
      </p:ext>
    </p:extLst>
  </p:cSld>
  <p:clrMapOvr>
    <a:masterClrMapping/>
  </p:clrMapOvr>
  <p:transition xmlns:p14="http://schemas.microsoft.com/office/powerpoint/2010/mai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solutions</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13</a:t>
            </a:fld>
            <a:endParaRPr lang="en-US"/>
          </a:p>
        </p:txBody>
      </p:sp>
      <p:sp>
        <p:nvSpPr>
          <p:cNvPr id="6" name="TextBox 5"/>
          <p:cNvSpPr txBox="1"/>
          <p:nvPr/>
        </p:nvSpPr>
        <p:spPr>
          <a:xfrm>
            <a:off x="533400" y="685800"/>
            <a:ext cx="2209800" cy="381000"/>
          </a:xfrm>
          <a:prstGeom prst="rect">
            <a:avLst/>
          </a:prstGeom>
          <a:noFill/>
        </p:spPr>
        <p:txBody>
          <a:bodyPr wrap="square" rtlCol="0">
            <a:spAutoFit/>
          </a:bodyPr>
          <a:lstStyle/>
          <a:p>
            <a:r>
              <a:rPr lang="en-US" sz="1800" dirty="0" smtClean="0">
                <a:solidFill>
                  <a:srgbClr val="C00000"/>
                </a:solidFill>
                <a:latin typeface="+mn-lt"/>
              </a:rPr>
              <a:t>Try</a:t>
            </a:r>
          </a:p>
        </p:txBody>
      </p:sp>
      <p:graphicFrame>
        <p:nvGraphicFramePr>
          <p:cNvPr id="7" name="Object 6"/>
          <p:cNvGraphicFramePr>
            <a:graphicFrameLocks noChangeAspect="1"/>
          </p:cNvGraphicFramePr>
          <p:nvPr>
            <p:extLst>
              <p:ext uri="{D42A27DB-BD31-4B8C-83A1-F6EECF244321}">
                <p14:modId xmlns:p14="http://schemas.microsoft.com/office/powerpoint/2010/main" val="2600934689"/>
              </p:ext>
            </p:extLst>
          </p:nvPr>
        </p:nvGraphicFramePr>
        <p:xfrm>
          <a:off x="1600200" y="685800"/>
          <a:ext cx="2462213" cy="506412"/>
        </p:xfrm>
        <a:graphic>
          <a:graphicData uri="http://schemas.openxmlformats.org/presentationml/2006/ole">
            <mc:AlternateContent xmlns:mc="http://schemas.openxmlformats.org/markup-compatibility/2006">
              <mc:Choice xmlns:v="urn:schemas-microsoft-com:vml" Requires="v">
                <p:oleObj spid="_x0000_s81971" name="Equation" r:id="rId3" imgW="1358900" imgH="279400" progId="Equation.DSMT4">
                  <p:embed/>
                </p:oleObj>
              </mc:Choice>
              <mc:Fallback>
                <p:oleObj name="Equation" r:id="rId3" imgW="1358900" imgH="279400" progId="Equation.DSMT4">
                  <p:embed/>
                  <p:pic>
                    <p:nvPicPr>
                      <p:cNvPr id="0" name=""/>
                      <p:cNvPicPr/>
                      <p:nvPr/>
                    </p:nvPicPr>
                    <p:blipFill>
                      <a:blip r:embed="rId4"/>
                      <a:stretch>
                        <a:fillRect/>
                      </a:stretch>
                    </p:blipFill>
                    <p:spPr>
                      <a:xfrm>
                        <a:off x="1600200" y="685800"/>
                        <a:ext cx="2462213" cy="5064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51056592"/>
              </p:ext>
            </p:extLst>
          </p:nvPr>
        </p:nvGraphicFramePr>
        <p:xfrm>
          <a:off x="838200" y="1447800"/>
          <a:ext cx="7167563" cy="4283075"/>
        </p:xfrm>
        <a:graphic>
          <a:graphicData uri="http://schemas.openxmlformats.org/presentationml/2006/ole">
            <mc:AlternateContent xmlns:mc="http://schemas.openxmlformats.org/markup-compatibility/2006">
              <mc:Choice xmlns:v="urn:schemas-microsoft-com:vml" Requires="v">
                <p:oleObj spid="_x0000_s81972" name="Equation" r:id="rId5" imgW="3962400" imgH="2362200" progId="Equation.DSMT4">
                  <p:embed/>
                </p:oleObj>
              </mc:Choice>
              <mc:Fallback>
                <p:oleObj name="Equation" r:id="rId5" imgW="3962400" imgH="2362200" progId="Equation.DSMT4">
                  <p:embed/>
                  <p:pic>
                    <p:nvPicPr>
                      <p:cNvPr id="0" name=""/>
                      <p:cNvPicPr/>
                      <p:nvPr/>
                    </p:nvPicPr>
                    <p:blipFill>
                      <a:blip r:embed="rId6"/>
                      <a:stretch>
                        <a:fillRect/>
                      </a:stretch>
                    </p:blipFill>
                    <p:spPr>
                      <a:xfrm>
                        <a:off x="838200" y="1447800"/>
                        <a:ext cx="7167563" cy="4283075"/>
                      </a:xfrm>
                      <a:prstGeom prst="rect">
                        <a:avLst/>
                      </a:prstGeom>
                    </p:spPr>
                  </p:pic>
                </p:oleObj>
              </mc:Fallback>
            </mc:AlternateContent>
          </a:graphicData>
        </a:graphic>
      </p:graphicFrame>
      <p:sp>
        <p:nvSpPr>
          <p:cNvPr id="9" name="Rectangle 8"/>
          <p:cNvSpPr/>
          <p:nvPr/>
        </p:nvSpPr>
        <p:spPr>
          <a:xfrm>
            <a:off x="609600" y="3886200"/>
            <a:ext cx="3505200" cy="1981200"/>
          </a:xfrm>
          <a:prstGeom prst="rect">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4191000" y="4572000"/>
            <a:ext cx="3581400" cy="646331"/>
          </a:xfrm>
          <a:prstGeom prst="rect">
            <a:avLst/>
          </a:prstGeom>
          <a:noFill/>
        </p:spPr>
        <p:txBody>
          <a:bodyPr wrap="square" rtlCol="0">
            <a:spAutoFit/>
          </a:bodyPr>
          <a:lstStyle/>
          <a:p>
            <a:r>
              <a:rPr lang="en-US" sz="1800" dirty="0" smtClean="0">
                <a:solidFill>
                  <a:srgbClr val="C00000"/>
                </a:solidFill>
                <a:latin typeface="+mn-lt"/>
              </a:rPr>
              <a:t>Hey, this (finally!) looks like simple coupled harmonic motion</a:t>
            </a:r>
          </a:p>
        </p:txBody>
      </p:sp>
    </p:spTree>
    <p:extLst>
      <p:ext uri="{BB962C8B-B14F-4D97-AF65-F5344CB8AC3E}">
        <p14:creationId xmlns:p14="http://schemas.microsoft.com/office/powerpoint/2010/main" val="1918024945"/>
      </p:ext>
    </p:extLst>
  </p:cSld>
  <p:clrMapOvr>
    <a:masterClrMapping/>
  </p:clrMapOvr>
  <p:transition xmlns:p14="http://schemas.microsoft.com/office/powerpoint/2010/mai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14</a:t>
            </a:fld>
            <a:endParaRPr lang="en-US"/>
          </a:p>
        </p:txBody>
      </p:sp>
      <p:sp>
        <p:nvSpPr>
          <p:cNvPr id="6" name="TextBox 5"/>
          <p:cNvSpPr txBox="1"/>
          <p:nvPr/>
        </p:nvSpPr>
        <p:spPr>
          <a:xfrm>
            <a:off x="609600" y="304800"/>
            <a:ext cx="3276600" cy="369332"/>
          </a:xfrm>
          <a:prstGeom prst="rect">
            <a:avLst/>
          </a:prstGeom>
          <a:noFill/>
        </p:spPr>
        <p:txBody>
          <a:bodyPr wrap="square" rtlCol="0">
            <a:spAutoFit/>
          </a:bodyPr>
          <a:lstStyle/>
          <a:p>
            <a:r>
              <a:rPr lang="en-US" sz="1800" dirty="0" smtClean="0">
                <a:solidFill>
                  <a:srgbClr val="C00000"/>
                </a:solidFill>
                <a:latin typeface="+mn-lt"/>
              </a:rPr>
              <a:t>Rearrange</a:t>
            </a:r>
          </a:p>
        </p:txBody>
      </p:sp>
      <p:graphicFrame>
        <p:nvGraphicFramePr>
          <p:cNvPr id="7" name="Object 6"/>
          <p:cNvGraphicFramePr>
            <a:graphicFrameLocks noChangeAspect="1"/>
          </p:cNvGraphicFramePr>
          <p:nvPr>
            <p:extLst>
              <p:ext uri="{D42A27DB-BD31-4B8C-83A1-F6EECF244321}">
                <p14:modId xmlns:p14="http://schemas.microsoft.com/office/powerpoint/2010/main" val="3458595682"/>
              </p:ext>
            </p:extLst>
          </p:nvPr>
        </p:nvGraphicFramePr>
        <p:xfrm>
          <a:off x="685800" y="844558"/>
          <a:ext cx="3505200" cy="1506529"/>
        </p:xfrm>
        <a:graphic>
          <a:graphicData uri="http://schemas.openxmlformats.org/presentationml/2006/ole">
            <mc:AlternateContent xmlns:mc="http://schemas.openxmlformats.org/markup-compatibility/2006">
              <mc:Choice xmlns:v="urn:schemas-microsoft-com:vml" Requires="v">
                <p:oleObj spid="_x0000_s83049" name="Equation" r:id="rId3" imgW="2044700" imgH="876300" progId="Equation.DSMT4">
                  <p:embed/>
                </p:oleObj>
              </mc:Choice>
              <mc:Fallback>
                <p:oleObj name="Equation" r:id="rId3" imgW="2044700" imgH="876300" progId="Equation.DSMT4">
                  <p:embed/>
                  <p:pic>
                    <p:nvPicPr>
                      <p:cNvPr id="0" name=""/>
                      <p:cNvPicPr/>
                      <p:nvPr/>
                    </p:nvPicPr>
                    <p:blipFill>
                      <a:blip r:embed="rId4"/>
                      <a:stretch>
                        <a:fillRect/>
                      </a:stretch>
                    </p:blipFill>
                    <p:spPr>
                      <a:xfrm>
                        <a:off x="685800" y="844558"/>
                        <a:ext cx="3505200" cy="1506529"/>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7142925"/>
              </p:ext>
            </p:extLst>
          </p:nvPr>
        </p:nvGraphicFramePr>
        <p:xfrm>
          <a:off x="4724400" y="762000"/>
          <a:ext cx="4224337" cy="1865313"/>
        </p:xfrm>
        <a:graphic>
          <a:graphicData uri="http://schemas.openxmlformats.org/presentationml/2006/ole">
            <mc:AlternateContent xmlns:mc="http://schemas.openxmlformats.org/markup-compatibility/2006">
              <mc:Choice xmlns:v="urn:schemas-microsoft-com:vml" Requires="v">
                <p:oleObj spid="_x0000_s83050" name="Equation" r:id="rId5" imgW="2336800" imgH="1028700" progId="Equation.DSMT4">
                  <p:embed/>
                </p:oleObj>
              </mc:Choice>
              <mc:Fallback>
                <p:oleObj name="Equation" r:id="rId5" imgW="2336800" imgH="1028700" progId="Equation.DSMT4">
                  <p:embed/>
                  <p:pic>
                    <p:nvPicPr>
                      <p:cNvPr id="0" name=""/>
                      <p:cNvPicPr/>
                      <p:nvPr/>
                    </p:nvPicPr>
                    <p:blipFill>
                      <a:blip r:embed="rId6"/>
                      <a:stretch>
                        <a:fillRect/>
                      </a:stretch>
                    </p:blipFill>
                    <p:spPr>
                      <a:xfrm>
                        <a:off x="4724400" y="762000"/>
                        <a:ext cx="4224337" cy="1865313"/>
                      </a:xfrm>
                      <a:prstGeom prst="rect">
                        <a:avLst/>
                      </a:prstGeom>
                    </p:spPr>
                  </p:pic>
                </p:oleObj>
              </mc:Fallback>
            </mc:AlternateContent>
          </a:graphicData>
        </a:graphic>
      </p:graphicFrame>
      <p:sp>
        <p:nvSpPr>
          <p:cNvPr id="9" name="TextBox 8"/>
          <p:cNvSpPr txBox="1"/>
          <p:nvPr/>
        </p:nvSpPr>
        <p:spPr>
          <a:xfrm>
            <a:off x="457200" y="3124200"/>
            <a:ext cx="8077200" cy="369332"/>
          </a:xfrm>
          <a:prstGeom prst="rect">
            <a:avLst/>
          </a:prstGeom>
          <a:noFill/>
        </p:spPr>
        <p:txBody>
          <a:bodyPr wrap="square" rtlCol="0">
            <a:spAutoFit/>
          </a:bodyPr>
          <a:lstStyle/>
          <a:p>
            <a:r>
              <a:rPr lang="en-US" sz="1800" dirty="0" smtClean="0">
                <a:solidFill>
                  <a:srgbClr val="C00000"/>
                </a:solidFill>
                <a:latin typeface="+mn-lt"/>
              </a:rPr>
              <a:t>Apply usual coupled oscillation formalism. Define normal modes</a:t>
            </a:r>
          </a:p>
        </p:txBody>
      </p:sp>
      <p:graphicFrame>
        <p:nvGraphicFramePr>
          <p:cNvPr id="10" name="Object 9"/>
          <p:cNvGraphicFramePr>
            <a:graphicFrameLocks noChangeAspect="1"/>
          </p:cNvGraphicFramePr>
          <p:nvPr>
            <p:extLst>
              <p:ext uri="{D42A27DB-BD31-4B8C-83A1-F6EECF244321}">
                <p14:modId xmlns:p14="http://schemas.microsoft.com/office/powerpoint/2010/main" val="3950637406"/>
              </p:ext>
            </p:extLst>
          </p:nvPr>
        </p:nvGraphicFramePr>
        <p:xfrm>
          <a:off x="533400" y="3581400"/>
          <a:ext cx="4097338" cy="1428750"/>
        </p:xfrm>
        <a:graphic>
          <a:graphicData uri="http://schemas.openxmlformats.org/presentationml/2006/ole">
            <mc:AlternateContent xmlns:mc="http://schemas.openxmlformats.org/markup-compatibility/2006">
              <mc:Choice xmlns:v="urn:schemas-microsoft-com:vml" Requires="v">
                <p:oleObj spid="_x0000_s83051" name="Equation" r:id="rId7" imgW="2260600" imgH="787400" progId="Equation.DSMT4">
                  <p:embed/>
                </p:oleObj>
              </mc:Choice>
              <mc:Fallback>
                <p:oleObj name="Equation" r:id="rId7" imgW="2260600" imgH="787400" progId="Equation.DSMT4">
                  <p:embed/>
                  <p:pic>
                    <p:nvPicPr>
                      <p:cNvPr id="0" name=""/>
                      <p:cNvPicPr/>
                      <p:nvPr/>
                    </p:nvPicPr>
                    <p:blipFill>
                      <a:blip r:embed="rId8"/>
                      <a:stretch>
                        <a:fillRect/>
                      </a:stretch>
                    </p:blipFill>
                    <p:spPr>
                      <a:xfrm>
                        <a:off x="533400" y="3581400"/>
                        <a:ext cx="4097338" cy="14287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62070977"/>
              </p:ext>
            </p:extLst>
          </p:nvPr>
        </p:nvGraphicFramePr>
        <p:xfrm>
          <a:off x="5638800" y="3657600"/>
          <a:ext cx="3213100" cy="2671763"/>
        </p:xfrm>
        <a:graphic>
          <a:graphicData uri="http://schemas.openxmlformats.org/presentationml/2006/ole">
            <mc:AlternateContent xmlns:mc="http://schemas.openxmlformats.org/markup-compatibility/2006">
              <mc:Choice xmlns:v="urn:schemas-microsoft-com:vml" Requires="v">
                <p:oleObj spid="_x0000_s83052" name="Equation" r:id="rId9" imgW="1778000" imgH="1473200" progId="Equation.DSMT4">
                  <p:embed/>
                </p:oleObj>
              </mc:Choice>
              <mc:Fallback>
                <p:oleObj name="Equation" r:id="rId9" imgW="1778000" imgH="1473200" progId="Equation.DSMT4">
                  <p:embed/>
                  <p:pic>
                    <p:nvPicPr>
                      <p:cNvPr id="0" name=""/>
                      <p:cNvPicPr/>
                      <p:nvPr/>
                    </p:nvPicPr>
                    <p:blipFill>
                      <a:blip r:embed="rId10"/>
                      <a:stretch>
                        <a:fillRect/>
                      </a:stretch>
                    </p:blipFill>
                    <p:spPr>
                      <a:xfrm>
                        <a:off x="5638800" y="3657600"/>
                        <a:ext cx="3213100" cy="2671763"/>
                      </a:xfrm>
                      <a:prstGeom prst="rect">
                        <a:avLst/>
                      </a:prstGeom>
                    </p:spPr>
                  </p:pic>
                </p:oleObj>
              </mc:Fallback>
            </mc:AlternateContent>
          </a:graphicData>
        </a:graphic>
      </p:graphicFrame>
      <p:sp>
        <p:nvSpPr>
          <p:cNvPr id="2" name="Right Arrow 1"/>
          <p:cNvSpPr/>
          <p:nvPr/>
        </p:nvSpPr>
        <p:spPr>
          <a:xfrm>
            <a:off x="4724400" y="4495800"/>
            <a:ext cx="685800" cy="5334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Oval 11"/>
          <p:cNvSpPr/>
          <p:nvPr/>
        </p:nvSpPr>
        <p:spPr>
          <a:xfrm>
            <a:off x="1981200" y="1600200"/>
            <a:ext cx="685800" cy="914400"/>
          </a:xfrm>
          <a:prstGeom prst="ellips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34880687"/>
              </p:ext>
            </p:extLst>
          </p:nvPr>
        </p:nvGraphicFramePr>
        <p:xfrm>
          <a:off x="2743200" y="2590800"/>
          <a:ext cx="436562" cy="254000"/>
        </p:xfrm>
        <a:graphic>
          <a:graphicData uri="http://schemas.openxmlformats.org/presentationml/2006/ole">
            <mc:AlternateContent xmlns:mc="http://schemas.openxmlformats.org/markup-compatibility/2006">
              <mc:Choice xmlns:v="urn:schemas-microsoft-com:vml" Requires="v">
                <p:oleObj spid="_x0000_s83053" name="Equation" r:id="rId11" imgW="241300" imgH="139700" progId="Equation.DSMT4">
                  <p:embed/>
                </p:oleObj>
              </mc:Choice>
              <mc:Fallback>
                <p:oleObj name="Equation" r:id="rId11" imgW="241300" imgH="139700" progId="Equation.DSMT4">
                  <p:embed/>
                  <p:pic>
                    <p:nvPicPr>
                      <p:cNvPr id="0" name=""/>
                      <p:cNvPicPr/>
                      <p:nvPr/>
                    </p:nvPicPr>
                    <p:blipFill>
                      <a:blip r:embed="rId12"/>
                      <a:stretch>
                        <a:fillRect/>
                      </a:stretch>
                    </p:blipFill>
                    <p:spPr>
                      <a:xfrm>
                        <a:off x="2743200" y="2590800"/>
                        <a:ext cx="436562" cy="254000"/>
                      </a:xfrm>
                      <a:prstGeom prst="rect">
                        <a:avLst/>
                      </a:prstGeom>
                    </p:spPr>
                  </p:pic>
                </p:oleObj>
              </mc:Fallback>
            </mc:AlternateContent>
          </a:graphicData>
        </a:graphic>
      </p:graphicFrame>
      <p:cxnSp>
        <p:nvCxnSpPr>
          <p:cNvPr id="15" name="Straight Arrow Connector 14"/>
          <p:cNvCxnSpPr>
            <a:endCxn id="12" idx="5"/>
          </p:cNvCxnSpPr>
          <p:nvPr/>
        </p:nvCxnSpPr>
        <p:spPr>
          <a:xfrm flipH="1" flipV="1">
            <a:off x="2566567" y="2380689"/>
            <a:ext cx="176633" cy="21011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050360"/>
      </p:ext>
    </p:extLst>
  </p:cSld>
  <p:clrMapOvr>
    <a:masterClrMapping/>
  </p:clrMapOvr>
  <p:transition xmlns:p14="http://schemas.microsoft.com/office/powerpoint/2010/mai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32070354"/>
              </p:ext>
            </p:extLst>
          </p:nvPr>
        </p:nvGraphicFramePr>
        <p:xfrm>
          <a:off x="863600" y="838200"/>
          <a:ext cx="2403475" cy="1219200"/>
        </p:xfrm>
        <a:graphic>
          <a:graphicData uri="http://schemas.openxmlformats.org/presentationml/2006/ole">
            <mc:AlternateContent xmlns:mc="http://schemas.openxmlformats.org/markup-compatibility/2006">
              <mc:Choice xmlns:v="urn:schemas-microsoft-com:vml" Requires="v">
                <p:oleObj spid="_x0000_s84060" name="Equation" r:id="rId3" imgW="1206500" imgH="609600" progId="Equation.DSMT4">
                  <p:embed/>
                </p:oleObj>
              </mc:Choice>
              <mc:Fallback>
                <p:oleObj name="Equation" r:id="rId3" imgW="1206500" imgH="609600" progId="Equation.DSMT4">
                  <p:embed/>
                  <p:pic>
                    <p:nvPicPr>
                      <p:cNvPr id="0" name=""/>
                      <p:cNvPicPr/>
                      <p:nvPr/>
                    </p:nvPicPr>
                    <p:blipFill>
                      <a:blip r:embed="rId4"/>
                      <a:stretch>
                        <a:fillRect/>
                      </a:stretch>
                    </p:blipFill>
                    <p:spPr>
                      <a:xfrm>
                        <a:off x="863600" y="838200"/>
                        <a:ext cx="2403475" cy="1219200"/>
                      </a:xfrm>
                      <a:prstGeom prst="rect">
                        <a:avLst/>
                      </a:prstGeom>
                    </p:spPr>
                  </p:pic>
                </p:oleObj>
              </mc:Fallback>
            </mc:AlternateContent>
          </a:graphicData>
        </a:graphic>
      </p:graphicFrame>
      <p:sp>
        <p:nvSpPr>
          <p:cNvPr id="6" name="TextBox 5"/>
          <p:cNvSpPr txBox="1"/>
          <p:nvPr/>
        </p:nvSpPr>
        <p:spPr>
          <a:xfrm>
            <a:off x="533400" y="228600"/>
            <a:ext cx="3352800" cy="369332"/>
          </a:xfrm>
          <a:prstGeom prst="rect">
            <a:avLst/>
          </a:prstGeom>
          <a:noFill/>
        </p:spPr>
        <p:txBody>
          <a:bodyPr wrap="square" rtlCol="0">
            <a:spAutoFit/>
          </a:bodyPr>
          <a:lstStyle/>
          <a:p>
            <a:r>
              <a:rPr lang="en-US" sz="1800" dirty="0" smtClean="0">
                <a:solidFill>
                  <a:srgbClr val="C00000"/>
                </a:solidFill>
                <a:latin typeface="+mn-lt"/>
              </a:rPr>
              <a:t>Solutions</a:t>
            </a:r>
          </a:p>
        </p:txBody>
      </p:sp>
      <p:sp>
        <p:nvSpPr>
          <p:cNvPr id="7" name="TextBox 6"/>
          <p:cNvSpPr txBox="1"/>
          <p:nvPr/>
        </p:nvSpPr>
        <p:spPr>
          <a:xfrm>
            <a:off x="4267200" y="228600"/>
            <a:ext cx="3352800" cy="369332"/>
          </a:xfrm>
          <a:prstGeom prst="rect">
            <a:avLst/>
          </a:prstGeom>
          <a:noFill/>
        </p:spPr>
        <p:txBody>
          <a:bodyPr wrap="square" rtlCol="0">
            <a:spAutoFit/>
          </a:bodyPr>
          <a:lstStyle/>
          <a:p>
            <a:r>
              <a:rPr lang="en-US" sz="1800" dirty="0" smtClean="0">
                <a:solidFill>
                  <a:srgbClr val="C00000"/>
                </a:solidFill>
                <a:latin typeface="+mn-lt"/>
              </a:rPr>
              <a:t>Solve for eigenvalues of </a:t>
            </a:r>
            <a:r>
              <a:rPr lang="en-US" sz="1800" b="1" dirty="0" smtClean="0">
                <a:solidFill>
                  <a:srgbClr val="C00000"/>
                </a:solidFill>
                <a:latin typeface="+mn-lt"/>
              </a:rPr>
              <a:t>M</a:t>
            </a:r>
          </a:p>
        </p:txBody>
      </p:sp>
      <p:graphicFrame>
        <p:nvGraphicFramePr>
          <p:cNvPr id="8" name="Object 7"/>
          <p:cNvGraphicFramePr>
            <a:graphicFrameLocks noChangeAspect="1"/>
          </p:cNvGraphicFramePr>
          <p:nvPr>
            <p:extLst>
              <p:ext uri="{D42A27DB-BD31-4B8C-83A1-F6EECF244321}">
                <p14:modId xmlns:p14="http://schemas.microsoft.com/office/powerpoint/2010/main" val="1270277517"/>
              </p:ext>
            </p:extLst>
          </p:nvPr>
        </p:nvGraphicFramePr>
        <p:xfrm>
          <a:off x="4038600" y="762000"/>
          <a:ext cx="4275137" cy="3352800"/>
        </p:xfrm>
        <a:graphic>
          <a:graphicData uri="http://schemas.openxmlformats.org/presentationml/2006/ole">
            <mc:AlternateContent xmlns:mc="http://schemas.openxmlformats.org/markup-compatibility/2006">
              <mc:Choice xmlns:v="urn:schemas-microsoft-com:vml" Requires="v">
                <p:oleObj spid="_x0000_s84061" name="Equation" r:id="rId5" imgW="2146300" imgH="1676400" progId="Equation.DSMT4">
                  <p:embed/>
                </p:oleObj>
              </mc:Choice>
              <mc:Fallback>
                <p:oleObj name="Equation" r:id="rId5" imgW="2146300" imgH="1676400" progId="Equation.DSMT4">
                  <p:embed/>
                  <p:pic>
                    <p:nvPicPr>
                      <p:cNvPr id="0" name=""/>
                      <p:cNvPicPr/>
                      <p:nvPr/>
                    </p:nvPicPr>
                    <p:blipFill>
                      <a:blip r:embed="rId6"/>
                      <a:stretch>
                        <a:fillRect/>
                      </a:stretch>
                    </p:blipFill>
                    <p:spPr>
                      <a:xfrm>
                        <a:off x="4038600" y="762000"/>
                        <a:ext cx="4275137" cy="3352800"/>
                      </a:xfrm>
                      <a:prstGeom prst="rect">
                        <a:avLst/>
                      </a:prstGeom>
                    </p:spPr>
                  </p:pic>
                </p:oleObj>
              </mc:Fallback>
            </mc:AlternateContent>
          </a:graphicData>
        </a:graphic>
      </p:graphicFrame>
      <p:sp>
        <p:nvSpPr>
          <p:cNvPr id="9" name="Right Arrow 8"/>
          <p:cNvSpPr/>
          <p:nvPr/>
        </p:nvSpPr>
        <p:spPr>
          <a:xfrm>
            <a:off x="3505200" y="1295400"/>
            <a:ext cx="609600" cy="457200"/>
          </a:xfrm>
          <a:prstGeom prst="rightArrow">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557789846"/>
              </p:ext>
            </p:extLst>
          </p:nvPr>
        </p:nvGraphicFramePr>
        <p:xfrm>
          <a:off x="546100" y="2971800"/>
          <a:ext cx="2733675" cy="1371600"/>
        </p:xfrm>
        <a:graphic>
          <a:graphicData uri="http://schemas.openxmlformats.org/presentationml/2006/ole">
            <mc:AlternateContent xmlns:mc="http://schemas.openxmlformats.org/markup-compatibility/2006">
              <mc:Choice xmlns:v="urn:schemas-microsoft-com:vml" Requires="v">
                <p:oleObj spid="_x0000_s84062" name="Equation" r:id="rId7" imgW="1371600" imgH="685800" progId="Equation.DSMT4">
                  <p:embed/>
                </p:oleObj>
              </mc:Choice>
              <mc:Fallback>
                <p:oleObj name="Equation" r:id="rId7" imgW="1371600" imgH="685800" progId="Equation.DSMT4">
                  <p:embed/>
                  <p:pic>
                    <p:nvPicPr>
                      <p:cNvPr id="0" name=""/>
                      <p:cNvPicPr/>
                      <p:nvPr/>
                    </p:nvPicPr>
                    <p:blipFill>
                      <a:blip r:embed="rId8"/>
                      <a:stretch>
                        <a:fillRect/>
                      </a:stretch>
                    </p:blipFill>
                    <p:spPr>
                      <a:xfrm>
                        <a:off x="546100" y="2971800"/>
                        <a:ext cx="2733675" cy="1371600"/>
                      </a:xfrm>
                      <a:prstGeom prst="rect">
                        <a:avLst/>
                      </a:prstGeom>
                    </p:spPr>
                  </p:pic>
                </p:oleObj>
              </mc:Fallback>
            </mc:AlternateContent>
          </a:graphicData>
        </a:graphic>
      </p:graphicFrame>
      <p:sp>
        <p:nvSpPr>
          <p:cNvPr id="11" name="Right Arrow 10"/>
          <p:cNvSpPr/>
          <p:nvPr/>
        </p:nvSpPr>
        <p:spPr>
          <a:xfrm flipH="1">
            <a:off x="3581400" y="3505200"/>
            <a:ext cx="685800" cy="457200"/>
          </a:xfrm>
          <a:prstGeom prst="rightArrow">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685800" y="4572000"/>
            <a:ext cx="3352800" cy="369332"/>
          </a:xfrm>
          <a:prstGeom prst="rect">
            <a:avLst/>
          </a:prstGeom>
          <a:noFill/>
        </p:spPr>
        <p:txBody>
          <a:bodyPr wrap="square" rtlCol="0">
            <a:spAutoFit/>
          </a:bodyPr>
          <a:lstStyle/>
          <a:p>
            <a:r>
              <a:rPr lang="en-US" sz="1800" dirty="0" smtClean="0">
                <a:solidFill>
                  <a:srgbClr val="C00000"/>
                </a:solidFill>
                <a:latin typeface="+mn-lt"/>
              </a:rPr>
              <a:t>Recall</a:t>
            </a:r>
          </a:p>
        </p:txBody>
      </p:sp>
      <p:graphicFrame>
        <p:nvGraphicFramePr>
          <p:cNvPr id="13" name="Object 12"/>
          <p:cNvGraphicFramePr>
            <a:graphicFrameLocks noChangeAspect="1"/>
          </p:cNvGraphicFramePr>
          <p:nvPr>
            <p:extLst>
              <p:ext uri="{D42A27DB-BD31-4B8C-83A1-F6EECF244321}">
                <p14:modId xmlns:p14="http://schemas.microsoft.com/office/powerpoint/2010/main" val="3512255297"/>
              </p:ext>
            </p:extLst>
          </p:nvPr>
        </p:nvGraphicFramePr>
        <p:xfrm>
          <a:off x="1676400" y="4648200"/>
          <a:ext cx="1517650" cy="406400"/>
        </p:xfrm>
        <a:graphic>
          <a:graphicData uri="http://schemas.openxmlformats.org/presentationml/2006/ole">
            <mc:AlternateContent xmlns:mc="http://schemas.openxmlformats.org/markup-compatibility/2006">
              <mc:Choice xmlns:v="urn:schemas-microsoft-com:vml" Requires="v">
                <p:oleObj spid="_x0000_s84063" name="Equation" r:id="rId9" imgW="762000" imgH="203200" progId="Equation.DSMT4">
                  <p:embed/>
                </p:oleObj>
              </mc:Choice>
              <mc:Fallback>
                <p:oleObj name="Equation" r:id="rId9" imgW="762000" imgH="203200" progId="Equation.DSMT4">
                  <p:embed/>
                  <p:pic>
                    <p:nvPicPr>
                      <p:cNvPr id="0" name=""/>
                      <p:cNvPicPr/>
                      <p:nvPr/>
                    </p:nvPicPr>
                    <p:blipFill>
                      <a:blip r:embed="rId10"/>
                      <a:stretch>
                        <a:fillRect/>
                      </a:stretch>
                    </p:blipFill>
                    <p:spPr>
                      <a:xfrm>
                        <a:off x="1676400" y="4648200"/>
                        <a:ext cx="1517650" cy="406400"/>
                      </a:xfrm>
                      <a:prstGeom prst="rect">
                        <a:avLst/>
                      </a:prstGeom>
                    </p:spPr>
                  </p:pic>
                </p:oleObj>
              </mc:Fallback>
            </mc:AlternateContent>
          </a:graphicData>
        </a:graphic>
      </p:graphicFrame>
      <p:sp>
        <p:nvSpPr>
          <p:cNvPr id="14" name="Right Arrow 13"/>
          <p:cNvSpPr/>
          <p:nvPr/>
        </p:nvSpPr>
        <p:spPr>
          <a:xfrm>
            <a:off x="3657600" y="4800600"/>
            <a:ext cx="609600" cy="457200"/>
          </a:xfrm>
          <a:prstGeom prst="rightArrow">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655704334"/>
              </p:ext>
            </p:extLst>
          </p:nvPr>
        </p:nvGraphicFramePr>
        <p:xfrm>
          <a:off x="4886776" y="4876800"/>
          <a:ext cx="2884487" cy="1219200"/>
        </p:xfrm>
        <a:graphic>
          <a:graphicData uri="http://schemas.openxmlformats.org/presentationml/2006/ole">
            <mc:AlternateContent xmlns:mc="http://schemas.openxmlformats.org/markup-compatibility/2006">
              <mc:Choice xmlns:v="urn:schemas-microsoft-com:vml" Requires="v">
                <p:oleObj spid="_x0000_s84064" name="Equation" r:id="rId11" imgW="1447800" imgH="609600" progId="Equation.DSMT4">
                  <p:embed/>
                </p:oleObj>
              </mc:Choice>
              <mc:Fallback>
                <p:oleObj name="Equation" r:id="rId11" imgW="1447800" imgH="609600" progId="Equation.DSMT4">
                  <p:embed/>
                  <p:pic>
                    <p:nvPicPr>
                      <p:cNvPr id="0" name=""/>
                      <p:cNvPicPr/>
                      <p:nvPr/>
                    </p:nvPicPr>
                    <p:blipFill>
                      <a:blip r:embed="rId12"/>
                      <a:stretch>
                        <a:fillRect/>
                      </a:stretch>
                    </p:blipFill>
                    <p:spPr>
                      <a:xfrm>
                        <a:off x="4886776" y="4876800"/>
                        <a:ext cx="2884487" cy="1219200"/>
                      </a:xfrm>
                      <a:prstGeom prst="rect">
                        <a:avLst/>
                      </a:prstGeom>
                    </p:spPr>
                  </p:pic>
                </p:oleObj>
              </mc:Fallback>
            </mc:AlternateContent>
          </a:graphicData>
        </a:graphic>
      </p:graphicFrame>
    </p:spTree>
    <p:extLst>
      <p:ext uri="{BB962C8B-B14F-4D97-AF65-F5344CB8AC3E}">
        <p14:creationId xmlns:p14="http://schemas.microsoft.com/office/powerpoint/2010/main" val="3567088545"/>
      </p:ext>
    </p:extLst>
  </p:cSld>
  <p:clrMapOvr>
    <a:masterClrMapping/>
  </p:clrMapOvr>
  <p:transition xmlns:p14="http://schemas.microsoft.com/office/powerpoint/2010/mai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Coupled Tunes</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665798410"/>
              </p:ext>
            </p:extLst>
          </p:nvPr>
        </p:nvGraphicFramePr>
        <p:xfrm>
          <a:off x="685800" y="914400"/>
          <a:ext cx="3343275" cy="2540000"/>
        </p:xfrm>
        <a:graphic>
          <a:graphicData uri="http://schemas.openxmlformats.org/presentationml/2006/ole">
            <mc:AlternateContent xmlns:mc="http://schemas.openxmlformats.org/markup-compatibility/2006">
              <mc:Choice xmlns:v="urn:schemas-microsoft-com:vml" Requires="v">
                <p:oleObj spid="_x0000_s85127" name="Equation" r:id="rId3" imgW="1676400" imgH="1270000" progId="Equation.DSMT4">
                  <p:embed/>
                </p:oleObj>
              </mc:Choice>
              <mc:Fallback>
                <p:oleObj name="Equation" r:id="rId3" imgW="1676400" imgH="1270000" progId="Equation.DSMT4">
                  <p:embed/>
                  <p:pic>
                    <p:nvPicPr>
                      <p:cNvPr id="0" name=""/>
                      <p:cNvPicPr/>
                      <p:nvPr/>
                    </p:nvPicPr>
                    <p:blipFill>
                      <a:blip r:embed="rId4"/>
                      <a:stretch>
                        <a:fillRect/>
                      </a:stretch>
                    </p:blipFill>
                    <p:spPr>
                      <a:xfrm>
                        <a:off x="685800" y="914400"/>
                        <a:ext cx="3343275" cy="2540000"/>
                      </a:xfrm>
                      <a:prstGeom prst="rect">
                        <a:avLst/>
                      </a:prstGeom>
                    </p:spPr>
                  </p:pic>
                </p:oleObj>
              </mc:Fallback>
            </mc:AlternateContent>
          </a:graphicData>
        </a:graphic>
      </p:graphicFrame>
      <p:sp>
        <p:nvSpPr>
          <p:cNvPr id="7" name="TextBox 6"/>
          <p:cNvSpPr txBox="1"/>
          <p:nvPr/>
        </p:nvSpPr>
        <p:spPr>
          <a:xfrm>
            <a:off x="4572000" y="1066800"/>
            <a:ext cx="3505200" cy="369332"/>
          </a:xfrm>
          <a:prstGeom prst="rect">
            <a:avLst/>
          </a:prstGeom>
          <a:noFill/>
        </p:spPr>
        <p:txBody>
          <a:bodyPr wrap="square" rtlCol="0">
            <a:spAutoFit/>
          </a:bodyPr>
          <a:lstStyle/>
          <a:p>
            <a:r>
              <a:rPr lang="en-US" sz="1800" dirty="0" smtClean="0">
                <a:solidFill>
                  <a:srgbClr val="C00000"/>
                </a:solidFill>
                <a:latin typeface="+mn-lt"/>
              </a:rPr>
              <a:t>If there’s no coupling, then</a:t>
            </a:r>
          </a:p>
        </p:txBody>
      </p:sp>
      <p:graphicFrame>
        <p:nvGraphicFramePr>
          <p:cNvPr id="8" name="Object 7"/>
          <p:cNvGraphicFramePr>
            <a:graphicFrameLocks noChangeAspect="1"/>
          </p:cNvGraphicFramePr>
          <p:nvPr>
            <p:extLst>
              <p:ext uri="{D42A27DB-BD31-4B8C-83A1-F6EECF244321}">
                <p14:modId xmlns:p14="http://schemas.microsoft.com/office/powerpoint/2010/main" val="375134816"/>
              </p:ext>
            </p:extLst>
          </p:nvPr>
        </p:nvGraphicFramePr>
        <p:xfrm>
          <a:off x="4876800" y="1524000"/>
          <a:ext cx="1519238" cy="1270000"/>
        </p:xfrm>
        <a:graphic>
          <a:graphicData uri="http://schemas.openxmlformats.org/presentationml/2006/ole">
            <mc:AlternateContent xmlns:mc="http://schemas.openxmlformats.org/markup-compatibility/2006">
              <mc:Choice xmlns:v="urn:schemas-microsoft-com:vml" Requires="v">
                <p:oleObj spid="_x0000_s85128" name="Equation" r:id="rId5" imgW="762000" imgH="635000" progId="Equation.DSMT4">
                  <p:embed/>
                </p:oleObj>
              </mc:Choice>
              <mc:Fallback>
                <p:oleObj name="Equation" r:id="rId5" imgW="762000" imgH="635000" progId="Equation.DSMT4">
                  <p:embed/>
                  <p:pic>
                    <p:nvPicPr>
                      <p:cNvPr id="0" name=""/>
                      <p:cNvPicPr/>
                      <p:nvPr/>
                    </p:nvPicPr>
                    <p:blipFill>
                      <a:blip r:embed="rId6"/>
                      <a:stretch>
                        <a:fillRect/>
                      </a:stretch>
                    </p:blipFill>
                    <p:spPr>
                      <a:xfrm>
                        <a:off x="4876800" y="1524000"/>
                        <a:ext cx="1519238" cy="1270000"/>
                      </a:xfrm>
                      <a:prstGeom prst="rect">
                        <a:avLst/>
                      </a:prstGeom>
                    </p:spPr>
                  </p:pic>
                </p:oleObj>
              </mc:Fallback>
            </mc:AlternateContent>
          </a:graphicData>
        </a:graphic>
      </p:graphicFrame>
      <p:sp>
        <p:nvSpPr>
          <p:cNvPr id="9" name="TextBox 8"/>
          <p:cNvSpPr txBox="1"/>
          <p:nvPr/>
        </p:nvSpPr>
        <p:spPr>
          <a:xfrm>
            <a:off x="533400" y="3505200"/>
            <a:ext cx="3505200" cy="646331"/>
          </a:xfrm>
          <a:prstGeom prst="rect">
            <a:avLst/>
          </a:prstGeom>
          <a:noFill/>
        </p:spPr>
        <p:txBody>
          <a:bodyPr wrap="square" rtlCol="0">
            <a:spAutoFit/>
          </a:bodyPr>
          <a:lstStyle/>
          <a:p>
            <a:r>
              <a:rPr lang="en-US" sz="1800" dirty="0" smtClean="0">
                <a:solidFill>
                  <a:srgbClr val="C00000"/>
                </a:solidFill>
                <a:latin typeface="+mn-lt"/>
              </a:rPr>
              <a:t>If there’s coupling, then there will always be a tune split </a:t>
            </a:r>
          </a:p>
        </p:txBody>
      </p:sp>
      <p:sp>
        <p:nvSpPr>
          <p:cNvPr id="11" name="Rectangle 10"/>
          <p:cNvSpPr/>
          <p:nvPr/>
        </p:nvSpPr>
        <p:spPr>
          <a:xfrm>
            <a:off x="4495800" y="3352800"/>
            <a:ext cx="4495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495800" y="4648200"/>
            <a:ext cx="1981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6934200" y="3352800"/>
            <a:ext cx="1905000" cy="1143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495800" y="4800600"/>
            <a:ext cx="1981200" cy="1143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934200" y="4648200"/>
            <a:ext cx="1981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6481704" y="4489704"/>
            <a:ext cx="470388" cy="155448"/>
          </a:xfrm>
          <a:custGeom>
            <a:avLst/>
            <a:gdLst>
              <a:gd name="connsiteX0" fmla="*/ 0 w 470388"/>
              <a:gd name="connsiteY0" fmla="*/ 134388 h 134876"/>
              <a:gd name="connsiteX1" fmla="*/ 235194 w 470388"/>
              <a:gd name="connsiteY1" fmla="*/ 114230 h 134876"/>
              <a:gd name="connsiteX2" fmla="*/ 470388 w 470388"/>
              <a:gd name="connsiteY2" fmla="*/ 0 h 134876"/>
            </a:gdLst>
            <a:ahLst/>
            <a:cxnLst>
              <a:cxn ang="0">
                <a:pos x="connsiteX0" y="connsiteY0"/>
              </a:cxn>
              <a:cxn ang="0">
                <a:pos x="connsiteX1" y="connsiteY1"/>
              </a:cxn>
              <a:cxn ang="0">
                <a:pos x="connsiteX2" y="connsiteY2"/>
              </a:cxn>
            </a:cxnLst>
            <a:rect l="l" t="t" r="r" b="b"/>
            <a:pathLst>
              <a:path w="470388" h="134876">
                <a:moveTo>
                  <a:pt x="0" y="134388"/>
                </a:moveTo>
                <a:cubicBezTo>
                  <a:pt x="78398" y="135508"/>
                  <a:pt x="156796" y="136628"/>
                  <a:pt x="235194" y="114230"/>
                </a:cubicBezTo>
                <a:cubicBezTo>
                  <a:pt x="313592" y="91832"/>
                  <a:pt x="470388" y="0"/>
                  <a:pt x="470388" y="0"/>
                </a:cubicBezTo>
              </a:path>
            </a:pathLst>
          </a:cu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rot="10800000">
            <a:off x="6477000" y="4648200"/>
            <a:ext cx="470388" cy="155448"/>
          </a:xfrm>
          <a:custGeom>
            <a:avLst/>
            <a:gdLst>
              <a:gd name="connsiteX0" fmla="*/ 0 w 470388"/>
              <a:gd name="connsiteY0" fmla="*/ 134388 h 134876"/>
              <a:gd name="connsiteX1" fmla="*/ 235194 w 470388"/>
              <a:gd name="connsiteY1" fmla="*/ 114230 h 134876"/>
              <a:gd name="connsiteX2" fmla="*/ 470388 w 470388"/>
              <a:gd name="connsiteY2" fmla="*/ 0 h 134876"/>
            </a:gdLst>
            <a:ahLst/>
            <a:cxnLst>
              <a:cxn ang="0">
                <a:pos x="connsiteX0" y="connsiteY0"/>
              </a:cxn>
              <a:cxn ang="0">
                <a:pos x="connsiteX1" y="connsiteY1"/>
              </a:cxn>
              <a:cxn ang="0">
                <a:pos x="connsiteX2" y="connsiteY2"/>
              </a:cxn>
            </a:cxnLst>
            <a:rect l="l" t="t" r="r" b="b"/>
            <a:pathLst>
              <a:path w="470388" h="134876">
                <a:moveTo>
                  <a:pt x="0" y="134388"/>
                </a:moveTo>
                <a:cubicBezTo>
                  <a:pt x="78398" y="135508"/>
                  <a:pt x="156796" y="136628"/>
                  <a:pt x="235194" y="114230"/>
                </a:cubicBezTo>
                <a:cubicBezTo>
                  <a:pt x="313592" y="91832"/>
                  <a:pt x="470388" y="0"/>
                  <a:pt x="470388" y="0"/>
                </a:cubicBezTo>
              </a:path>
            </a:pathLst>
          </a:cu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391621402"/>
              </p:ext>
            </p:extLst>
          </p:nvPr>
        </p:nvGraphicFramePr>
        <p:xfrm>
          <a:off x="4076700" y="3429000"/>
          <a:ext cx="369888" cy="420688"/>
        </p:xfrm>
        <a:graphic>
          <a:graphicData uri="http://schemas.openxmlformats.org/presentationml/2006/ole">
            <mc:AlternateContent xmlns:mc="http://schemas.openxmlformats.org/markup-compatibility/2006">
              <mc:Choice xmlns:v="urn:schemas-microsoft-com:vml" Requires="v">
                <p:oleObj spid="_x0000_s85129" name="Equation" r:id="rId7" imgW="177800" imgH="203200" progId="Equation.DSMT4">
                  <p:embed/>
                </p:oleObj>
              </mc:Choice>
              <mc:Fallback>
                <p:oleObj name="Equation" r:id="rId7" imgW="177800" imgH="203200" progId="Equation.DSMT4">
                  <p:embed/>
                  <p:pic>
                    <p:nvPicPr>
                      <p:cNvPr id="0" name=""/>
                      <p:cNvPicPr/>
                      <p:nvPr/>
                    </p:nvPicPr>
                    <p:blipFill>
                      <a:blip r:embed="rId8"/>
                      <a:stretch>
                        <a:fillRect/>
                      </a:stretch>
                    </p:blipFill>
                    <p:spPr>
                      <a:xfrm>
                        <a:off x="4076700" y="3429000"/>
                        <a:ext cx="369888" cy="420688"/>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483966917"/>
              </p:ext>
            </p:extLst>
          </p:nvPr>
        </p:nvGraphicFramePr>
        <p:xfrm>
          <a:off x="4076700" y="4394200"/>
          <a:ext cx="368300" cy="473075"/>
        </p:xfrm>
        <a:graphic>
          <a:graphicData uri="http://schemas.openxmlformats.org/presentationml/2006/ole">
            <mc:AlternateContent xmlns:mc="http://schemas.openxmlformats.org/markup-compatibility/2006">
              <mc:Choice xmlns:v="urn:schemas-microsoft-com:vml" Requires="v">
                <p:oleObj spid="_x0000_s85130" name="Equation" r:id="rId9" imgW="177800" imgH="228600" progId="Equation.DSMT4">
                  <p:embed/>
                </p:oleObj>
              </mc:Choice>
              <mc:Fallback>
                <p:oleObj name="Equation" r:id="rId9" imgW="177800" imgH="228600" progId="Equation.DSMT4">
                  <p:embed/>
                  <p:pic>
                    <p:nvPicPr>
                      <p:cNvPr id="0" name=""/>
                      <p:cNvPicPr/>
                      <p:nvPr/>
                    </p:nvPicPr>
                    <p:blipFill>
                      <a:blip r:embed="rId10"/>
                      <a:stretch>
                        <a:fillRect/>
                      </a:stretch>
                    </p:blipFill>
                    <p:spPr>
                      <a:xfrm>
                        <a:off x="4076700" y="4394200"/>
                        <a:ext cx="368300" cy="47307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886394726"/>
              </p:ext>
            </p:extLst>
          </p:nvPr>
        </p:nvGraphicFramePr>
        <p:xfrm>
          <a:off x="8623300" y="5943600"/>
          <a:ext cx="366713" cy="420688"/>
        </p:xfrm>
        <a:graphic>
          <a:graphicData uri="http://schemas.openxmlformats.org/presentationml/2006/ole">
            <mc:AlternateContent xmlns:mc="http://schemas.openxmlformats.org/markup-compatibility/2006">
              <mc:Choice xmlns:v="urn:schemas-microsoft-com:vml" Requires="v">
                <p:oleObj spid="_x0000_s85131" name="Equation" r:id="rId11" imgW="177800" imgH="203200" progId="Equation.DSMT4">
                  <p:embed/>
                </p:oleObj>
              </mc:Choice>
              <mc:Fallback>
                <p:oleObj name="Equation" r:id="rId11" imgW="177800" imgH="203200" progId="Equation.DSMT4">
                  <p:embed/>
                  <p:pic>
                    <p:nvPicPr>
                      <p:cNvPr id="0" name=""/>
                      <p:cNvPicPr/>
                      <p:nvPr/>
                    </p:nvPicPr>
                    <p:blipFill>
                      <a:blip r:embed="rId12"/>
                      <a:stretch>
                        <a:fillRect/>
                      </a:stretch>
                    </p:blipFill>
                    <p:spPr>
                      <a:xfrm>
                        <a:off x="8623300" y="5943600"/>
                        <a:ext cx="366713" cy="420688"/>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58800410"/>
              </p:ext>
            </p:extLst>
          </p:nvPr>
        </p:nvGraphicFramePr>
        <p:xfrm>
          <a:off x="7799388" y="3352800"/>
          <a:ext cx="368300" cy="420688"/>
        </p:xfrm>
        <a:graphic>
          <a:graphicData uri="http://schemas.openxmlformats.org/presentationml/2006/ole">
            <mc:AlternateContent xmlns:mc="http://schemas.openxmlformats.org/markup-compatibility/2006">
              <mc:Choice xmlns:v="urn:schemas-microsoft-com:vml" Requires="v">
                <p:oleObj spid="_x0000_s85132" name="Equation" r:id="rId13" imgW="177800" imgH="203200" progId="Equation.DSMT4">
                  <p:embed/>
                </p:oleObj>
              </mc:Choice>
              <mc:Fallback>
                <p:oleObj name="Equation" r:id="rId13" imgW="177800" imgH="203200" progId="Equation.DSMT4">
                  <p:embed/>
                  <p:pic>
                    <p:nvPicPr>
                      <p:cNvPr id="0" name=""/>
                      <p:cNvPicPr/>
                      <p:nvPr/>
                    </p:nvPicPr>
                    <p:blipFill>
                      <a:blip r:embed="rId14"/>
                      <a:stretch>
                        <a:fillRect/>
                      </a:stretch>
                    </p:blipFill>
                    <p:spPr>
                      <a:xfrm>
                        <a:off x="7799388" y="3352800"/>
                        <a:ext cx="368300" cy="420688"/>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96247944"/>
              </p:ext>
            </p:extLst>
          </p:nvPr>
        </p:nvGraphicFramePr>
        <p:xfrm>
          <a:off x="8269288" y="4267200"/>
          <a:ext cx="368300" cy="420688"/>
        </p:xfrm>
        <a:graphic>
          <a:graphicData uri="http://schemas.openxmlformats.org/presentationml/2006/ole">
            <mc:AlternateContent xmlns:mc="http://schemas.openxmlformats.org/markup-compatibility/2006">
              <mc:Choice xmlns:v="urn:schemas-microsoft-com:vml" Requires="v">
                <p:oleObj spid="_x0000_s85133" name="Equation" r:id="rId15" imgW="177800" imgH="203200" progId="Equation.DSMT4">
                  <p:embed/>
                </p:oleObj>
              </mc:Choice>
              <mc:Fallback>
                <p:oleObj name="Equation" r:id="rId15" imgW="177800" imgH="203200" progId="Equation.DSMT4">
                  <p:embed/>
                  <p:pic>
                    <p:nvPicPr>
                      <p:cNvPr id="0" name=""/>
                      <p:cNvPicPr/>
                      <p:nvPr/>
                    </p:nvPicPr>
                    <p:blipFill>
                      <a:blip r:embed="rId16"/>
                      <a:stretch>
                        <a:fillRect/>
                      </a:stretch>
                    </p:blipFill>
                    <p:spPr>
                      <a:xfrm>
                        <a:off x="8269288" y="4267200"/>
                        <a:ext cx="368300" cy="420688"/>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419553005"/>
              </p:ext>
            </p:extLst>
          </p:nvPr>
        </p:nvGraphicFramePr>
        <p:xfrm>
          <a:off x="6992938" y="4927600"/>
          <a:ext cx="949325" cy="473075"/>
        </p:xfrm>
        <a:graphic>
          <a:graphicData uri="http://schemas.openxmlformats.org/presentationml/2006/ole">
            <mc:AlternateContent xmlns:mc="http://schemas.openxmlformats.org/markup-compatibility/2006">
              <mc:Choice xmlns:v="urn:schemas-microsoft-com:vml" Requires="v">
                <p:oleObj spid="_x0000_s85134" name="Equation" r:id="rId17" imgW="457200" imgH="228600" progId="Equation.DSMT4">
                  <p:embed/>
                </p:oleObj>
              </mc:Choice>
              <mc:Fallback>
                <p:oleObj name="Equation" r:id="rId17" imgW="457200" imgH="228600" progId="Equation.DSMT4">
                  <p:embed/>
                  <p:pic>
                    <p:nvPicPr>
                      <p:cNvPr id="0" name=""/>
                      <p:cNvPicPr/>
                      <p:nvPr/>
                    </p:nvPicPr>
                    <p:blipFill>
                      <a:blip r:embed="rId18"/>
                      <a:stretch>
                        <a:fillRect/>
                      </a:stretch>
                    </p:blipFill>
                    <p:spPr>
                      <a:xfrm>
                        <a:off x="6992938" y="4927600"/>
                        <a:ext cx="949325" cy="473075"/>
                      </a:xfrm>
                      <a:prstGeom prst="rect">
                        <a:avLst/>
                      </a:prstGeom>
                    </p:spPr>
                  </p:pic>
                </p:oleObj>
              </mc:Fallback>
            </mc:AlternateContent>
          </a:graphicData>
        </a:graphic>
      </p:graphicFrame>
      <p:cxnSp>
        <p:nvCxnSpPr>
          <p:cNvPr id="25" name="Straight Arrow Connector 24"/>
          <p:cNvCxnSpPr/>
          <p:nvPr/>
        </p:nvCxnSpPr>
        <p:spPr>
          <a:xfrm flipH="1" flipV="1">
            <a:off x="6781800" y="4724400"/>
            <a:ext cx="228600" cy="304800"/>
          </a:xfrm>
          <a:prstGeom prst="straightConnector1">
            <a:avLst/>
          </a:prstGeom>
          <a:ln w="12700">
            <a:solidFill>
              <a:srgbClr val="CC3399"/>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6" name="Object 25"/>
          <p:cNvGraphicFramePr>
            <a:graphicFrameLocks noChangeAspect="1"/>
          </p:cNvGraphicFramePr>
          <p:nvPr>
            <p:extLst>
              <p:ext uri="{D42A27DB-BD31-4B8C-83A1-F6EECF244321}">
                <p14:modId xmlns:p14="http://schemas.microsoft.com/office/powerpoint/2010/main" val="3190346506"/>
              </p:ext>
            </p:extLst>
          </p:nvPr>
        </p:nvGraphicFramePr>
        <p:xfrm>
          <a:off x="1066800" y="4191000"/>
          <a:ext cx="2244969" cy="2133600"/>
        </p:xfrm>
        <a:graphic>
          <a:graphicData uri="http://schemas.openxmlformats.org/presentationml/2006/ole">
            <mc:AlternateContent xmlns:mc="http://schemas.openxmlformats.org/markup-compatibility/2006">
              <mc:Choice xmlns:v="urn:schemas-microsoft-com:vml" Requires="v">
                <p:oleObj spid="_x0000_s85135" name="Equation" r:id="rId19" imgW="1219200" imgH="1155700" progId="Equation.DSMT4">
                  <p:embed/>
                </p:oleObj>
              </mc:Choice>
              <mc:Fallback>
                <p:oleObj name="Equation" r:id="rId19" imgW="1219200" imgH="1155700" progId="Equation.DSMT4">
                  <p:embed/>
                  <p:pic>
                    <p:nvPicPr>
                      <p:cNvPr id="0" name=""/>
                      <p:cNvPicPr/>
                      <p:nvPr/>
                    </p:nvPicPr>
                    <p:blipFill>
                      <a:blip r:embed="rId20"/>
                      <a:stretch>
                        <a:fillRect/>
                      </a:stretch>
                    </p:blipFill>
                    <p:spPr>
                      <a:xfrm>
                        <a:off x="1066800" y="4191000"/>
                        <a:ext cx="2244969" cy="2133600"/>
                      </a:xfrm>
                      <a:prstGeom prst="rect">
                        <a:avLst/>
                      </a:prstGeom>
                    </p:spPr>
                  </p:pic>
                </p:oleObj>
              </mc:Fallback>
            </mc:AlternateContent>
          </a:graphicData>
        </a:graphic>
      </p:graphicFrame>
    </p:spTree>
    <p:extLst>
      <p:ext uri="{BB962C8B-B14F-4D97-AF65-F5344CB8AC3E}">
        <p14:creationId xmlns:p14="http://schemas.microsoft.com/office/powerpoint/2010/main" val="2584370178"/>
      </p:ext>
    </p:extLst>
  </p:cSld>
  <p:clrMapOvr>
    <a:masterClrMapping/>
  </p:clrMapOvr>
  <p:transition xmlns:p14="http://schemas.microsoft.com/office/powerpoint/2010/mai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17</a:t>
            </a:fld>
            <a:endParaRPr lang="en-US"/>
          </a:p>
        </p:txBody>
      </p:sp>
      <p:sp>
        <p:nvSpPr>
          <p:cNvPr id="6" name="TextBox 5"/>
          <p:cNvSpPr txBox="1"/>
          <p:nvPr/>
        </p:nvSpPr>
        <p:spPr>
          <a:xfrm>
            <a:off x="609600" y="152400"/>
            <a:ext cx="4736956" cy="369332"/>
          </a:xfrm>
          <a:prstGeom prst="rect">
            <a:avLst/>
          </a:prstGeom>
          <a:noFill/>
        </p:spPr>
        <p:txBody>
          <a:bodyPr wrap="none" rtlCol="0">
            <a:spAutoFit/>
          </a:bodyPr>
          <a:lstStyle/>
          <a:p>
            <a:r>
              <a:rPr lang="en-US" sz="1800" dirty="0" smtClean="0">
                <a:solidFill>
                  <a:srgbClr val="C00000"/>
                </a:solidFill>
                <a:latin typeface="+mn-lt"/>
              </a:rPr>
              <a:t>The normal modes are given by (homework)</a:t>
            </a:r>
          </a:p>
        </p:txBody>
      </p:sp>
      <p:graphicFrame>
        <p:nvGraphicFramePr>
          <p:cNvPr id="7" name="Object 6"/>
          <p:cNvGraphicFramePr>
            <a:graphicFrameLocks noChangeAspect="1"/>
          </p:cNvGraphicFramePr>
          <p:nvPr>
            <p:extLst>
              <p:ext uri="{D42A27DB-BD31-4B8C-83A1-F6EECF244321}">
                <p14:modId xmlns:p14="http://schemas.microsoft.com/office/powerpoint/2010/main" val="1274368955"/>
              </p:ext>
            </p:extLst>
          </p:nvPr>
        </p:nvGraphicFramePr>
        <p:xfrm>
          <a:off x="609600" y="1828800"/>
          <a:ext cx="5486400" cy="1023831"/>
        </p:xfrm>
        <a:graphic>
          <a:graphicData uri="http://schemas.openxmlformats.org/presentationml/2006/ole">
            <mc:AlternateContent xmlns:mc="http://schemas.openxmlformats.org/markup-compatibility/2006">
              <mc:Choice xmlns:v="urn:schemas-microsoft-com:vml" Requires="v">
                <p:oleObj spid="_x0000_s86099" name="Equation" r:id="rId3" imgW="3136900" imgH="584200" progId="Equation.DSMT4">
                  <p:embed/>
                </p:oleObj>
              </mc:Choice>
              <mc:Fallback>
                <p:oleObj name="Equation" r:id="rId3" imgW="3136900" imgH="584200" progId="Equation.DSMT4">
                  <p:embed/>
                  <p:pic>
                    <p:nvPicPr>
                      <p:cNvPr id="0" name=""/>
                      <p:cNvPicPr/>
                      <p:nvPr/>
                    </p:nvPicPr>
                    <p:blipFill>
                      <a:blip r:embed="rId4"/>
                      <a:stretch>
                        <a:fillRect/>
                      </a:stretch>
                    </p:blipFill>
                    <p:spPr>
                      <a:xfrm>
                        <a:off x="609600" y="1828800"/>
                        <a:ext cx="5486400" cy="102383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7283324"/>
              </p:ext>
            </p:extLst>
          </p:nvPr>
        </p:nvGraphicFramePr>
        <p:xfrm>
          <a:off x="609600" y="685800"/>
          <a:ext cx="7620000" cy="1051625"/>
        </p:xfrm>
        <a:graphic>
          <a:graphicData uri="http://schemas.openxmlformats.org/presentationml/2006/ole">
            <mc:AlternateContent xmlns:mc="http://schemas.openxmlformats.org/markup-compatibility/2006">
              <mc:Choice xmlns:v="urn:schemas-microsoft-com:vml" Requires="v">
                <p:oleObj spid="_x0000_s86100" name="Equation" r:id="rId5" imgW="4241800" imgH="584200" progId="Equation.DSMT4">
                  <p:embed/>
                </p:oleObj>
              </mc:Choice>
              <mc:Fallback>
                <p:oleObj name="Equation" r:id="rId5" imgW="4241800" imgH="584200" progId="Equation.DSMT4">
                  <p:embed/>
                  <p:pic>
                    <p:nvPicPr>
                      <p:cNvPr id="0" name=""/>
                      <p:cNvPicPr/>
                      <p:nvPr/>
                    </p:nvPicPr>
                    <p:blipFill>
                      <a:blip r:embed="rId6"/>
                      <a:stretch>
                        <a:fillRect/>
                      </a:stretch>
                    </p:blipFill>
                    <p:spPr>
                      <a:xfrm>
                        <a:off x="609600" y="685800"/>
                        <a:ext cx="7620000" cy="10516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0697698"/>
              </p:ext>
            </p:extLst>
          </p:nvPr>
        </p:nvGraphicFramePr>
        <p:xfrm>
          <a:off x="609600" y="2971800"/>
          <a:ext cx="3708400" cy="1193800"/>
        </p:xfrm>
        <a:graphic>
          <a:graphicData uri="http://schemas.openxmlformats.org/presentationml/2006/ole">
            <mc:AlternateContent xmlns:mc="http://schemas.openxmlformats.org/markup-compatibility/2006">
              <mc:Choice xmlns:v="urn:schemas-microsoft-com:vml" Requires="v">
                <p:oleObj spid="_x0000_s86101" name="Equation" r:id="rId7" imgW="1854200" imgH="596900" progId="Equation.DSMT4">
                  <p:embed/>
                </p:oleObj>
              </mc:Choice>
              <mc:Fallback>
                <p:oleObj name="Equation" r:id="rId7" imgW="1854200" imgH="596900" progId="Equation.DSMT4">
                  <p:embed/>
                  <p:pic>
                    <p:nvPicPr>
                      <p:cNvPr id="0" name=""/>
                      <p:cNvPicPr/>
                      <p:nvPr/>
                    </p:nvPicPr>
                    <p:blipFill>
                      <a:blip r:embed="rId8"/>
                      <a:stretch>
                        <a:fillRect/>
                      </a:stretch>
                    </p:blipFill>
                    <p:spPr>
                      <a:xfrm>
                        <a:off x="609600" y="2971800"/>
                        <a:ext cx="3708400" cy="1193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49563736"/>
              </p:ext>
            </p:extLst>
          </p:nvPr>
        </p:nvGraphicFramePr>
        <p:xfrm>
          <a:off x="5778500" y="5600700"/>
          <a:ext cx="1371600" cy="863600"/>
        </p:xfrm>
        <a:graphic>
          <a:graphicData uri="http://schemas.openxmlformats.org/presentationml/2006/ole">
            <mc:AlternateContent xmlns:mc="http://schemas.openxmlformats.org/markup-compatibility/2006">
              <mc:Choice xmlns:v="urn:schemas-microsoft-com:vml" Requires="v">
                <p:oleObj spid="_x0000_s86102" name="Equation" r:id="rId9" imgW="685800" imgH="431800" progId="Equation.DSMT4">
                  <p:embed/>
                </p:oleObj>
              </mc:Choice>
              <mc:Fallback>
                <p:oleObj name="Equation" r:id="rId9" imgW="685800" imgH="431800" progId="Equation.DSMT4">
                  <p:embed/>
                  <p:pic>
                    <p:nvPicPr>
                      <p:cNvPr id="0" name=""/>
                      <p:cNvPicPr/>
                      <p:nvPr/>
                    </p:nvPicPr>
                    <p:blipFill>
                      <a:blip r:embed="rId10"/>
                      <a:stretch>
                        <a:fillRect/>
                      </a:stretch>
                    </p:blipFill>
                    <p:spPr>
                      <a:xfrm>
                        <a:off x="5778500" y="5600700"/>
                        <a:ext cx="1371600" cy="863600"/>
                      </a:xfrm>
                      <a:prstGeom prst="rect">
                        <a:avLst/>
                      </a:prstGeom>
                    </p:spPr>
                  </p:pic>
                </p:oleObj>
              </mc:Fallback>
            </mc:AlternateContent>
          </a:graphicData>
        </a:graphic>
      </p:graphicFrame>
      <p:sp>
        <p:nvSpPr>
          <p:cNvPr id="11" name="TextBox 10"/>
          <p:cNvSpPr txBox="1"/>
          <p:nvPr/>
        </p:nvSpPr>
        <p:spPr>
          <a:xfrm>
            <a:off x="4724400" y="3657600"/>
            <a:ext cx="3208142" cy="369332"/>
          </a:xfrm>
          <a:prstGeom prst="rect">
            <a:avLst/>
          </a:prstGeom>
          <a:noFill/>
        </p:spPr>
        <p:txBody>
          <a:bodyPr wrap="none" rtlCol="0">
            <a:spAutoFit/>
          </a:bodyPr>
          <a:lstStyle/>
          <a:p>
            <a:r>
              <a:rPr lang="en-US" sz="1800" dirty="0" smtClean="0">
                <a:solidFill>
                  <a:srgbClr val="C00000"/>
                </a:solidFill>
                <a:latin typeface="+mn-lt"/>
              </a:rPr>
              <a:t>Restrict ourselves to u</a:t>
            </a:r>
            <a:r>
              <a:rPr lang="en-US" sz="1800" baseline="-25000" dirty="0" smtClean="0">
                <a:solidFill>
                  <a:srgbClr val="C00000"/>
                </a:solidFill>
                <a:latin typeface="+mn-lt"/>
              </a:rPr>
              <a:t>±0</a:t>
            </a:r>
            <a:r>
              <a:rPr lang="en-US" sz="1800" dirty="0" smtClean="0">
                <a:solidFill>
                  <a:srgbClr val="C00000"/>
                </a:solidFill>
                <a:latin typeface="+mn-lt"/>
              </a:rPr>
              <a:t> real</a:t>
            </a:r>
          </a:p>
        </p:txBody>
      </p:sp>
      <p:graphicFrame>
        <p:nvGraphicFramePr>
          <p:cNvPr id="12" name="Object 11"/>
          <p:cNvGraphicFramePr>
            <a:graphicFrameLocks noChangeAspect="1"/>
          </p:cNvGraphicFramePr>
          <p:nvPr>
            <p:extLst>
              <p:ext uri="{D42A27DB-BD31-4B8C-83A1-F6EECF244321}">
                <p14:modId xmlns:p14="http://schemas.microsoft.com/office/powerpoint/2010/main" val="2930292521"/>
              </p:ext>
            </p:extLst>
          </p:nvPr>
        </p:nvGraphicFramePr>
        <p:xfrm>
          <a:off x="609600" y="4191000"/>
          <a:ext cx="8001000" cy="1371600"/>
        </p:xfrm>
        <a:graphic>
          <a:graphicData uri="http://schemas.openxmlformats.org/presentationml/2006/ole">
            <mc:AlternateContent xmlns:mc="http://schemas.openxmlformats.org/markup-compatibility/2006">
              <mc:Choice xmlns:v="urn:schemas-microsoft-com:vml" Requires="v">
                <p:oleObj spid="_x0000_s86103" name="Equation" r:id="rId11" imgW="4000500" imgH="685800" progId="Equation.DSMT4">
                  <p:embed/>
                </p:oleObj>
              </mc:Choice>
              <mc:Fallback>
                <p:oleObj name="Equation" r:id="rId11" imgW="4000500" imgH="685800" progId="Equation.DSMT4">
                  <p:embed/>
                  <p:pic>
                    <p:nvPicPr>
                      <p:cNvPr id="0" name=""/>
                      <p:cNvPicPr/>
                      <p:nvPr/>
                    </p:nvPicPr>
                    <p:blipFill>
                      <a:blip r:embed="rId12"/>
                      <a:stretch>
                        <a:fillRect/>
                      </a:stretch>
                    </p:blipFill>
                    <p:spPr>
                      <a:xfrm>
                        <a:off x="609600" y="4191000"/>
                        <a:ext cx="8001000" cy="1371600"/>
                      </a:xfrm>
                      <a:prstGeom prst="rect">
                        <a:avLst/>
                      </a:prstGeom>
                    </p:spPr>
                  </p:pic>
                </p:oleObj>
              </mc:Fallback>
            </mc:AlternateContent>
          </a:graphicData>
        </a:graphic>
      </p:graphicFrame>
      <p:sp>
        <p:nvSpPr>
          <p:cNvPr id="13" name="TextBox 12"/>
          <p:cNvSpPr txBox="1"/>
          <p:nvPr/>
        </p:nvSpPr>
        <p:spPr>
          <a:xfrm>
            <a:off x="685800" y="5791200"/>
            <a:ext cx="7354109" cy="369332"/>
          </a:xfrm>
          <a:prstGeom prst="rect">
            <a:avLst/>
          </a:prstGeom>
          <a:noFill/>
        </p:spPr>
        <p:txBody>
          <a:bodyPr wrap="none" rtlCol="0">
            <a:spAutoFit/>
          </a:bodyPr>
          <a:lstStyle/>
          <a:p>
            <a:r>
              <a:rPr lang="en-US" sz="1800" dirty="0" err="1" smtClean="0">
                <a:solidFill>
                  <a:srgbClr val="C00000"/>
                </a:solidFill>
                <a:latin typeface="+mn-lt"/>
              </a:rPr>
              <a:t>Emmittance</a:t>
            </a:r>
            <a:r>
              <a:rPr lang="en-US" sz="1800" dirty="0" smtClean="0">
                <a:solidFill>
                  <a:srgbClr val="C00000"/>
                </a:solidFill>
                <a:latin typeface="+mn-lt"/>
              </a:rPr>
              <a:t> oscillates between planes.  Period =                       turns</a:t>
            </a:r>
          </a:p>
        </p:txBody>
      </p:sp>
      <p:graphicFrame>
        <p:nvGraphicFramePr>
          <p:cNvPr id="14" name="Object 13"/>
          <p:cNvGraphicFramePr>
            <a:graphicFrameLocks noChangeAspect="1"/>
          </p:cNvGraphicFramePr>
          <p:nvPr>
            <p:extLst>
              <p:ext uri="{D42A27DB-BD31-4B8C-83A1-F6EECF244321}">
                <p14:modId xmlns:p14="http://schemas.microsoft.com/office/powerpoint/2010/main" val="1335860569"/>
              </p:ext>
            </p:extLst>
          </p:nvPr>
        </p:nvGraphicFramePr>
        <p:xfrm>
          <a:off x="5105400" y="3200400"/>
          <a:ext cx="2133600" cy="533400"/>
        </p:xfrm>
        <a:graphic>
          <a:graphicData uri="http://schemas.openxmlformats.org/presentationml/2006/ole">
            <mc:AlternateContent xmlns:mc="http://schemas.openxmlformats.org/markup-compatibility/2006">
              <mc:Choice xmlns:v="urn:schemas-microsoft-com:vml" Requires="v">
                <p:oleObj spid="_x0000_s86104" name="Equation" r:id="rId13" imgW="1066800" imgH="266700" progId="Equation.DSMT4">
                  <p:embed/>
                </p:oleObj>
              </mc:Choice>
              <mc:Fallback>
                <p:oleObj name="Equation" r:id="rId13" imgW="1066800" imgH="266700" progId="Equation.DSMT4">
                  <p:embed/>
                  <p:pic>
                    <p:nvPicPr>
                      <p:cNvPr id="0" name=""/>
                      <p:cNvPicPr/>
                      <p:nvPr/>
                    </p:nvPicPr>
                    <p:blipFill>
                      <a:blip r:embed="rId14"/>
                      <a:stretch>
                        <a:fillRect/>
                      </a:stretch>
                    </p:blipFill>
                    <p:spPr>
                      <a:xfrm>
                        <a:off x="5105400" y="3200400"/>
                        <a:ext cx="2133600" cy="533400"/>
                      </a:xfrm>
                      <a:prstGeom prst="rect">
                        <a:avLst/>
                      </a:prstGeom>
                    </p:spPr>
                  </p:pic>
                </p:oleObj>
              </mc:Fallback>
            </mc:AlternateContent>
          </a:graphicData>
        </a:graphic>
      </p:graphicFrame>
    </p:spTree>
    <p:extLst>
      <p:ext uri="{BB962C8B-B14F-4D97-AF65-F5344CB8AC3E}">
        <p14:creationId xmlns:p14="http://schemas.microsoft.com/office/powerpoint/2010/main" val="92550217"/>
      </p:ext>
    </p:extLst>
  </p:cSld>
  <p:clrMapOvr>
    <a:masterClrMapping/>
  </p:clrMapOvr>
  <p:transition xmlns:p14="http://schemas.microsoft.com/office/powerpoint/2010/mai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 Resonances</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18</a:t>
            </a:fld>
            <a:endParaRPr lang="en-US"/>
          </a:p>
        </p:txBody>
      </p:sp>
      <p:sp>
        <p:nvSpPr>
          <p:cNvPr id="6" name="TextBox 5"/>
          <p:cNvSpPr txBox="1"/>
          <p:nvPr/>
        </p:nvSpPr>
        <p:spPr>
          <a:xfrm>
            <a:off x="533400" y="762000"/>
            <a:ext cx="8001000" cy="369332"/>
          </a:xfrm>
          <a:prstGeom prst="rect">
            <a:avLst/>
          </a:prstGeom>
          <a:noFill/>
        </p:spPr>
        <p:txBody>
          <a:bodyPr wrap="square" rtlCol="0">
            <a:spAutoFit/>
          </a:bodyPr>
          <a:lstStyle/>
          <a:p>
            <a:r>
              <a:rPr lang="en-US" sz="1800" dirty="0" smtClean="0">
                <a:solidFill>
                  <a:srgbClr val="C00000"/>
                </a:solidFill>
                <a:latin typeface="+mn-lt"/>
              </a:rPr>
              <a:t>Returning to the original equations, but examining the sum terms</a:t>
            </a:r>
          </a:p>
        </p:txBody>
      </p:sp>
      <p:graphicFrame>
        <p:nvGraphicFramePr>
          <p:cNvPr id="7" name="Object 6"/>
          <p:cNvGraphicFramePr>
            <a:graphicFrameLocks noChangeAspect="1"/>
          </p:cNvGraphicFramePr>
          <p:nvPr>
            <p:extLst>
              <p:ext uri="{D42A27DB-BD31-4B8C-83A1-F6EECF244321}">
                <p14:modId xmlns:p14="http://schemas.microsoft.com/office/powerpoint/2010/main" val="2869369704"/>
              </p:ext>
            </p:extLst>
          </p:nvPr>
        </p:nvGraphicFramePr>
        <p:xfrm>
          <a:off x="914400" y="1371600"/>
          <a:ext cx="2519363" cy="1420812"/>
        </p:xfrm>
        <a:graphic>
          <a:graphicData uri="http://schemas.openxmlformats.org/presentationml/2006/ole">
            <mc:AlternateContent xmlns:mc="http://schemas.openxmlformats.org/markup-compatibility/2006">
              <mc:Choice xmlns:v="urn:schemas-microsoft-com:vml" Requires="v">
                <p:oleObj spid="_x0000_s87077" name="Equation" r:id="rId3" imgW="1460500" imgH="825500" progId="Equation.DSMT4">
                  <p:embed/>
                </p:oleObj>
              </mc:Choice>
              <mc:Fallback>
                <p:oleObj name="Equation" r:id="rId3" imgW="1460500" imgH="825500" progId="Equation.DSMT4">
                  <p:embed/>
                  <p:pic>
                    <p:nvPicPr>
                      <p:cNvPr id="0" name=""/>
                      <p:cNvPicPr/>
                      <p:nvPr/>
                    </p:nvPicPr>
                    <p:blipFill>
                      <a:blip r:embed="rId4"/>
                      <a:stretch>
                        <a:fillRect/>
                      </a:stretch>
                    </p:blipFill>
                    <p:spPr>
                      <a:xfrm>
                        <a:off x="914400" y="1371600"/>
                        <a:ext cx="2519363" cy="14208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54238302"/>
              </p:ext>
            </p:extLst>
          </p:nvPr>
        </p:nvGraphicFramePr>
        <p:xfrm>
          <a:off x="4724400" y="1371600"/>
          <a:ext cx="3352800" cy="1574800"/>
        </p:xfrm>
        <a:graphic>
          <a:graphicData uri="http://schemas.openxmlformats.org/presentationml/2006/ole">
            <mc:AlternateContent xmlns:mc="http://schemas.openxmlformats.org/markup-compatibility/2006">
              <mc:Choice xmlns:v="urn:schemas-microsoft-com:vml" Requires="v">
                <p:oleObj spid="_x0000_s87078" name="Equation" r:id="rId5" imgW="1943100" imgH="914400" progId="Equation.DSMT4">
                  <p:embed/>
                </p:oleObj>
              </mc:Choice>
              <mc:Fallback>
                <p:oleObj name="Equation" r:id="rId5" imgW="1943100" imgH="914400" progId="Equation.DSMT4">
                  <p:embed/>
                  <p:pic>
                    <p:nvPicPr>
                      <p:cNvPr id="0" name=""/>
                      <p:cNvPicPr/>
                      <p:nvPr/>
                    </p:nvPicPr>
                    <p:blipFill>
                      <a:blip r:embed="rId6"/>
                      <a:stretch>
                        <a:fillRect/>
                      </a:stretch>
                    </p:blipFill>
                    <p:spPr>
                      <a:xfrm>
                        <a:off x="4724400" y="1371600"/>
                        <a:ext cx="3352800" cy="1574800"/>
                      </a:xfrm>
                      <a:prstGeom prst="rect">
                        <a:avLst/>
                      </a:prstGeom>
                    </p:spPr>
                  </p:pic>
                </p:oleObj>
              </mc:Fallback>
            </mc:AlternateContent>
          </a:graphicData>
        </a:graphic>
      </p:graphicFrame>
      <p:sp>
        <p:nvSpPr>
          <p:cNvPr id="9" name="Oval 8"/>
          <p:cNvSpPr/>
          <p:nvPr/>
        </p:nvSpPr>
        <p:spPr>
          <a:xfrm>
            <a:off x="1524000" y="1219200"/>
            <a:ext cx="533400" cy="1752600"/>
          </a:xfrm>
          <a:prstGeom prst="ellips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752600" y="2819400"/>
            <a:ext cx="1676400" cy="369332"/>
          </a:xfrm>
          <a:prstGeom prst="rect">
            <a:avLst/>
          </a:prstGeom>
          <a:noFill/>
        </p:spPr>
        <p:txBody>
          <a:bodyPr wrap="square" rtlCol="0">
            <a:spAutoFit/>
          </a:bodyPr>
          <a:lstStyle/>
          <a:p>
            <a:r>
              <a:rPr lang="en-US" sz="1800" dirty="0" smtClean="0">
                <a:solidFill>
                  <a:srgbClr val="C00000"/>
                </a:solidFill>
                <a:latin typeface="+mn-lt"/>
              </a:rPr>
              <a:t>Same sign!</a:t>
            </a:r>
          </a:p>
        </p:txBody>
      </p:sp>
      <p:sp>
        <p:nvSpPr>
          <p:cNvPr id="11" name="TextBox 10"/>
          <p:cNvSpPr txBox="1"/>
          <p:nvPr/>
        </p:nvSpPr>
        <p:spPr>
          <a:xfrm>
            <a:off x="609600" y="3352800"/>
            <a:ext cx="8001000" cy="369332"/>
          </a:xfrm>
          <a:prstGeom prst="rect">
            <a:avLst/>
          </a:prstGeom>
          <a:noFill/>
        </p:spPr>
        <p:txBody>
          <a:bodyPr wrap="square" rtlCol="0">
            <a:spAutoFit/>
          </a:bodyPr>
          <a:lstStyle/>
          <a:p>
            <a:r>
              <a:rPr lang="en-US" sz="1800" dirty="0" smtClean="0">
                <a:solidFill>
                  <a:srgbClr val="C00000"/>
                </a:solidFill>
                <a:latin typeface="+mn-lt"/>
              </a:rPr>
              <a:t>Following the same math as before, we get</a:t>
            </a:r>
          </a:p>
        </p:txBody>
      </p:sp>
      <p:graphicFrame>
        <p:nvGraphicFramePr>
          <p:cNvPr id="13" name="Object 12"/>
          <p:cNvGraphicFramePr>
            <a:graphicFrameLocks noChangeAspect="1"/>
          </p:cNvGraphicFramePr>
          <p:nvPr>
            <p:extLst>
              <p:ext uri="{D42A27DB-BD31-4B8C-83A1-F6EECF244321}">
                <p14:modId xmlns:p14="http://schemas.microsoft.com/office/powerpoint/2010/main" val="3350211132"/>
              </p:ext>
            </p:extLst>
          </p:nvPr>
        </p:nvGraphicFramePr>
        <p:xfrm>
          <a:off x="846137" y="4038600"/>
          <a:ext cx="3570287" cy="1465263"/>
        </p:xfrm>
        <a:graphic>
          <a:graphicData uri="http://schemas.openxmlformats.org/presentationml/2006/ole">
            <mc:AlternateContent xmlns:mc="http://schemas.openxmlformats.org/markup-compatibility/2006">
              <mc:Choice xmlns:v="urn:schemas-microsoft-com:vml" Requires="v">
                <p:oleObj spid="_x0000_s87079" name="Equation" r:id="rId7" imgW="2070100" imgH="850900" progId="Equation.DSMT4">
                  <p:embed/>
                </p:oleObj>
              </mc:Choice>
              <mc:Fallback>
                <p:oleObj name="Equation" r:id="rId7" imgW="2070100" imgH="850900" progId="Equation.DSMT4">
                  <p:embed/>
                  <p:pic>
                    <p:nvPicPr>
                      <p:cNvPr id="0" name=""/>
                      <p:cNvPicPr/>
                      <p:nvPr/>
                    </p:nvPicPr>
                    <p:blipFill>
                      <a:blip r:embed="rId8"/>
                      <a:stretch>
                        <a:fillRect/>
                      </a:stretch>
                    </p:blipFill>
                    <p:spPr>
                      <a:xfrm>
                        <a:off x="846137" y="4038600"/>
                        <a:ext cx="3570287" cy="14652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218307094"/>
              </p:ext>
            </p:extLst>
          </p:nvPr>
        </p:nvGraphicFramePr>
        <p:xfrm>
          <a:off x="5562600" y="3962400"/>
          <a:ext cx="2670175" cy="1770063"/>
        </p:xfrm>
        <a:graphic>
          <a:graphicData uri="http://schemas.openxmlformats.org/presentationml/2006/ole">
            <mc:AlternateContent xmlns:mc="http://schemas.openxmlformats.org/markup-compatibility/2006">
              <mc:Choice xmlns:v="urn:schemas-microsoft-com:vml" Requires="v">
                <p:oleObj spid="_x0000_s87080" name="Equation" r:id="rId9" imgW="1549400" imgH="1028700" progId="Equation.DSMT4">
                  <p:embed/>
                </p:oleObj>
              </mc:Choice>
              <mc:Fallback>
                <p:oleObj name="Equation" r:id="rId9" imgW="1549400" imgH="1028700" progId="Equation.DSMT4">
                  <p:embed/>
                  <p:pic>
                    <p:nvPicPr>
                      <p:cNvPr id="0" name=""/>
                      <p:cNvPicPr/>
                      <p:nvPr/>
                    </p:nvPicPr>
                    <p:blipFill>
                      <a:blip r:embed="rId10"/>
                      <a:stretch>
                        <a:fillRect/>
                      </a:stretch>
                    </p:blipFill>
                    <p:spPr>
                      <a:xfrm>
                        <a:off x="5562600" y="3962400"/>
                        <a:ext cx="2670175" cy="1770063"/>
                      </a:xfrm>
                      <a:prstGeom prst="rect">
                        <a:avLst/>
                      </a:prstGeom>
                    </p:spPr>
                  </p:pic>
                </p:oleObj>
              </mc:Fallback>
            </mc:AlternateContent>
          </a:graphicData>
        </a:graphic>
      </p:graphicFrame>
      <p:sp>
        <p:nvSpPr>
          <p:cNvPr id="15" name="Right Arrow 14"/>
          <p:cNvSpPr/>
          <p:nvPr/>
        </p:nvSpPr>
        <p:spPr>
          <a:xfrm>
            <a:off x="4656137" y="4572000"/>
            <a:ext cx="685800" cy="3810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609600" y="5943600"/>
            <a:ext cx="8001000" cy="369332"/>
          </a:xfrm>
          <a:prstGeom prst="rect">
            <a:avLst/>
          </a:prstGeom>
          <a:noFill/>
        </p:spPr>
        <p:txBody>
          <a:bodyPr wrap="square" rtlCol="0">
            <a:spAutoFit/>
          </a:bodyPr>
          <a:lstStyle/>
          <a:p>
            <a:r>
              <a:rPr lang="en-US" sz="1800" dirty="0" smtClean="0">
                <a:solidFill>
                  <a:srgbClr val="C00000"/>
                </a:solidFill>
                <a:latin typeface="+mn-lt"/>
              </a:rPr>
              <a:t>In other words, </a:t>
            </a:r>
            <a:r>
              <a:rPr lang="en-US" sz="1800" dirty="0" err="1" smtClean="0">
                <a:solidFill>
                  <a:srgbClr val="C00000"/>
                </a:solidFill>
                <a:latin typeface="+mn-lt"/>
              </a:rPr>
              <a:t>emittances</a:t>
            </a:r>
            <a:r>
              <a:rPr lang="en-US" sz="1800" dirty="0" smtClean="0">
                <a:solidFill>
                  <a:srgbClr val="C00000"/>
                </a:solidFill>
                <a:latin typeface="+mn-lt"/>
              </a:rPr>
              <a:t> can grow in both planes simultaneously.</a:t>
            </a:r>
          </a:p>
        </p:txBody>
      </p:sp>
    </p:spTree>
    <p:extLst>
      <p:ext uri="{BB962C8B-B14F-4D97-AF65-F5344CB8AC3E}">
        <p14:creationId xmlns:p14="http://schemas.microsoft.com/office/powerpoint/2010/main" val="2810823198"/>
      </p:ext>
    </p:extLst>
  </p:cSld>
  <p:clrMapOvr>
    <a:masterClrMapping/>
  </p:clrMapOvr>
  <p:transition xmlns:p14="http://schemas.microsoft.com/office/powerpoint/2010/mai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19</a:t>
            </a:fld>
            <a:endParaRPr lang="en-US"/>
          </a:p>
        </p:txBody>
      </p:sp>
      <p:sp>
        <p:nvSpPr>
          <p:cNvPr id="6" name="TextBox 5"/>
          <p:cNvSpPr txBox="1"/>
          <p:nvPr/>
        </p:nvSpPr>
        <p:spPr>
          <a:xfrm>
            <a:off x="685800" y="228600"/>
            <a:ext cx="7467600" cy="646331"/>
          </a:xfrm>
          <a:prstGeom prst="rect">
            <a:avLst/>
          </a:prstGeom>
          <a:noFill/>
        </p:spPr>
        <p:txBody>
          <a:bodyPr wrap="square" rtlCol="0">
            <a:spAutoFit/>
          </a:bodyPr>
          <a:lstStyle/>
          <a:p>
            <a:r>
              <a:rPr lang="en-US" sz="1800" dirty="0" smtClean="0">
                <a:solidFill>
                  <a:srgbClr val="C00000"/>
                </a:solidFill>
                <a:latin typeface="+mn-lt"/>
              </a:rPr>
              <a:t>We won’t re-do the entire analysis for the sum resonances, but we find that the </a:t>
            </a:r>
            <a:r>
              <a:rPr lang="en-US" sz="1800" dirty="0" err="1" smtClean="0">
                <a:solidFill>
                  <a:srgbClr val="C00000"/>
                </a:solidFill>
                <a:latin typeface="+mn-lt"/>
              </a:rPr>
              <a:t>eigenmodes</a:t>
            </a:r>
            <a:r>
              <a:rPr lang="en-US" sz="1800" dirty="0" smtClean="0">
                <a:solidFill>
                  <a:srgbClr val="C00000"/>
                </a:solidFill>
                <a:latin typeface="+mn-lt"/>
              </a:rPr>
              <a:t> are</a:t>
            </a:r>
          </a:p>
        </p:txBody>
      </p:sp>
      <p:graphicFrame>
        <p:nvGraphicFramePr>
          <p:cNvPr id="7" name="Object 6"/>
          <p:cNvGraphicFramePr>
            <a:graphicFrameLocks noChangeAspect="1"/>
          </p:cNvGraphicFramePr>
          <p:nvPr>
            <p:extLst>
              <p:ext uri="{D42A27DB-BD31-4B8C-83A1-F6EECF244321}">
                <p14:modId xmlns:p14="http://schemas.microsoft.com/office/powerpoint/2010/main" val="4184271981"/>
              </p:ext>
            </p:extLst>
          </p:nvPr>
        </p:nvGraphicFramePr>
        <p:xfrm>
          <a:off x="1219200" y="1066800"/>
          <a:ext cx="6224588" cy="1371600"/>
        </p:xfrm>
        <a:graphic>
          <a:graphicData uri="http://schemas.openxmlformats.org/presentationml/2006/ole">
            <mc:AlternateContent xmlns:mc="http://schemas.openxmlformats.org/markup-compatibility/2006">
              <mc:Choice xmlns:v="urn:schemas-microsoft-com:vml" Requires="v">
                <p:oleObj spid="_x0000_s88080" name="Equation" r:id="rId3" imgW="3124200" imgH="685800" progId="Equation.DSMT4">
                  <p:embed/>
                </p:oleObj>
              </mc:Choice>
              <mc:Fallback>
                <p:oleObj name="Equation" r:id="rId3" imgW="3124200" imgH="685800" progId="Equation.DSMT4">
                  <p:embed/>
                  <p:pic>
                    <p:nvPicPr>
                      <p:cNvPr id="0" name=""/>
                      <p:cNvPicPr/>
                      <p:nvPr/>
                    </p:nvPicPr>
                    <p:blipFill>
                      <a:blip r:embed="rId4"/>
                      <a:stretch>
                        <a:fillRect/>
                      </a:stretch>
                    </p:blipFill>
                    <p:spPr>
                      <a:xfrm>
                        <a:off x="1219200" y="1066800"/>
                        <a:ext cx="6224588" cy="1371600"/>
                      </a:xfrm>
                      <a:prstGeom prst="rect">
                        <a:avLst/>
                      </a:prstGeom>
                    </p:spPr>
                  </p:pic>
                </p:oleObj>
              </mc:Fallback>
            </mc:AlternateContent>
          </a:graphicData>
        </a:graphic>
      </p:graphicFrame>
      <p:sp>
        <p:nvSpPr>
          <p:cNvPr id="8" name="Oval 7"/>
          <p:cNvSpPr/>
          <p:nvPr/>
        </p:nvSpPr>
        <p:spPr>
          <a:xfrm>
            <a:off x="5791200" y="1371600"/>
            <a:ext cx="381000" cy="533400"/>
          </a:xfrm>
          <a:prstGeom prst="ellips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248400" y="2057400"/>
            <a:ext cx="1371600" cy="369332"/>
          </a:xfrm>
          <a:prstGeom prst="rect">
            <a:avLst/>
          </a:prstGeom>
          <a:noFill/>
        </p:spPr>
        <p:txBody>
          <a:bodyPr wrap="square" rtlCol="0">
            <a:spAutoFit/>
          </a:bodyPr>
          <a:lstStyle/>
          <a:p>
            <a:r>
              <a:rPr lang="en-US" sz="1800" dirty="0" smtClean="0">
                <a:solidFill>
                  <a:srgbClr val="C00000"/>
                </a:solidFill>
                <a:latin typeface="+mn-lt"/>
              </a:rPr>
              <a:t>integer</a:t>
            </a:r>
          </a:p>
        </p:txBody>
      </p:sp>
      <p:cxnSp>
        <p:nvCxnSpPr>
          <p:cNvPr id="11" name="Straight Arrow Connector 10"/>
          <p:cNvCxnSpPr/>
          <p:nvPr/>
        </p:nvCxnSpPr>
        <p:spPr>
          <a:xfrm flipH="1" flipV="1">
            <a:off x="6172200" y="1905000"/>
            <a:ext cx="1524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2462140447"/>
              </p:ext>
            </p:extLst>
          </p:nvPr>
        </p:nvGraphicFramePr>
        <p:xfrm>
          <a:off x="1371600" y="2590800"/>
          <a:ext cx="5845175" cy="787400"/>
        </p:xfrm>
        <a:graphic>
          <a:graphicData uri="http://schemas.openxmlformats.org/presentationml/2006/ole">
            <mc:AlternateContent xmlns:mc="http://schemas.openxmlformats.org/markup-compatibility/2006">
              <mc:Choice xmlns:v="urn:schemas-microsoft-com:vml" Requires="v">
                <p:oleObj spid="_x0000_s88081" name="Equation" r:id="rId5" imgW="2933700" imgH="393700" progId="Equation.DSMT4">
                  <p:embed/>
                </p:oleObj>
              </mc:Choice>
              <mc:Fallback>
                <p:oleObj name="Equation" r:id="rId5" imgW="2933700" imgH="393700" progId="Equation.DSMT4">
                  <p:embed/>
                  <p:pic>
                    <p:nvPicPr>
                      <p:cNvPr id="0" name=""/>
                      <p:cNvPicPr/>
                      <p:nvPr/>
                    </p:nvPicPr>
                    <p:blipFill>
                      <a:blip r:embed="rId6"/>
                      <a:stretch>
                        <a:fillRect/>
                      </a:stretch>
                    </p:blipFill>
                    <p:spPr>
                      <a:xfrm>
                        <a:off x="1371600" y="2590800"/>
                        <a:ext cx="5845175" cy="787400"/>
                      </a:xfrm>
                      <a:prstGeom prst="rect">
                        <a:avLst/>
                      </a:prstGeom>
                    </p:spPr>
                  </p:pic>
                </p:oleObj>
              </mc:Fallback>
            </mc:AlternateContent>
          </a:graphicData>
        </a:graphic>
      </p:graphicFrame>
      <p:sp>
        <p:nvSpPr>
          <p:cNvPr id="16" name="Oval 15"/>
          <p:cNvSpPr/>
          <p:nvPr/>
        </p:nvSpPr>
        <p:spPr>
          <a:xfrm>
            <a:off x="2667000" y="2590800"/>
            <a:ext cx="533400" cy="838200"/>
          </a:xfrm>
          <a:prstGeom prst="ellips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581400" y="3581400"/>
            <a:ext cx="4038600" cy="1200329"/>
          </a:xfrm>
          <a:prstGeom prst="rect">
            <a:avLst/>
          </a:prstGeom>
          <a:noFill/>
        </p:spPr>
        <p:txBody>
          <a:bodyPr wrap="square" rtlCol="0">
            <a:spAutoFit/>
          </a:bodyPr>
          <a:lstStyle/>
          <a:p>
            <a:r>
              <a:rPr lang="en-US" sz="1800" dirty="0" smtClean="0">
                <a:solidFill>
                  <a:srgbClr val="C00000"/>
                </a:solidFill>
                <a:latin typeface="+mn-lt"/>
              </a:rPr>
              <a:t>“Stop band width”.  The stronger the coupling, the further away you have to keep the tune from a sum resonance.</a:t>
            </a:r>
          </a:p>
        </p:txBody>
      </p:sp>
      <p:cxnSp>
        <p:nvCxnSpPr>
          <p:cNvPr id="18" name="Straight Arrow Connector 17"/>
          <p:cNvCxnSpPr/>
          <p:nvPr/>
        </p:nvCxnSpPr>
        <p:spPr>
          <a:xfrm flipH="1" flipV="1">
            <a:off x="3200400" y="3352800"/>
            <a:ext cx="381000" cy="3048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488463"/>
      </p:ext>
    </p:extLst>
  </p:cSld>
  <p:clrMapOvr>
    <a:masterClrMapping/>
  </p:clrMapOvr>
  <p:transition xmlns:p14="http://schemas.microsoft.com/office/powerpoint/2010/mai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Coupled Harmonic Oscillators</a:t>
            </a:r>
            <a:endParaRPr lang="en-US" dirty="0"/>
          </a:p>
        </p:txBody>
      </p:sp>
      <p:sp>
        <p:nvSpPr>
          <p:cNvPr id="4" name="Date Placeholder 3"/>
          <p:cNvSpPr>
            <a:spLocks noGrp="1"/>
          </p:cNvSpPr>
          <p:nvPr>
            <p:ph type="dt" sz="half" idx="10"/>
          </p:nvPr>
        </p:nvSpPr>
        <p:spPr/>
        <p:txBody>
          <a:bodyPr/>
          <a:lstStyle/>
          <a:p>
            <a:pPr>
              <a:defRPr/>
            </a:pPr>
            <a:r>
              <a:rPr lang="en-US" smtClean="0"/>
              <a:t>USPAS, Knoxville, TN, January 20-31, 2014</a:t>
            </a:r>
            <a:endParaRPr lang="en-US" dirty="0"/>
          </a:p>
        </p:txBody>
      </p:sp>
      <p:sp>
        <p:nvSpPr>
          <p:cNvPr id="5" name="Footer Placeholder 4"/>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a:t>
            </a:fld>
            <a:endParaRPr lang="en-US"/>
          </a:p>
        </p:txBody>
      </p:sp>
      <p:pic>
        <p:nvPicPr>
          <p:cNvPr id="7" name="Picture 6" descr="Coupled_Harmonic_Oscillator.pdf"/>
          <p:cNvPicPr>
            <a:picLocks noChangeAspect="1"/>
          </p:cNvPicPr>
          <p:nvPr/>
        </p:nvPicPr>
        <p:blipFill rotWithShape="1">
          <a:blip r:embed="rId3" cstate="print">
            <a:extLst>
              <a:ext uri="{28A0092B-C50C-407E-A947-70E740481C1C}">
                <a14:useLocalDpi xmlns:a14="http://schemas.microsoft.com/office/drawing/2010/main"/>
              </a:ext>
            </a:extLst>
          </a:blip>
          <a:srcRect l="1967" t="2417" r="14900" b="79721"/>
          <a:stretch/>
        </p:blipFill>
        <p:spPr>
          <a:xfrm>
            <a:off x="2286000" y="762000"/>
            <a:ext cx="4114800" cy="114410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008578365"/>
              </p:ext>
            </p:extLst>
          </p:nvPr>
        </p:nvGraphicFramePr>
        <p:xfrm>
          <a:off x="2819400" y="838200"/>
          <a:ext cx="228600" cy="304800"/>
        </p:xfrm>
        <a:graphic>
          <a:graphicData uri="http://schemas.openxmlformats.org/presentationml/2006/ole">
            <mc:AlternateContent xmlns:mc="http://schemas.openxmlformats.org/markup-compatibility/2006">
              <mc:Choice xmlns:v="urn:schemas-microsoft-com:vml" Requires="v">
                <p:oleObj spid="_x0000_s1373"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2819400" y="838200"/>
                        <a:ext cx="228600" cy="304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34391057"/>
              </p:ext>
            </p:extLst>
          </p:nvPr>
        </p:nvGraphicFramePr>
        <p:xfrm>
          <a:off x="5629275" y="838200"/>
          <a:ext cx="247650" cy="304800"/>
        </p:xfrm>
        <a:graphic>
          <a:graphicData uri="http://schemas.openxmlformats.org/presentationml/2006/ole">
            <mc:AlternateContent xmlns:mc="http://schemas.openxmlformats.org/markup-compatibility/2006">
              <mc:Choice xmlns:v="urn:schemas-microsoft-com:vml" Requires="v">
                <p:oleObj spid="_x0000_s1374" name="Equation" r:id="rId6" imgW="165100" imgH="203200" progId="Equation.DSMT4">
                  <p:embed/>
                </p:oleObj>
              </mc:Choice>
              <mc:Fallback>
                <p:oleObj name="Equation" r:id="rId6" imgW="165100" imgH="203200" progId="Equation.DSMT4">
                  <p:embed/>
                  <p:pic>
                    <p:nvPicPr>
                      <p:cNvPr id="0" name=""/>
                      <p:cNvPicPr/>
                      <p:nvPr/>
                    </p:nvPicPr>
                    <p:blipFill>
                      <a:blip r:embed="rId7"/>
                      <a:stretch>
                        <a:fillRect/>
                      </a:stretch>
                    </p:blipFill>
                    <p:spPr>
                      <a:xfrm>
                        <a:off x="5629275" y="838200"/>
                        <a:ext cx="247650" cy="304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71675664"/>
              </p:ext>
            </p:extLst>
          </p:nvPr>
        </p:nvGraphicFramePr>
        <p:xfrm>
          <a:off x="4267200" y="838200"/>
          <a:ext cx="209550" cy="190500"/>
        </p:xfrm>
        <a:graphic>
          <a:graphicData uri="http://schemas.openxmlformats.org/presentationml/2006/ole">
            <mc:AlternateContent xmlns:mc="http://schemas.openxmlformats.org/markup-compatibility/2006">
              <mc:Choice xmlns:v="urn:schemas-microsoft-com:vml" Requires="v">
                <p:oleObj spid="_x0000_s1375" name="Equation" r:id="rId8" imgW="139700" imgH="127000" progId="Equation.DSMT4">
                  <p:embed/>
                </p:oleObj>
              </mc:Choice>
              <mc:Fallback>
                <p:oleObj name="Equation" r:id="rId8" imgW="139700" imgH="127000" progId="Equation.DSMT4">
                  <p:embed/>
                  <p:pic>
                    <p:nvPicPr>
                      <p:cNvPr id="0" name=""/>
                      <p:cNvPicPr/>
                      <p:nvPr/>
                    </p:nvPicPr>
                    <p:blipFill>
                      <a:blip r:embed="rId9"/>
                      <a:stretch>
                        <a:fillRect/>
                      </a:stretch>
                    </p:blipFill>
                    <p:spPr>
                      <a:xfrm>
                        <a:off x="4267200" y="838200"/>
                        <a:ext cx="209550" cy="1905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83452228"/>
              </p:ext>
            </p:extLst>
          </p:nvPr>
        </p:nvGraphicFramePr>
        <p:xfrm>
          <a:off x="6143625" y="1066800"/>
          <a:ext cx="1200150" cy="304800"/>
        </p:xfrm>
        <a:graphic>
          <a:graphicData uri="http://schemas.openxmlformats.org/presentationml/2006/ole">
            <mc:AlternateContent xmlns:mc="http://schemas.openxmlformats.org/markup-compatibility/2006">
              <mc:Choice xmlns:v="urn:schemas-microsoft-com:vml" Requires="v">
                <p:oleObj spid="_x0000_s1376" name="Equation" r:id="rId10" imgW="800100" imgH="203200" progId="Equation.DSMT4">
                  <p:embed/>
                </p:oleObj>
              </mc:Choice>
              <mc:Fallback>
                <p:oleObj name="Equation" r:id="rId10" imgW="800100" imgH="203200" progId="Equation.DSMT4">
                  <p:embed/>
                  <p:pic>
                    <p:nvPicPr>
                      <p:cNvPr id="0" name=""/>
                      <p:cNvPicPr/>
                      <p:nvPr/>
                    </p:nvPicPr>
                    <p:blipFill>
                      <a:blip r:embed="rId11"/>
                      <a:stretch>
                        <a:fillRect/>
                      </a:stretch>
                    </p:blipFill>
                    <p:spPr>
                      <a:xfrm>
                        <a:off x="6143625" y="1066800"/>
                        <a:ext cx="1200150" cy="304800"/>
                      </a:xfrm>
                      <a:prstGeom prst="rect">
                        <a:avLst/>
                      </a:prstGeom>
                    </p:spPr>
                  </p:pic>
                </p:oleObj>
              </mc:Fallback>
            </mc:AlternateContent>
          </a:graphicData>
        </a:graphic>
      </p:graphicFrame>
      <p:cxnSp>
        <p:nvCxnSpPr>
          <p:cNvPr id="13" name="Straight Connector 12"/>
          <p:cNvCxnSpPr/>
          <p:nvPr/>
        </p:nvCxnSpPr>
        <p:spPr>
          <a:xfrm>
            <a:off x="3657600" y="1676400"/>
            <a:ext cx="0" cy="304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029200" y="1676400"/>
            <a:ext cx="0" cy="304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57600" y="1828800"/>
            <a:ext cx="304800"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029200" y="1828800"/>
            <a:ext cx="304800"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1936398314"/>
              </p:ext>
            </p:extLst>
          </p:nvPr>
        </p:nvGraphicFramePr>
        <p:xfrm>
          <a:off x="3676650" y="1885950"/>
          <a:ext cx="190500" cy="190500"/>
        </p:xfrm>
        <a:graphic>
          <a:graphicData uri="http://schemas.openxmlformats.org/presentationml/2006/ole">
            <mc:AlternateContent xmlns:mc="http://schemas.openxmlformats.org/markup-compatibility/2006">
              <mc:Choice xmlns:v="urn:schemas-microsoft-com:vml" Requires="v">
                <p:oleObj spid="_x0000_s1377" name="Equation" r:id="rId12" imgW="127000" imgH="127000" progId="Equation.DSMT4">
                  <p:embed/>
                </p:oleObj>
              </mc:Choice>
              <mc:Fallback>
                <p:oleObj name="Equation" r:id="rId12" imgW="127000" imgH="127000" progId="Equation.DSMT4">
                  <p:embed/>
                  <p:pic>
                    <p:nvPicPr>
                      <p:cNvPr id="0" name=""/>
                      <p:cNvPicPr/>
                      <p:nvPr/>
                    </p:nvPicPr>
                    <p:blipFill>
                      <a:blip r:embed="rId13"/>
                      <a:stretch>
                        <a:fillRect/>
                      </a:stretch>
                    </p:blipFill>
                    <p:spPr>
                      <a:xfrm>
                        <a:off x="3676650" y="1885950"/>
                        <a:ext cx="190500" cy="1905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716502138"/>
              </p:ext>
            </p:extLst>
          </p:nvPr>
        </p:nvGraphicFramePr>
        <p:xfrm>
          <a:off x="5048250" y="1857375"/>
          <a:ext cx="190500" cy="247650"/>
        </p:xfrm>
        <a:graphic>
          <a:graphicData uri="http://schemas.openxmlformats.org/presentationml/2006/ole">
            <mc:AlternateContent xmlns:mc="http://schemas.openxmlformats.org/markup-compatibility/2006">
              <mc:Choice xmlns:v="urn:schemas-microsoft-com:vml" Requires="v">
                <p:oleObj spid="_x0000_s1378" name="Equation" r:id="rId14" imgW="127000" imgH="165100" progId="Equation.DSMT4">
                  <p:embed/>
                </p:oleObj>
              </mc:Choice>
              <mc:Fallback>
                <p:oleObj name="Equation" r:id="rId14" imgW="127000" imgH="165100" progId="Equation.DSMT4">
                  <p:embed/>
                  <p:pic>
                    <p:nvPicPr>
                      <p:cNvPr id="0" name=""/>
                      <p:cNvPicPr/>
                      <p:nvPr/>
                    </p:nvPicPr>
                    <p:blipFill>
                      <a:blip r:embed="rId15"/>
                      <a:stretch>
                        <a:fillRect/>
                      </a:stretch>
                    </p:blipFill>
                    <p:spPr>
                      <a:xfrm>
                        <a:off x="5048250" y="1857375"/>
                        <a:ext cx="190500" cy="2476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173984621"/>
              </p:ext>
            </p:extLst>
          </p:nvPr>
        </p:nvGraphicFramePr>
        <p:xfrm>
          <a:off x="1143000" y="2667000"/>
          <a:ext cx="2667000" cy="1274495"/>
        </p:xfrm>
        <a:graphic>
          <a:graphicData uri="http://schemas.openxmlformats.org/presentationml/2006/ole">
            <mc:AlternateContent xmlns:mc="http://schemas.openxmlformats.org/markup-compatibility/2006">
              <mc:Choice xmlns:v="urn:schemas-microsoft-com:vml" Requires="v">
                <p:oleObj spid="_x0000_s1379" name="Equation" r:id="rId16" imgW="1435100" imgH="685800" progId="Equation.DSMT4">
                  <p:embed/>
                </p:oleObj>
              </mc:Choice>
              <mc:Fallback>
                <p:oleObj name="Equation" r:id="rId16" imgW="1435100" imgH="685800" progId="Equation.DSMT4">
                  <p:embed/>
                  <p:pic>
                    <p:nvPicPr>
                      <p:cNvPr id="0" name=""/>
                      <p:cNvPicPr/>
                      <p:nvPr/>
                    </p:nvPicPr>
                    <p:blipFill>
                      <a:blip r:embed="rId17"/>
                      <a:stretch>
                        <a:fillRect/>
                      </a:stretch>
                    </p:blipFill>
                    <p:spPr>
                      <a:xfrm>
                        <a:off x="1143000" y="2667000"/>
                        <a:ext cx="2667000" cy="127449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738398277"/>
              </p:ext>
            </p:extLst>
          </p:nvPr>
        </p:nvGraphicFramePr>
        <p:xfrm>
          <a:off x="4558034" y="2895601"/>
          <a:ext cx="4052566" cy="760204"/>
        </p:xfrm>
        <a:graphic>
          <a:graphicData uri="http://schemas.openxmlformats.org/presentationml/2006/ole">
            <mc:AlternateContent xmlns:mc="http://schemas.openxmlformats.org/markup-compatibility/2006">
              <mc:Choice xmlns:v="urn:schemas-microsoft-com:vml" Requires="v">
                <p:oleObj spid="_x0000_s1380" name="Equation" r:id="rId18" imgW="2235200" imgH="419100" progId="Equation.DSMT4">
                  <p:embed/>
                </p:oleObj>
              </mc:Choice>
              <mc:Fallback>
                <p:oleObj name="Equation" r:id="rId18" imgW="2235200" imgH="419100" progId="Equation.DSMT4">
                  <p:embed/>
                  <p:pic>
                    <p:nvPicPr>
                      <p:cNvPr id="0" name=""/>
                      <p:cNvPicPr/>
                      <p:nvPr/>
                    </p:nvPicPr>
                    <p:blipFill>
                      <a:blip r:embed="rId19"/>
                      <a:stretch>
                        <a:fillRect/>
                      </a:stretch>
                    </p:blipFill>
                    <p:spPr>
                      <a:xfrm>
                        <a:off x="4558034" y="2895601"/>
                        <a:ext cx="4052566" cy="760204"/>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821688392"/>
              </p:ext>
            </p:extLst>
          </p:nvPr>
        </p:nvGraphicFramePr>
        <p:xfrm>
          <a:off x="1447800" y="4191000"/>
          <a:ext cx="2066834" cy="914400"/>
        </p:xfrm>
        <a:graphic>
          <a:graphicData uri="http://schemas.openxmlformats.org/presentationml/2006/ole">
            <mc:AlternateContent xmlns:mc="http://schemas.openxmlformats.org/markup-compatibility/2006">
              <mc:Choice xmlns:v="urn:schemas-microsoft-com:vml" Requires="v">
                <p:oleObj spid="_x0000_s1381" name="Equation" r:id="rId20" imgW="1092200" imgH="482600" progId="Equation.DSMT4">
                  <p:embed/>
                </p:oleObj>
              </mc:Choice>
              <mc:Fallback>
                <p:oleObj name="Equation" r:id="rId20" imgW="1092200" imgH="482600" progId="Equation.DSMT4">
                  <p:embed/>
                  <p:pic>
                    <p:nvPicPr>
                      <p:cNvPr id="0" name=""/>
                      <p:cNvPicPr/>
                      <p:nvPr/>
                    </p:nvPicPr>
                    <p:blipFill>
                      <a:blip r:embed="rId21"/>
                      <a:stretch>
                        <a:fillRect/>
                      </a:stretch>
                    </p:blipFill>
                    <p:spPr>
                      <a:xfrm>
                        <a:off x="1447800" y="4191000"/>
                        <a:ext cx="2066834" cy="9144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992695255"/>
              </p:ext>
            </p:extLst>
          </p:nvPr>
        </p:nvGraphicFramePr>
        <p:xfrm>
          <a:off x="4800600" y="4038600"/>
          <a:ext cx="3154362" cy="1000125"/>
        </p:xfrm>
        <a:graphic>
          <a:graphicData uri="http://schemas.openxmlformats.org/presentationml/2006/ole">
            <mc:AlternateContent xmlns:mc="http://schemas.openxmlformats.org/markup-compatibility/2006">
              <mc:Choice xmlns:v="urn:schemas-microsoft-com:vml" Requires="v">
                <p:oleObj spid="_x0000_s1382" name="Equation" r:id="rId22" imgW="1524000" imgH="482600" progId="Equation.DSMT4">
                  <p:embed/>
                </p:oleObj>
              </mc:Choice>
              <mc:Fallback>
                <p:oleObj name="Equation" r:id="rId22" imgW="1524000" imgH="482600" progId="Equation.DSMT4">
                  <p:embed/>
                  <p:pic>
                    <p:nvPicPr>
                      <p:cNvPr id="0" name=""/>
                      <p:cNvPicPr/>
                      <p:nvPr/>
                    </p:nvPicPr>
                    <p:blipFill>
                      <a:blip r:embed="rId23"/>
                      <a:stretch>
                        <a:fillRect/>
                      </a:stretch>
                    </p:blipFill>
                    <p:spPr>
                      <a:xfrm>
                        <a:off x="4800600" y="4038600"/>
                        <a:ext cx="3154362" cy="1000125"/>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907949029"/>
              </p:ext>
            </p:extLst>
          </p:nvPr>
        </p:nvGraphicFramePr>
        <p:xfrm>
          <a:off x="914400" y="5334000"/>
          <a:ext cx="2959100" cy="1096519"/>
        </p:xfrm>
        <a:graphic>
          <a:graphicData uri="http://schemas.openxmlformats.org/presentationml/2006/ole">
            <mc:AlternateContent xmlns:mc="http://schemas.openxmlformats.org/markup-compatibility/2006">
              <mc:Choice xmlns:v="urn:schemas-microsoft-com:vml" Requires="v">
                <p:oleObj spid="_x0000_s1383" name="Equation" r:id="rId24" imgW="1511300" imgH="558800" progId="Equation.DSMT4">
                  <p:embed/>
                </p:oleObj>
              </mc:Choice>
              <mc:Fallback>
                <p:oleObj name="Equation" r:id="rId24" imgW="1511300" imgH="558800" progId="Equation.DSMT4">
                  <p:embed/>
                  <p:pic>
                    <p:nvPicPr>
                      <p:cNvPr id="0" name=""/>
                      <p:cNvPicPr/>
                      <p:nvPr/>
                    </p:nvPicPr>
                    <p:blipFill>
                      <a:blip r:embed="rId25"/>
                      <a:stretch>
                        <a:fillRect/>
                      </a:stretch>
                    </p:blipFill>
                    <p:spPr>
                      <a:xfrm>
                        <a:off x="914400" y="5334000"/>
                        <a:ext cx="2959100" cy="1096519"/>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450872261"/>
              </p:ext>
            </p:extLst>
          </p:nvPr>
        </p:nvGraphicFramePr>
        <p:xfrm>
          <a:off x="4837113" y="5699125"/>
          <a:ext cx="3206750" cy="579438"/>
        </p:xfrm>
        <a:graphic>
          <a:graphicData uri="http://schemas.openxmlformats.org/presentationml/2006/ole">
            <mc:AlternateContent xmlns:mc="http://schemas.openxmlformats.org/markup-compatibility/2006">
              <mc:Choice xmlns:v="urn:schemas-microsoft-com:vml" Requires="v">
                <p:oleObj spid="_x0000_s1384" name="Equation" r:id="rId26" imgW="1549400" imgH="279400" progId="Equation.DSMT4">
                  <p:embed/>
                </p:oleObj>
              </mc:Choice>
              <mc:Fallback>
                <p:oleObj name="Equation" r:id="rId26" imgW="1549400" imgH="279400" progId="Equation.DSMT4">
                  <p:embed/>
                  <p:pic>
                    <p:nvPicPr>
                      <p:cNvPr id="0" name=""/>
                      <p:cNvPicPr/>
                      <p:nvPr/>
                    </p:nvPicPr>
                    <p:blipFill>
                      <a:blip r:embed="rId27"/>
                      <a:stretch>
                        <a:fillRect/>
                      </a:stretch>
                    </p:blipFill>
                    <p:spPr>
                      <a:xfrm>
                        <a:off x="4837113" y="5699125"/>
                        <a:ext cx="3206750" cy="579438"/>
                      </a:xfrm>
                      <a:prstGeom prst="rect">
                        <a:avLst/>
                      </a:prstGeom>
                    </p:spPr>
                  </p:pic>
                </p:oleObj>
              </mc:Fallback>
            </mc:AlternateContent>
          </a:graphicData>
        </a:graphic>
      </p:graphicFrame>
      <p:sp>
        <p:nvSpPr>
          <p:cNvPr id="3" name="TextBox 2"/>
          <p:cNvSpPr txBox="1"/>
          <p:nvPr/>
        </p:nvSpPr>
        <p:spPr>
          <a:xfrm>
            <a:off x="609600" y="2209800"/>
            <a:ext cx="3124200" cy="381000"/>
          </a:xfrm>
          <a:prstGeom prst="rect">
            <a:avLst/>
          </a:prstGeom>
          <a:noFill/>
        </p:spPr>
        <p:txBody>
          <a:bodyPr wrap="square" rtlCol="0">
            <a:spAutoFit/>
          </a:bodyPr>
          <a:lstStyle/>
          <a:p>
            <a:r>
              <a:rPr lang="en-US" sz="1800" dirty="0" smtClean="0">
                <a:solidFill>
                  <a:srgbClr val="C00000"/>
                </a:solidFill>
                <a:latin typeface="+mn-lt"/>
              </a:rPr>
              <a:t>Equations of motion</a:t>
            </a:r>
            <a:endParaRPr lang="en-US" sz="1800" dirty="0" smtClean="0">
              <a:solidFill>
                <a:srgbClr val="C00000"/>
              </a:solidFill>
              <a:latin typeface="+mn-lt"/>
            </a:endParaRPr>
          </a:p>
        </p:txBody>
      </p:sp>
      <p:sp>
        <p:nvSpPr>
          <p:cNvPr id="12" name="Right Arrow 11"/>
          <p:cNvSpPr/>
          <p:nvPr/>
        </p:nvSpPr>
        <p:spPr>
          <a:xfrm>
            <a:off x="685800" y="4495800"/>
            <a:ext cx="533400" cy="381000"/>
          </a:xfrm>
          <a:prstGeom prst="rightArrow">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267200" y="2438400"/>
            <a:ext cx="4114800" cy="369332"/>
          </a:xfrm>
          <a:prstGeom prst="rect">
            <a:avLst/>
          </a:prstGeom>
          <a:noFill/>
        </p:spPr>
        <p:txBody>
          <a:bodyPr wrap="square" rtlCol="0">
            <a:spAutoFit/>
          </a:bodyPr>
          <a:lstStyle/>
          <a:p>
            <a:r>
              <a:rPr lang="en-US" sz="1800" dirty="0" smtClean="0">
                <a:solidFill>
                  <a:srgbClr val="C00000"/>
                </a:solidFill>
                <a:latin typeface="+mn-lt"/>
              </a:rPr>
              <a:t>Define uncoupled frequencies:</a:t>
            </a:r>
            <a:endParaRPr lang="en-US" sz="1800" dirty="0" smtClean="0">
              <a:solidFill>
                <a:srgbClr val="C00000"/>
              </a:solidFill>
              <a:latin typeface="+mn-lt"/>
            </a:endParaRPr>
          </a:p>
        </p:txBody>
      </p:sp>
      <p:sp>
        <p:nvSpPr>
          <p:cNvPr id="27" name="TextBox 26"/>
          <p:cNvSpPr txBox="1"/>
          <p:nvPr/>
        </p:nvSpPr>
        <p:spPr>
          <a:xfrm>
            <a:off x="4343400" y="3733800"/>
            <a:ext cx="4114800" cy="369332"/>
          </a:xfrm>
          <a:prstGeom prst="rect">
            <a:avLst/>
          </a:prstGeom>
          <a:noFill/>
        </p:spPr>
        <p:txBody>
          <a:bodyPr wrap="square" rtlCol="0">
            <a:spAutoFit/>
          </a:bodyPr>
          <a:lstStyle/>
          <a:p>
            <a:r>
              <a:rPr lang="en-US" sz="1800" dirty="0" smtClean="0">
                <a:solidFill>
                  <a:srgbClr val="C00000"/>
                </a:solidFill>
                <a:latin typeface="+mn-lt"/>
              </a:rPr>
              <a:t>Try a solution of he form:</a:t>
            </a:r>
            <a:endParaRPr lang="en-US" sz="1800" dirty="0" smtClean="0">
              <a:solidFill>
                <a:srgbClr val="C00000"/>
              </a:solidFill>
              <a:latin typeface="+mn-lt"/>
            </a:endParaRPr>
          </a:p>
        </p:txBody>
      </p:sp>
      <p:sp>
        <p:nvSpPr>
          <p:cNvPr id="28" name="TextBox 27"/>
          <p:cNvSpPr txBox="1"/>
          <p:nvPr/>
        </p:nvSpPr>
        <p:spPr>
          <a:xfrm>
            <a:off x="4343400" y="5181600"/>
            <a:ext cx="4114800" cy="369332"/>
          </a:xfrm>
          <a:prstGeom prst="rect">
            <a:avLst/>
          </a:prstGeom>
          <a:noFill/>
        </p:spPr>
        <p:txBody>
          <a:bodyPr wrap="square" rtlCol="0">
            <a:spAutoFit/>
          </a:bodyPr>
          <a:lstStyle/>
          <a:p>
            <a:r>
              <a:rPr lang="en-US" sz="1800" dirty="0" smtClean="0">
                <a:solidFill>
                  <a:srgbClr val="C00000"/>
                </a:solidFill>
                <a:latin typeface="+mn-lt"/>
              </a:rPr>
              <a:t>Multiply the top by the bottom:</a:t>
            </a:r>
            <a:endParaRPr lang="en-US" sz="1800" dirty="0" smtClean="0">
              <a:solidFill>
                <a:srgbClr val="C00000"/>
              </a:solidFill>
              <a:latin typeface="+mn-lt"/>
            </a:endParaRPr>
          </a:p>
        </p:txBody>
      </p:sp>
    </p:spTree>
    <p:extLst>
      <p:ext uri="{BB962C8B-B14F-4D97-AF65-F5344CB8AC3E}">
        <p14:creationId xmlns:p14="http://schemas.microsoft.com/office/powerpoint/2010/main" val="3462981491"/>
      </p:ext>
    </p:extLst>
  </p:cSld>
  <p:clrMapOvr>
    <a:masterClrMapping/>
  </p:clrMapOvr>
  <p:transition xmlns:p14="http://schemas.microsoft.com/office/powerpoint/2010/mai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General Case</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20</a:t>
            </a:fld>
            <a:endParaRPr lang="en-US"/>
          </a:p>
        </p:txBody>
      </p:sp>
      <p:sp>
        <p:nvSpPr>
          <p:cNvPr id="7" name="TextBox 6"/>
          <p:cNvSpPr txBox="1"/>
          <p:nvPr/>
        </p:nvSpPr>
        <p:spPr>
          <a:xfrm>
            <a:off x="609600" y="762000"/>
            <a:ext cx="6934200" cy="4247317"/>
          </a:xfrm>
          <a:prstGeom prst="rect">
            <a:avLst/>
          </a:prstGeom>
          <a:noFill/>
        </p:spPr>
        <p:txBody>
          <a:bodyPr wrap="square" rtlCol="0">
            <a:spAutoFit/>
          </a:bodyPr>
          <a:lstStyle/>
          <a:p>
            <a:r>
              <a:rPr lang="en-US" sz="1800" dirty="0" smtClean="0">
                <a:solidFill>
                  <a:srgbClr val="C00000"/>
                </a:solidFill>
                <a:latin typeface="+mn-lt"/>
              </a:rPr>
              <a:t>Although we won’t derive it in detail, it’s clear that if motion is coupled, we can analyze the system in terms of the normal coordinates, and repeat the analysis in the last chapter.  In this case, the normal tunes will be linear combinations of the tunes in the two planes, and so the general condition for resonance becomes.</a:t>
            </a:r>
          </a:p>
          <a:p>
            <a:endParaRPr lang="en-US" sz="1800" dirty="0">
              <a:solidFill>
                <a:srgbClr val="C00000"/>
              </a:solidFill>
              <a:latin typeface="+mn-lt"/>
            </a:endParaRPr>
          </a:p>
          <a:p>
            <a:endParaRPr lang="en-US" sz="1800" dirty="0" smtClean="0">
              <a:solidFill>
                <a:srgbClr val="C00000"/>
              </a:solidFill>
              <a:latin typeface="+mn-lt"/>
            </a:endParaRPr>
          </a:p>
          <a:p>
            <a:r>
              <a:rPr lang="en-US" sz="1800" dirty="0" smtClean="0">
                <a:solidFill>
                  <a:srgbClr val="C00000"/>
                </a:solidFill>
                <a:latin typeface="+mn-lt"/>
              </a:rPr>
              <a:t>This appears as a set of crossing</a:t>
            </a:r>
          </a:p>
          <a:p>
            <a:r>
              <a:rPr lang="en-US" sz="1800" dirty="0" smtClean="0">
                <a:solidFill>
                  <a:srgbClr val="C00000"/>
                </a:solidFill>
                <a:latin typeface="+mn-lt"/>
              </a:rPr>
              <a:t>lines in the </a:t>
            </a:r>
            <a:r>
              <a:rPr lang="en-US" sz="1800" dirty="0" err="1" smtClean="0">
                <a:solidFill>
                  <a:srgbClr val="C00000"/>
                </a:solidFill>
                <a:latin typeface="+mn-lt"/>
              </a:rPr>
              <a:t>nx,ny</a:t>
            </a:r>
            <a:r>
              <a:rPr lang="en-US" sz="1800" dirty="0" smtClean="0">
                <a:solidFill>
                  <a:srgbClr val="C00000"/>
                </a:solidFill>
                <a:latin typeface="+mn-lt"/>
              </a:rPr>
              <a:t> “tune space”.</a:t>
            </a:r>
          </a:p>
          <a:p>
            <a:r>
              <a:rPr lang="en-US" sz="1800" dirty="0" smtClean="0">
                <a:solidFill>
                  <a:srgbClr val="C00000"/>
                </a:solidFill>
                <a:latin typeface="+mn-lt"/>
              </a:rPr>
              <a:t>The width of individual lines</a:t>
            </a:r>
          </a:p>
          <a:p>
            <a:r>
              <a:rPr lang="en-US" sz="1800" dirty="0" smtClean="0">
                <a:solidFill>
                  <a:srgbClr val="C00000"/>
                </a:solidFill>
                <a:latin typeface="+mn-lt"/>
              </a:rPr>
              <a:t>depends on the details of the</a:t>
            </a:r>
          </a:p>
          <a:p>
            <a:r>
              <a:rPr lang="en-US" sz="1800" dirty="0" smtClean="0">
                <a:solidFill>
                  <a:srgbClr val="C00000"/>
                </a:solidFill>
                <a:latin typeface="+mn-lt"/>
              </a:rPr>
              <a:t>machine, and one tries to pick</a:t>
            </a:r>
          </a:p>
          <a:p>
            <a:r>
              <a:rPr lang="en-US" sz="1800" dirty="0" smtClean="0">
                <a:solidFill>
                  <a:srgbClr val="C00000"/>
                </a:solidFill>
                <a:latin typeface="+mn-lt"/>
              </a:rPr>
              <a:t>a “working point” to avoid</a:t>
            </a:r>
          </a:p>
          <a:p>
            <a:r>
              <a:rPr lang="en-US" sz="1800" dirty="0" smtClean="0">
                <a:solidFill>
                  <a:srgbClr val="C00000"/>
                </a:solidFill>
                <a:latin typeface="+mn-lt"/>
              </a:rPr>
              <a:t>the strongest resonances.</a:t>
            </a:r>
          </a:p>
        </p:txBody>
      </p:sp>
      <p:graphicFrame>
        <p:nvGraphicFramePr>
          <p:cNvPr id="8" name="Object 7"/>
          <p:cNvGraphicFramePr>
            <a:graphicFrameLocks noChangeAspect="1"/>
          </p:cNvGraphicFramePr>
          <p:nvPr>
            <p:extLst>
              <p:ext uri="{D42A27DB-BD31-4B8C-83A1-F6EECF244321}">
                <p14:modId xmlns:p14="http://schemas.microsoft.com/office/powerpoint/2010/main" val="37573753"/>
              </p:ext>
            </p:extLst>
          </p:nvPr>
        </p:nvGraphicFramePr>
        <p:xfrm>
          <a:off x="1981200" y="2286000"/>
          <a:ext cx="4757738" cy="457200"/>
        </p:xfrm>
        <a:graphic>
          <a:graphicData uri="http://schemas.openxmlformats.org/presentationml/2006/ole">
            <mc:AlternateContent xmlns:mc="http://schemas.openxmlformats.org/markup-compatibility/2006">
              <mc:Choice xmlns:v="urn:schemas-microsoft-com:vml" Requires="v">
                <p:oleObj spid="_x0000_s89097" name="Equation" r:id="rId3" imgW="2387600" imgH="228600" progId="Equation.DSMT4">
                  <p:embed/>
                </p:oleObj>
              </mc:Choice>
              <mc:Fallback>
                <p:oleObj name="Equation" r:id="rId3" imgW="2387600" imgH="228600" progId="Equation.DSMT4">
                  <p:embed/>
                  <p:pic>
                    <p:nvPicPr>
                      <p:cNvPr id="0" name=""/>
                      <p:cNvPicPr/>
                      <p:nvPr/>
                    </p:nvPicPr>
                    <p:blipFill>
                      <a:blip r:embed="rId4"/>
                      <a:stretch>
                        <a:fillRect/>
                      </a:stretch>
                    </p:blipFill>
                    <p:spPr>
                      <a:xfrm>
                        <a:off x="1981200" y="2286000"/>
                        <a:ext cx="4757738" cy="457200"/>
                      </a:xfrm>
                      <a:prstGeom prst="rect">
                        <a:avLst/>
                      </a:prstGeom>
                    </p:spPr>
                  </p:pic>
                </p:oleObj>
              </mc:Fallback>
            </mc:AlternateContent>
          </a:graphicData>
        </a:graphic>
      </p:graphicFrame>
      <p:sp>
        <p:nvSpPr>
          <p:cNvPr id="9" name="Rectangle 8"/>
          <p:cNvSpPr/>
          <p:nvPr/>
        </p:nvSpPr>
        <p:spPr>
          <a:xfrm>
            <a:off x="1905000" y="2209800"/>
            <a:ext cx="4876800" cy="533400"/>
          </a:xfrm>
          <a:prstGeom prst="rec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rotWithShape="1">
          <a:blip r:embed="rId5"/>
          <a:srcRect l="12670" t="-1030" r="13600" b="4968"/>
          <a:stretch/>
        </p:blipFill>
        <p:spPr>
          <a:xfrm>
            <a:off x="4114800" y="2895600"/>
            <a:ext cx="3657600" cy="3335808"/>
          </a:xfrm>
          <a:prstGeom prst="rect">
            <a:avLst/>
          </a:prstGeom>
        </p:spPr>
      </p:pic>
    </p:spTree>
    <p:extLst>
      <p:ext uri="{BB962C8B-B14F-4D97-AF65-F5344CB8AC3E}">
        <p14:creationId xmlns:p14="http://schemas.microsoft.com/office/powerpoint/2010/main" val="1837528275"/>
      </p:ext>
    </p:extLst>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3</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29443929"/>
              </p:ext>
            </p:extLst>
          </p:nvPr>
        </p:nvGraphicFramePr>
        <p:xfrm>
          <a:off x="1219200" y="228600"/>
          <a:ext cx="4191000" cy="518900"/>
        </p:xfrm>
        <a:graphic>
          <a:graphicData uri="http://schemas.openxmlformats.org/presentationml/2006/ole">
            <mc:AlternateContent xmlns:mc="http://schemas.openxmlformats.org/markup-compatibility/2006">
              <mc:Choice xmlns:v="urn:schemas-microsoft-com:vml" Requires="v">
                <p:oleObj spid="_x0000_s72000" name="Equation" r:id="rId3" imgW="2260600" imgH="279400" progId="Equation.DSMT4">
                  <p:embed/>
                </p:oleObj>
              </mc:Choice>
              <mc:Fallback>
                <p:oleObj name="Equation" r:id="rId3" imgW="2260600" imgH="279400" progId="Equation.DSMT4">
                  <p:embed/>
                  <p:pic>
                    <p:nvPicPr>
                      <p:cNvPr id="0" name=""/>
                      <p:cNvPicPr/>
                      <p:nvPr/>
                    </p:nvPicPr>
                    <p:blipFill>
                      <a:blip r:embed="rId4"/>
                      <a:stretch>
                        <a:fillRect/>
                      </a:stretch>
                    </p:blipFill>
                    <p:spPr>
                      <a:xfrm>
                        <a:off x="1219200" y="228600"/>
                        <a:ext cx="4191000" cy="518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25984331"/>
              </p:ext>
            </p:extLst>
          </p:nvPr>
        </p:nvGraphicFramePr>
        <p:xfrm>
          <a:off x="1219200" y="990600"/>
          <a:ext cx="5257800" cy="1959933"/>
        </p:xfrm>
        <a:graphic>
          <a:graphicData uri="http://schemas.openxmlformats.org/presentationml/2006/ole">
            <mc:AlternateContent xmlns:mc="http://schemas.openxmlformats.org/markup-compatibility/2006">
              <mc:Choice xmlns:v="urn:schemas-microsoft-com:vml" Requires="v">
                <p:oleObj spid="_x0000_s72001" name="Equation" r:id="rId5" imgW="2832100" imgH="1054100" progId="Equation.DSMT4">
                  <p:embed/>
                </p:oleObj>
              </mc:Choice>
              <mc:Fallback>
                <p:oleObj name="Equation" r:id="rId5" imgW="2832100" imgH="1054100" progId="Equation.DSMT4">
                  <p:embed/>
                  <p:pic>
                    <p:nvPicPr>
                      <p:cNvPr id="0" name=""/>
                      <p:cNvPicPr/>
                      <p:nvPr/>
                    </p:nvPicPr>
                    <p:blipFill>
                      <a:blip r:embed="rId6"/>
                      <a:stretch>
                        <a:fillRect/>
                      </a:stretch>
                    </p:blipFill>
                    <p:spPr>
                      <a:xfrm>
                        <a:off x="1219200" y="990600"/>
                        <a:ext cx="5257800" cy="1959933"/>
                      </a:xfrm>
                      <a:prstGeom prst="rect">
                        <a:avLst/>
                      </a:prstGeom>
                    </p:spPr>
                  </p:pic>
                </p:oleObj>
              </mc:Fallback>
            </mc:AlternateContent>
          </a:graphicData>
        </a:graphic>
      </p:graphicFrame>
      <p:sp>
        <p:nvSpPr>
          <p:cNvPr id="9" name="Rectangle 8"/>
          <p:cNvSpPr/>
          <p:nvPr/>
        </p:nvSpPr>
        <p:spPr>
          <a:xfrm>
            <a:off x="1143000" y="3581400"/>
            <a:ext cx="4495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143000" y="4876800"/>
            <a:ext cx="1981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581400" y="3581400"/>
            <a:ext cx="1905000" cy="1143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1143000" y="5029200"/>
            <a:ext cx="1981200" cy="1143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81400" y="4876800"/>
            <a:ext cx="1981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3128904" y="4718304"/>
            <a:ext cx="470388" cy="155448"/>
          </a:xfrm>
          <a:custGeom>
            <a:avLst/>
            <a:gdLst>
              <a:gd name="connsiteX0" fmla="*/ 0 w 470388"/>
              <a:gd name="connsiteY0" fmla="*/ 134388 h 134876"/>
              <a:gd name="connsiteX1" fmla="*/ 235194 w 470388"/>
              <a:gd name="connsiteY1" fmla="*/ 114230 h 134876"/>
              <a:gd name="connsiteX2" fmla="*/ 470388 w 470388"/>
              <a:gd name="connsiteY2" fmla="*/ 0 h 134876"/>
            </a:gdLst>
            <a:ahLst/>
            <a:cxnLst>
              <a:cxn ang="0">
                <a:pos x="connsiteX0" y="connsiteY0"/>
              </a:cxn>
              <a:cxn ang="0">
                <a:pos x="connsiteX1" y="connsiteY1"/>
              </a:cxn>
              <a:cxn ang="0">
                <a:pos x="connsiteX2" y="connsiteY2"/>
              </a:cxn>
            </a:cxnLst>
            <a:rect l="l" t="t" r="r" b="b"/>
            <a:pathLst>
              <a:path w="470388" h="134876">
                <a:moveTo>
                  <a:pt x="0" y="134388"/>
                </a:moveTo>
                <a:cubicBezTo>
                  <a:pt x="78398" y="135508"/>
                  <a:pt x="156796" y="136628"/>
                  <a:pt x="235194" y="114230"/>
                </a:cubicBezTo>
                <a:cubicBezTo>
                  <a:pt x="313592" y="91832"/>
                  <a:pt x="470388" y="0"/>
                  <a:pt x="470388" y="0"/>
                </a:cubicBezTo>
              </a:path>
            </a:pathLst>
          </a:cu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rot="10800000">
            <a:off x="3124200" y="4876800"/>
            <a:ext cx="470388" cy="155448"/>
          </a:xfrm>
          <a:custGeom>
            <a:avLst/>
            <a:gdLst>
              <a:gd name="connsiteX0" fmla="*/ 0 w 470388"/>
              <a:gd name="connsiteY0" fmla="*/ 134388 h 134876"/>
              <a:gd name="connsiteX1" fmla="*/ 235194 w 470388"/>
              <a:gd name="connsiteY1" fmla="*/ 114230 h 134876"/>
              <a:gd name="connsiteX2" fmla="*/ 470388 w 470388"/>
              <a:gd name="connsiteY2" fmla="*/ 0 h 134876"/>
            </a:gdLst>
            <a:ahLst/>
            <a:cxnLst>
              <a:cxn ang="0">
                <a:pos x="connsiteX0" y="connsiteY0"/>
              </a:cxn>
              <a:cxn ang="0">
                <a:pos x="connsiteX1" y="connsiteY1"/>
              </a:cxn>
              <a:cxn ang="0">
                <a:pos x="connsiteX2" y="connsiteY2"/>
              </a:cxn>
            </a:cxnLst>
            <a:rect l="l" t="t" r="r" b="b"/>
            <a:pathLst>
              <a:path w="470388" h="134876">
                <a:moveTo>
                  <a:pt x="0" y="134388"/>
                </a:moveTo>
                <a:cubicBezTo>
                  <a:pt x="78398" y="135508"/>
                  <a:pt x="156796" y="136628"/>
                  <a:pt x="235194" y="114230"/>
                </a:cubicBezTo>
                <a:cubicBezTo>
                  <a:pt x="313592" y="91832"/>
                  <a:pt x="470388" y="0"/>
                  <a:pt x="470388" y="0"/>
                </a:cubicBezTo>
              </a:path>
            </a:pathLst>
          </a:cu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4117372170"/>
              </p:ext>
            </p:extLst>
          </p:nvPr>
        </p:nvGraphicFramePr>
        <p:xfrm>
          <a:off x="685800" y="3657600"/>
          <a:ext cx="447675" cy="420688"/>
        </p:xfrm>
        <a:graphic>
          <a:graphicData uri="http://schemas.openxmlformats.org/presentationml/2006/ole">
            <mc:AlternateContent xmlns:mc="http://schemas.openxmlformats.org/markup-compatibility/2006">
              <mc:Choice xmlns:v="urn:schemas-microsoft-com:vml" Requires="v">
                <p:oleObj spid="_x0000_s72002" name="Equation" r:id="rId7" imgW="215900" imgH="203200" progId="Equation.DSMT4">
                  <p:embed/>
                </p:oleObj>
              </mc:Choice>
              <mc:Fallback>
                <p:oleObj name="Equation" r:id="rId7" imgW="215900" imgH="203200" progId="Equation.DSMT4">
                  <p:embed/>
                  <p:pic>
                    <p:nvPicPr>
                      <p:cNvPr id="0" name=""/>
                      <p:cNvPicPr/>
                      <p:nvPr/>
                    </p:nvPicPr>
                    <p:blipFill>
                      <a:blip r:embed="rId8"/>
                      <a:stretch>
                        <a:fillRect/>
                      </a:stretch>
                    </p:blipFill>
                    <p:spPr>
                      <a:xfrm>
                        <a:off x="685800" y="3657600"/>
                        <a:ext cx="447675" cy="420688"/>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79681362"/>
              </p:ext>
            </p:extLst>
          </p:nvPr>
        </p:nvGraphicFramePr>
        <p:xfrm>
          <a:off x="698500" y="4648200"/>
          <a:ext cx="420688" cy="420688"/>
        </p:xfrm>
        <a:graphic>
          <a:graphicData uri="http://schemas.openxmlformats.org/presentationml/2006/ole">
            <mc:AlternateContent xmlns:mc="http://schemas.openxmlformats.org/markup-compatibility/2006">
              <mc:Choice xmlns:v="urn:schemas-microsoft-com:vml" Requires="v">
                <p:oleObj spid="_x0000_s72003" name="Equation" r:id="rId9" imgW="203200" imgH="203200" progId="Equation.DSMT4">
                  <p:embed/>
                </p:oleObj>
              </mc:Choice>
              <mc:Fallback>
                <p:oleObj name="Equation" r:id="rId9" imgW="203200" imgH="203200" progId="Equation.DSMT4">
                  <p:embed/>
                  <p:pic>
                    <p:nvPicPr>
                      <p:cNvPr id="0" name=""/>
                      <p:cNvPicPr/>
                      <p:nvPr/>
                    </p:nvPicPr>
                    <p:blipFill>
                      <a:blip r:embed="rId10"/>
                      <a:stretch>
                        <a:fillRect/>
                      </a:stretch>
                    </p:blipFill>
                    <p:spPr>
                      <a:xfrm>
                        <a:off x="698500" y="4648200"/>
                        <a:ext cx="420688" cy="420688"/>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4160598667"/>
              </p:ext>
            </p:extLst>
          </p:nvPr>
        </p:nvGraphicFramePr>
        <p:xfrm>
          <a:off x="5257800" y="6172200"/>
          <a:ext cx="393700" cy="420688"/>
        </p:xfrm>
        <a:graphic>
          <a:graphicData uri="http://schemas.openxmlformats.org/presentationml/2006/ole">
            <mc:AlternateContent xmlns:mc="http://schemas.openxmlformats.org/markup-compatibility/2006">
              <mc:Choice xmlns:v="urn:schemas-microsoft-com:vml" Requires="v">
                <p:oleObj spid="_x0000_s72004" name="Equation" r:id="rId11" imgW="190500" imgH="203200" progId="Equation.DSMT4">
                  <p:embed/>
                </p:oleObj>
              </mc:Choice>
              <mc:Fallback>
                <p:oleObj name="Equation" r:id="rId11" imgW="190500" imgH="203200" progId="Equation.DSMT4">
                  <p:embed/>
                  <p:pic>
                    <p:nvPicPr>
                      <p:cNvPr id="0" name=""/>
                      <p:cNvPicPr/>
                      <p:nvPr/>
                    </p:nvPicPr>
                    <p:blipFill>
                      <a:blip r:embed="rId12"/>
                      <a:stretch>
                        <a:fillRect/>
                      </a:stretch>
                    </p:blipFill>
                    <p:spPr>
                      <a:xfrm>
                        <a:off x="5257800" y="6172200"/>
                        <a:ext cx="393700" cy="420688"/>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704025802"/>
              </p:ext>
            </p:extLst>
          </p:nvPr>
        </p:nvGraphicFramePr>
        <p:xfrm>
          <a:off x="4406900" y="3581400"/>
          <a:ext cx="447675" cy="420688"/>
        </p:xfrm>
        <a:graphic>
          <a:graphicData uri="http://schemas.openxmlformats.org/presentationml/2006/ole">
            <mc:AlternateContent xmlns:mc="http://schemas.openxmlformats.org/markup-compatibility/2006">
              <mc:Choice xmlns:v="urn:schemas-microsoft-com:vml" Requires="v">
                <p:oleObj spid="_x0000_s72005" name="Equation" r:id="rId13" imgW="215900" imgH="203200" progId="Equation.DSMT4">
                  <p:embed/>
                </p:oleObj>
              </mc:Choice>
              <mc:Fallback>
                <p:oleObj name="Equation" r:id="rId13" imgW="215900" imgH="203200" progId="Equation.DSMT4">
                  <p:embed/>
                  <p:pic>
                    <p:nvPicPr>
                      <p:cNvPr id="0" name=""/>
                      <p:cNvPicPr/>
                      <p:nvPr/>
                    </p:nvPicPr>
                    <p:blipFill>
                      <a:blip r:embed="rId14"/>
                      <a:stretch>
                        <a:fillRect/>
                      </a:stretch>
                    </p:blipFill>
                    <p:spPr>
                      <a:xfrm>
                        <a:off x="4406900" y="3581400"/>
                        <a:ext cx="447675" cy="420688"/>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469111596"/>
              </p:ext>
            </p:extLst>
          </p:nvPr>
        </p:nvGraphicFramePr>
        <p:xfrm>
          <a:off x="4876800" y="4495800"/>
          <a:ext cx="447675" cy="420688"/>
        </p:xfrm>
        <a:graphic>
          <a:graphicData uri="http://schemas.openxmlformats.org/presentationml/2006/ole">
            <mc:AlternateContent xmlns:mc="http://schemas.openxmlformats.org/markup-compatibility/2006">
              <mc:Choice xmlns:v="urn:schemas-microsoft-com:vml" Requires="v">
                <p:oleObj spid="_x0000_s72006" name="Equation" r:id="rId15" imgW="215900" imgH="203200" progId="Equation.DSMT4">
                  <p:embed/>
                </p:oleObj>
              </mc:Choice>
              <mc:Fallback>
                <p:oleObj name="Equation" r:id="rId15" imgW="215900" imgH="203200" progId="Equation.DSMT4">
                  <p:embed/>
                  <p:pic>
                    <p:nvPicPr>
                      <p:cNvPr id="0" name=""/>
                      <p:cNvPicPr/>
                      <p:nvPr/>
                    </p:nvPicPr>
                    <p:blipFill>
                      <a:blip r:embed="rId16"/>
                      <a:stretch>
                        <a:fillRect/>
                      </a:stretch>
                    </p:blipFill>
                    <p:spPr>
                      <a:xfrm>
                        <a:off x="4876800" y="4495800"/>
                        <a:ext cx="447675" cy="420688"/>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110650624"/>
              </p:ext>
            </p:extLst>
          </p:nvPr>
        </p:nvGraphicFramePr>
        <p:xfrm>
          <a:off x="1371600" y="3733800"/>
          <a:ext cx="1106487" cy="447675"/>
        </p:xfrm>
        <a:graphic>
          <a:graphicData uri="http://schemas.openxmlformats.org/presentationml/2006/ole">
            <mc:AlternateContent xmlns:mc="http://schemas.openxmlformats.org/markup-compatibility/2006">
              <mc:Choice xmlns:v="urn:schemas-microsoft-com:vml" Requires="v">
                <p:oleObj spid="_x0000_s72007" name="Equation" r:id="rId17" imgW="533400" imgH="215900" progId="Equation.DSMT4">
                  <p:embed/>
                </p:oleObj>
              </mc:Choice>
              <mc:Fallback>
                <p:oleObj name="Equation" r:id="rId17" imgW="533400" imgH="215900" progId="Equation.DSMT4">
                  <p:embed/>
                  <p:pic>
                    <p:nvPicPr>
                      <p:cNvPr id="0" name=""/>
                      <p:cNvPicPr/>
                      <p:nvPr/>
                    </p:nvPicPr>
                    <p:blipFill>
                      <a:blip r:embed="rId18"/>
                      <a:stretch>
                        <a:fillRect/>
                      </a:stretch>
                    </p:blipFill>
                    <p:spPr>
                      <a:xfrm>
                        <a:off x="1371600" y="3733800"/>
                        <a:ext cx="1106487" cy="44767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510723520"/>
              </p:ext>
            </p:extLst>
          </p:nvPr>
        </p:nvGraphicFramePr>
        <p:xfrm>
          <a:off x="3587750" y="5181600"/>
          <a:ext cx="1054100" cy="420688"/>
        </p:xfrm>
        <a:graphic>
          <a:graphicData uri="http://schemas.openxmlformats.org/presentationml/2006/ole">
            <mc:AlternateContent xmlns:mc="http://schemas.openxmlformats.org/markup-compatibility/2006">
              <mc:Choice xmlns:v="urn:schemas-microsoft-com:vml" Requires="v">
                <p:oleObj spid="_x0000_s72008" name="Equation" r:id="rId19" imgW="508000" imgH="203200" progId="Equation.DSMT4">
                  <p:embed/>
                </p:oleObj>
              </mc:Choice>
              <mc:Fallback>
                <p:oleObj name="Equation" r:id="rId19" imgW="508000" imgH="203200" progId="Equation.DSMT4">
                  <p:embed/>
                  <p:pic>
                    <p:nvPicPr>
                      <p:cNvPr id="0" name=""/>
                      <p:cNvPicPr/>
                      <p:nvPr/>
                    </p:nvPicPr>
                    <p:blipFill>
                      <a:blip r:embed="rId20"/>
                      <a:stretch>
                        <a:fillRect/>
                      </a:stretch>
                    </p:blipFill>
                    <p:spPr>
                      <a:xfrm>
                        <a:off x="3587750" y="5181600"/>
                        <a:ext cx="1054100" cy="420688"/>
                      </a:xfrm>
                      <a:prstGeom prst="rect">
                        <a:avLst/>
                      </a:prstGeom>
                    </p:spPr>
                  </p:pic>
                </p:oleObj>
              </mc:Fallback>
            </mc:AlternateContent>
          </a:graphicData>
        </a:graphic>
      </p:graphicFrame>
      <p:cxnSp>
        <p:nvCxnSpPr>
          <p:cNvPr id="31" name="Straight Arrow Connector 30"/>
          <p:cNvCxnSpPr/>
          <p:nvPr/>
        </p:nvCxnSpPr>
        <p:spPr>
          <a:xfrm flipH="1" flipV="1">
            <a:off x="3429000" y="4953000"/>
            <a:ext cx="228600" cy="304800"/>
          </a:xfrm>
          <a:prstGeom prst="straightConnector1">
            <a:avLst/>
          </a:prstGeom>
          <a:ln w="12700">
            <a:solidFill>
              <a:srgbClr val="CC3399"/>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3" name="Object 32"/>
          <p:cNvGraphicFramePr>
            <a:graphicFrameLocks noChangeAspect="1"/>
          </p:cNvGraphicFramePr>
          <p:nvPr>
            <p:extLst>
              <p:ext uri="{D42A27DB-BD31-4B8C-83A1-F6EECF244321}">
                <p14:modId xmlns:p14="http://schemas.microsoft.com/office/powerpoint/2010/main" val="2091637317"/>
              </p:ext>
            </p:extLst>
          </p:nvPr>
        </p:nvGraphicFramePr>
        <p:xfrm>
          <a:off x="6096000" y="4191000"/>
          <a:ext cx="1736725" cy="420688"/>
        </p:xfrm>
        <a:graphic>
          <a:graphicData uri="http://schemas.openxmlformats.org/presentationml/2006/ole">
            <mc:AlternateContent xmlns:mc="http://schemas.openxmlformats.org/markup-compatibility/2006">
              <mc:Choice xmlns:v="urn:schemas-microsoft-com:vml" Requires="v">
                <p:oleObj spid="_x0000_s72009" name="Equation" r:id="rId21" imgW="838200" imgH="203200" progId="Equation.DSMT4">
                  <p:embed/>
                </p:oleObj>
              </mc:Choice>
              <mc:Fallback>
                <p:oleObj name="Equation" r:id="rId21" imgW="838200" imgH="203200" progId="Equation.DSMT4">
                  <p:embed/>
                  <p:pic>
                    <p:nvPicPr>
                      <p:cNvPr id="0" name=""/>
                      <p:cNvPicPr/>
                      <p:nvPr/>
                    </p:nvPicPr>
                    <p:blipFill>
                      <a:blip r:embed="rId22"/>
                      <a:stretch>
                        <a:fillRect/>
                      </a:stretch>
                    </p:blipFill>
                    <p:spPr>
                      <a:xfrm>
                        <a:off x="6096000" y="4191000"/>
                        <a:ext cx="1736725" cy="420688"/>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772273820"/>
              </p:ext>
            </p:extLst>
          </p:nvPr>
        </p:nvGraphicFramePr>
        <p:xfrm>
          <a:off x="6096000" y="4876800"/>
          <a:ext cx="2947987" cy="814388"/>
        </p:xfrm>
        <a:graphic>
          <a:graphicData uri="http://schemas.openxmlformats.org/presentationml/2006/ole">
            <mc:AlternateContent xmlns:mc="http://schemas.openxmlformats.org/markup-compatibility/2006">
              <mc:Choice xmlns:v="urn:schemas-microsoft-com:vml" Requires="v">
                <p:oleObj spid="_x0000_s72010" name="Equation" r:id="rId23" imgW="1422400" imgH="393700" progId="Equation.DSMT4">
                  <p:embed/>
                </p:oleObj>
              </mc:Choice>
              <mc:Fallback>
                <p:oleObj name="Equation" r:id="rId23" imgW="1422400" imgH="393700" progId="Equation.DSMT4">
                  <p:embed/>
                  <p:pic>
                    <p:nvPicPr>
                      <p:cNvPr id="0" name=""/>
                      <p:cNvPicPr/>
                      <p:nvPr/>
                    </p:nvPicPr>
                    <p:blipFill>
                      <a:blip r:embed="rId24"/>
                      <a:stretch>
                        <a:fillRect/>
                      </a:stretch>
                    </p:blipFill>
                    <p:spPr>
                      <a:xfrm>
                        <a:off x="6096000" y="4876800"/>
                        <a:ext cx="2947987" cy="814388"/>
                      </a:xfrm>
                      <a:prstGeom prst="rect">
                        <a:avLst/>
                      </a:prstGeom>
                    </p:spPr>
                  </p:pic>
                </p:oleObj>
              </mc:Fallback>
            </mc:AlternateContent>
          </a:graphicData>
        </a:graphic>
      </p:graphicFrame>
      <p:sp>
        <p:nvSpPr>
          <p:cNvPr id="35" name="TextBox 34"/>
          <p:cNvSpPr txBox="1"/>
          <p:nvPr/>
        </p:nvSpPr>
        <p:spPr>
          <a:xfrm>
            <a:off x="762000" y="3124200"/>
            <a:ext cx="1676400" cy="369332"/>
          </a:xfrm>
          <a:prstGeom prst="rect">
            <a:avLst/>
          </a:prstGeom>
          <a:noFill/>
        </p:spPr>
        <p:txBody>
          <a:bodyPr wrap="square" rtlCol="0">
            <a:spAutoFit/>
          </a:bodyPr>
          <a:lstStyle/>
          <a:p>
            <a:r>
              <a:rPr lang="en-US" sz="1800" dirty="0" smtClean="0">
                <a:solidFill>
                  <a:srgbClr val="C00000"/>
                </a:solidFill>
                <a:latin typeface="+mn-lt"/>
              </a:rPr>
              <a:t>Weak Coupling</a:t>
            </a:r>
          </a:p>
        </p:txBody>
      </p:sp>
      <p:sp>
        <p:nvSpPr>
          <p:cNvPr id="36" name="TextBox 35"/>
          <p:cNvSpPr txBox="1"/>
          <p:nvPr/>
        </p:nvSpPr>
        <p:spPr>
          <a:xfrm>
            <a:off x="6019800" y="3657600"/>
            <a:ext cx="2286000" cy="369332"/>
          </a:xfrm>
          <a:prstGeom prst="rect">
            <a:avLst/>
          </a:prstGeom>
          <a:noFill/>
        </p:spPr>
        <p:txBody>
          <a:bodyPr wrap="square" rtlCol="0">
            <a:spAutoFit/>
          </a:bodyPr>
          <a:lstStyle/>
          <a:p>
            <a:r>
              <a:rPr lang="en-US" sz="1800" dirty="0" smtClean="0">
                <a:solidFill>
                  <a:srgbClr val="C00000"/>
                </a:solidFill>
                <a:latin typeface="+mn-lt"/>
              </a:rPr>
              <a:t>Degenerate Case:</a:t>
            </a:r>
          </a:p>
        </p:txBody>
      </p:sp>
      <p:sp>
        <p:nvSpPr>
          <p:cNvPr id="37" name="TextBox 36"/>
          <p:cNvSpPr txBox="1"/>
          <p:nvPr/>
        </p:nvSpPr>
        <p:spPr>
          <a:xfrm>
            <a:off x="6096000" y="5943600"/>
            <a:ext cx="2286000" cy="369332"/>
          </a:xfrm>
          <a:prstGeom prst="rect">
            <a:avLst/>
          </a:prstGeom>
          <a:noFill/>
        </p:spPr>
        <p:txBody>
          <a:bodyPr wrap="square" rtlCol="0">
            <a:spAutoFit/>
          </a:bodyPr>
          <a:lstStyle/>
          <a:p>
            <a:r>
              <a:rPr lang="en-US" sz="1800" dirty="0" smtClean="0">
                <a:solidFill>
                  <a:srgbClr val="C00000"/>
                </a:solidFill>
                <a:latin typeface="+mn-lt"/>
              </a:rPr>
              <a:t>Resonance splitting</a:t>
            </a:r>
          </a:p>
        </p:txBody>
      </p:sp>
      <p:cxnSp>
        <p:nvCxnSpPr>
          <p:cNvPr id="39" name="Straight Arrow Connector 38"/>
          <p:cNvCxnSpPr/>
          <p:nvPr/>
        </p:nvCxnSpPr>
        <p:spPr>
          <a:xfrm flipV="1">
            <a:off x="7086600" y="5562600"/>
            <a:ext cx="76200" cy="381000"/>
          </a:xfrm>
          <a:prstGeom prst="straightConnector1">
            <a:avLst/>
          </a:prstGeom>
          <a:ln w="12700">
            <a:solidFill>
              <a:srgbClr val="CC3399"/>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33400" y="1295400"/>
            <a:ext cx="622686" cy="584776"/>
          </a:xfrm>
          <a:prstGeom prst="rect">
            <a:avLst/>
          </a:prstGeom>
        </p:spPr>
        <p:txBody>
          <a:bodyPr wrap="none">
            <a:spAutoFit/>
          </a:bodyPr>
          <a:lstStyle/>
          <a:p>
            <a:r>
              <a:rPr lang="en-US" dirty="0">
                <a:latin typeface="Wingdings" charset="2"/>
                <a:cs typeface="Wingdings" charset="2"/>
              </a:rPr>
              <a:t></a:t>
            </a:r>
          </a:p>
        </p:txBody>
      </p:sp>
      <p:sp>
        <p:nvSpPr>
          <p:cNvPr id="41" name="Rectangle 40"/>
          <p:cNvSpPr/>
          <p:nvPr/>
        </p:nvSpPr>
        <p:spPr>
          <a:xfrm>
            <a:off x="1524000" y="1981200"/>
            <a:ext cx="4267200" cy="990600"/>
          </a:xfrm>
          <a:prstGeom prst="rect">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3619212"/>
      </p:ext>
    </p:extLst>
  </p:cSld>
  <p:clrMapOvr>
    <a:masterClrMapping/>
  </p:clrMapOvr>
  <p:transition xmlns:p14="http://schemas.microsoft.com/office/powerpoint/2010/mai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Formalism</a:t>
            </a:r>
            <a:endParaRPr lang="en-US" dirty="0"/>
          </a:p>
        </p:txBody>
      </p:sp>
      <p:sp>
        <p:nvSpPr>
          <p:cNvPr id="16" name="Content Placeholder 15"/>
          <p:cNvSpPr>
            <a:spLocks noGrp="1"/>
          </p:cNvSpPr>
          <p:nvPr>
            <p:ph idx="1"/>
          </p:nvPr>
        </p:nvSpPr>
        <p:spPr>
          <a:xfrm>
            <a:off x="609600" y="3505200"/>
            <a:ext cx="8251825" cy="1824375"/>
          </a:xfrm>
        </p:spPr>
        <p:txBody>
          <a:bodyPr/>
          <a:lstStyle/>
          <a:p>
            <a:r>
              <a:rPr lang="en-US" dirty="0" smtClean="0"/>
              <a:t>i.e. ω</a:t>
            </a:r>
            <a:r>
              <a:rPr lang="en-US" baseline="30000" dirty="0" smtClean="0"/>
              <a:t>2</a:t>
            </a:r>
            <a:r>
              <a:rPr lang="en-US" dirty="0" smtClean="0"/>
              <a:t> are the eigenvalues of </a:t>
            </a:r>
            <a:r>
              <a:rPr lang="en-US" b="1" dirty="0" smtClean="0"/>
              <a:t>M</a:t>
            </a:r>
            <a:r>
              <a:rPr lang="en-US" dirty="0" smtClean="0"/>
              <a:t> and (</a:t>
            </a:r>
            <a:r>
              <a:rPr lang="en-US" i="1" dirty="0" err="1" smtClean="0"/>
              <a:t>a</a:t>
            </a:r>
            <a:r>
              <a:rPr lang="en-US" dirty="0" err="1" smtClean="0"/>
              <a:t>,</a:t>
            </a:r>
            <a:r>
              <a:rPr lang="en-US" i="1" dirty="0" err="1" smtClean="0"/>
              <a:t>b</a:t>
            </a:r>
            <a:r>
              <a:rPr lang="en-US" dirty="0" smtClean="0"/>
              <a:t>) are the linear combinations of </a:t>
            </a:r>
            <a:r>
              <a:rPr lang="en-US" i="1" dirty="0" smtClean="0"/>
              <a:t>x</a:t>
            </a:r>
            <a:r>
              <a:rPr lang="en-US" dirty="0" smtClean="0"/>
              <a:t> and </a:t>
            </a:r>
            <a:r>
              <a:rPr lang="en-US" i="1" dirty="0" smtClean="0"/>
              <a:t>y</a:t>
            </a:r>
            <a:r>
              <a:rPr lang="en-US" dirty="0" smtClean="0"/>
              <a:t> which undergo simple harmonic motion.</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4</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96105790"/>
              </p:ext>
            </p:extLst>
          </p:nvPr>
        </p:nvGraphicFramePr>
        <p:xfrm>
          <a:off x="10204450" y="5410200"/>
          <a:ext cx="1371600" cy="520700"/>
        </p:xfrm>
        <a:graphic>
          <a:graphicData uri="http://schemas.openxmlformats.org/presentationml/2006/ole">
            <mc:AlternateContent xmlns:mc="http://schemas.openxmlformats.org/markup-compatibility/2006">
              <mc:Choice xmlns:v="urn:schemas-microsoft-com:vml" Requires="v">
                <p:oleObj spid="_x0000_s72847" name="Equation" r:id="rId3" imgW="1371600" imgH="520700" progId="Equation.DSMT4">
                  <p:embed/>
                </p:oleObj>
              </mc:Choice>
              <mc:Fallback>
                <p:oleObj name="Equation" r:id="rId3" imgW="1371600" imgH="520700" progId="Equation.DSMT4">
                  <p:embed/>
                  <p:pic>
                    <p:nvPicPr>
                      <p:cNvPr id="0" name=""/>
                      <p:cNvPicPr/>
                      <p:nvPr/>
                    </p:nvPicPr>
                    <p:blipFill>
                      <a:blip r:embed="rId4"/>
                      <a:stretch>
                        <a:fillRect/>
                      </a:stretch>
                    </p:blipFill>
                    <p:spPr>
                      <a:xfrm>
                        <a:off x="10204450" y="5410200"/>
                        <a:ext cx="1371600" cy="5207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8618930"/>
              </p:ext>
            </p:extLst>
          </p:nvPr>
        </p:nvGraphicFramePr>
        <p:xfrm>
          <a:off x="10833100" y="5588000"/>
          <a:ext cx="114300" cy="165100"/>
        </p:xfrm>
        <a:graphic>
          <a:graphicData uri="http://schemas.openxmlformats.org/presentationml/2006/ole">
            <mc:AlternateContent xmlns:mc="http://schemas.openxmlformats.org/markup-compatibility/2006">
              <mc:Choice xmlns:v="urn:schemas-microsoft-com:vml" Requires="v">
                <p:oleObj spid="_x0000_s72848" name="Equation" r:id="rId5" imgW="114300" imgH="165100" progId="Equation.DSMT4">
                  <p:embed/>
                </p:oleObj>
              </mc:Choice>
              <mc:Fallback>
                <p:oleObj name="Equation" r:id="rId5" imgW="114300" imgH="165100" progId="Equation.DSMT4">
                  <p:embed/>
                  <p:pic>
                    <p:nvPicPr>
                      <p:cNvPr id="0" name=""/>
                      <p:cNvPicPr/>
                      <p:nvPr/>
                    </p:nvPicPr>
                    <p:blipFill>
                      <a:blip r:embed="rId6"/>
                      <a:stretch>
                        <a:fillRect/>
                      </a:stretch>
                    </p:blipFill>
                    <p:spPr>
                      <a:xfrm>
                        <a:off x="10833100" y="558800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58453891"/>
              </p:ext>
            </p:extLst>
          </p:nvPr>
        </p:nvGraphicFramePr>
        <p:xfrm>
          <a:off x="2057400" y="1143000"/>
          <a:ext cx="2007220" cy="762000"/>
        </p:xfrm>
        <a:graphic>
          <a:graphicData uri="http://schemas.openxmlformats.org/presentationml/2006/ole">
            <mc:AlternateContent xmlns:mc="http://schemas.openxmlformats.org/markup-compatibility/2006">
              <mc:Choice xmlns:v="urn:schemas-microsoft-com:vml" Requires="v">
                <p:oleObj spid="_x0000_s72849" name="Equation" r:id="rId7" imgW="1371600" imgH="520700" progId="Equation.DSMT4">
                  <p:embed/>
                </p:oleObj>
              </mc:Choice>
              <mc:Fallback>
                <p:oleObj name="Equation" r:id="rId7" imgW="1371600" imgH="520700" progId="Equation.DSMT4">
                  <p:embed/>
                  <p:pic>
                    <p:nvPicPr>
                      <p:cNvPr id="0" name=""/>
                      <p:cNvPicPr/>
                      <p:nvPr/>
                    </p:nvPicPr>
                    <p:blipFill>
                      <a:blip r:embed="rId8"/>
                      <a:stretch>
                        <a:fillRect/>
                      </a:stretch>
                    </p:blipFill>
                    <p:spPr>
                      <a:xfrm>
                        <a:off x="2057400" y="1143000"/>
                        <a:ext cx="2007220" cy="762000"/>
                      </a:xfrm>
                      <a:prstGeom prst="rect">
                        <a:avLst/>
                      </a:prstGeom>
                    </p:spPr>
                  </p:pic>
                </p:oleObj>
              </mc:Fallback>
            </mc:AlternateContent>
          </a:graphicData>
        </a:graphic>
      </p:graphicFrame>
      <p:sp>
        <p:nvSpPr>
          <p:cNvPr id="11" name="TextBox 10"/>
          <p:cNvSpPr txBox="1"/>
          <p:nvPr/>
        </p:nvSpPr>
        <p:spPr>
          <a:xfrm>
            <a:off x="609600" y="685800"/>
            <a:ext cx="3048000" cy="369332"/>
          </a:xfrm>
          <a:prstGeom prst="rect">
            <a:avLst/>
          </a:prstGeom>
          <a:noFill/>
        </p:spPr>
        <p:txBody>
          <a:bodyPr wrap="square" rtlCol="0">
            <a:spAutoFit/>
          </a:bodyPr>
          <a:lstStyle/>
          <a:p>
            <a:r>
              <a:rPr lang="en-US" sz="1800" dirty="0" smtClean="0">
                <a:solidFill>
                  <a:srgbClr val="C00000"/>
                </a:solidFill>
                <a:latin typeface="+mn-lt"/>
              </a:rPr>
              <a:t>General coupled equation</a:t>
            </a:r>
          </a:p>
        </p:txBody>
      </p:sp>
      <p:sp>
        <p:nvSpPr>
          <p:cNvPr id="12" name="TextBox 11"/>
          <p:cNvSpPr txBox="1"/>
          <p:nvPr/>
        </p:nvSpPr>
        <p:spPr>
          <a:xfrm>
            <a:off x="4648200" y="685800"/>
            <a:ext cx="3048000" cy="369332"/>
          </a:xfrm>
          <a:prstGeom prst="rect">
            <a:avLst/>
          </a:prstGeom>
          <a:noFill/>
        </p:spPr>
        <p:txBody>
          <a:bodyPr wrap="square" rtlCol="0">
            <a:spAutoFit/>
          </a:bodyPr>
          <a:lstStyle/>
          <a:p>
            <a:r>
              <a:rPr lang="en-US" sz="1800" dirty="0" smtClean="0">
                <a:solidFill>
                  <a:srgbClr val="C00000"/>
                </a:solidFill>
                <a:latin typeface="+mn-lt"/>
              </a:rPr>
              <a:t>General solution</a:t>
            </a:r>
          </a:p>
        </p:txBody>
      </p:sp>
      <p:graphicFrame>
        <p:nvGraphicFramePr>
          <p:cNvPr id="13" name="Object 12"/>
          <p:cNvGraphicFramePr>
            <a:graphicFrameLocks noChangeAspect="1"/>
          </p:cNvGraphicFramePr>
          <p:nvPr>
            <p:extLst>
              <p:ext uri="{D42A27DB-BD31-4B8C-83A1-F6EECF244321}">
                <p14:modId xmlns:p14="http://schemas.microsoft.com/office/powerpoint/2010/main" val="2207554122"/>
              </p:ext>
            </p:extLst>
          </p:nvPr>
        </p:nvGraphicFramePr>
        <p:xfrm>
          <a:off x="5159375" y="1143000"/>
          <a:ext cx="1746250" cy="762000"/>
        </p:xfrm>
        <a:graphic>
          <a:graphicData uri="http://schemas.openxmlformats.org/presentationml/2006/ole">
            <mc:AlternateContent xmlns:mc="http://schemas.openxmlformats.org/markup-compatibility/2006">
              <mc:Choice xmlns:v="urn:schemas-microsoft-com:vml" Requires="v">
                <p:oleObj spid="_x0000_s72850" name="Equation" r:id="rId9" imgW="1193800" imgH="520700" progId="Equation.DSMT4">
                  <p:embed/>
                </p:oleObj>
              </mc:Choice>
              <mc:Fallback>
                <p:oleObj name="Equation" r:id="rId9" imgW="1193800" imgH="520700" progId="Equation.DSMT4">
                  <p:embed/>
                  <p:pic>
                    <p:nvPicPr>
                      <p:cNvPr id="0" name=""/>
                      <p:cNvPicPr/>
                      <p:nvPr/>
                    </p:nvPicPr>
                    <p:blipFill>
                      <a:blip r:embed="rId10"/>
                      <a:stretch>
                        <a:fillRect/>
                      </a:stretch>
                    </p:blipFill>
                    <p:spPr>
                      <a:xfrm>
                        <a:off x="5159375" y="1143000"/>
                        <a:ext cx="1746250" cy="7620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131290805"/>
              </p:ext>
            </p:extLst>
          </p:nvPr>
        </p:nvGraphicFramePr>
        <p:xfrm>
          <a:off x="2116138" y="2305050"/>
          <a:ext cx="2043112" cy="723900"/>
        </p:xfrm>
        <a:graphic>
          <a:graphicData uri="http://schemas.openxmlformats.org/presentationml/2006/ole">
            <mc:AlternateContent xmlns:mc="http://schemas.openxmlformats.org/markup-compatibility/2006">
              <mc:Choice xmlns:v="urn:schemas-microsoft-com:vml" Requires="v">
                <p:oleObj spid="_x0000_s72851" name="Equation" r:id="rId11" imgW="1397000" imgH="495300" progId="Equation.DSMT4">
                  <p:embed/>
                </p:oleObj>
              </mc:Choice>
              <mc:Fallback>
                <p:oleObj name="Equation" r:id="rId11" imgW="1397000" imgH="495300" progId="Equation.DSMT4">
                  <p:embed/>
                  <p:pic>
                    <p:nvPicPr>
                      <p:cNvPr id="0" name=""/>
                      <p:cNvPicPr/>
                      <p:nvPr/>
                    </p:nvPicPr>
                    <p:blipFill>
                      <a:blip r:embed="rId12"/>
                      <a:stretch>
                        <a:fillRect/>
                      </a:stretch>
                    </p:blipFill>
                    <p:spPr>
                      <a:xfrm>
                        <a:off x="2116138" y="2305050"/>
                        <a:ext cx="2043112" cy="723900"/>
                      </a:xfrm>
                      <a:prstGeom prst="rect">
                        <a:avLst/>
                      </a:prstGeom>
                    </p:spPr>
                  </p:pic>
                </p:oleObj>
              </mc:Fallback>
            </mc:AlternateContent>
          </a:graphicData>
        </a:graphic>
      </p:graphicFrame>
      <p:sp>
        <p:nvSpPr>
          <p:cNvPr id="15" name="Rectangle 14"/>
          <p:cNvSpPr/>
          <p:nvPr/>
        </p:nvSpPr>
        <p:spPr>
          <a:xfrm>
            <a:off x="1219200" y="2362200"/>
            <a:ext cx="622686" cy="584776"/>
          </a:xfrm>
          <a:prstGeom prst="rect">
            <a:avLst/>
          </a:prstGeom>
        </p:spPr>
        <p:txBody>
          <a:bodyPr wrap="none">
            <a:spAutoFit/>
          </a:bodyPr>
          <a:lstStyle/>
          <a:p>
            <a:r>
              <a:rPr lang="en-US" dirty="0">
                <a:latin typeface="Wingdings" charset="2"/>
                <a:cs typeface="Wingdings" charset="2"/>
              </a:rPr>
              <a:t></a:t>
            </a:r>
          </a:p>
        </p:txBody>
      </p:sp>
    </p:spTree>
    <p:extLst>
      <p:ext uri="{BB962C8B-B14F-4D97-AF65-F5344CB8AC3E}">
        <p14:creationId xmlns:p14="http://schemas.microsoft.com/office/powerpoint/2010/main" val="3556974448"/>
      </p:ext>
    </p:extLst>
  </p:cSld>
  <p:clrMapOvr>
    <a:masterClrMapping/>
  </p:clrMapOvr>
  <p:transition xmlns:p14="http://schemas.microsoft.com/office/powerpoint/2010/mai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Accelerators</a:t>
            </a:r>
            <a:endParaRPr lang="en-US" dirty="0"/>
          </a:p>
        </p:txBody>
      </p:sp>
      <p:sp>
        <p:nvSpPr>
          <p:cNvPr id="4" name="Date Placeholder 3"/>
          <p:cNvSpPr>
            <a:spLocks noGrp="1"/>
          </p:cNvSpPr>
          <p:nvPr>
            <p:ph type="dt" sz="half" idx="10"/>
          </p:nvPr>
        </p:nvSpPr>
        <p:spPr/>
        <p:txBody>
          <a:bodyPr/>
          <a:lstStyle/>
          <a:p>
            <a:pPr>
              <a:defRPr/>
            </a:pPr>
            <a:r>
              <a:rPr lang="en-US" smtClean="0"/>
              <a:t>USPAS, Knoxville, TN, January 20-31, 2014</a:t>
            </a:r>
            <a:endParaRPr lang="en-US" dirty="0"/>
          </a:p>
        </p:txBody>
      </p:sp>
      <p:sp>
        <p:nvSpPr>
          <p:cNvPr id="5" name="Footer Placeholder 4"/>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5</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847022226"/>
              </p:ext>
            </p:extLst>
          </p:nvPr>
        </p:nvGraphicFramePr>
        <p:xfrm>
          <a:off x="1295400" y="1219200"/>
          <a:ext cx="1931987" cy="803275"/>
        </p:xfrm>
        <a:graphic>
          <a:graphicData uri="http://schemas.openxmlformats.org/presentationml/2006/ole">
            <mc:AlternateContent xmlns:mc="http://schemas.openxmlformats.org/markup-compatibility/2006">
              <mc:Choice xmlns:v="urn:schemas-microsoft-com:vml" Requires="v">
                <p:oleObj spid="_x0000_s73874" name="Equation" r:id="rId3" imgW="1041400" imgH="431800" progId="Equation.DSMT4">
                  <p:embed/>
                </p:oleObj>
              </mc:Choice>
              <mc:Fallback>
                <p:oleObj name="Equation" r:id="rId3" imgW="1041400" imgH="431800" progId="Equation.DSMT4">
                  <p:embed/>
                  <p:pic>
                    <p:nvPicPr>
                      <p:cNvPr id="0" name=""/>
                      <p:cNvPicPr/>
                      <p:nvPr/>
                    </p:nvPicPr>
                    <p:blipFill>
                      <a:blip r:embed="rId4"/>
                      <a:stretch>
                        <a:fillRect/>
                      </a:stretch>
                    </p:blipFill>
                    <p:spPr>
                      <a:xfrm>
                        <a:off x="1295400" y="1219200"/>
                        <a:ext cx="1931987" cy="803275"/>
                      </a:xfrm>
                      <a:prstGeom prst="rect">
                        <a:avLst/>
                      </a:prstGeom>
                    </p:spPr>
                  </p:pic>
                </p:oleObj>
              </mc:Fallback>
            </mc:AlternateContent>
          </a:graphicData>
        </a:graphic>
      </p:graphicFrame>
      <p:sp>
        <p:nvSpPr>
          <p:cNvPr id="8" name="TextBox 7"/>
          <p:cNvSpPr txBox="1"/>
          <p:nvPr/>
        </p:nvSpPr>
        <p:spPr>
          <a:xfrm>
            <a:off x="609600" y="762000"/>
            <a:ext cx="3886200" cy="369332"/>
          </a:xfrm>
          <a:prstGeom prst="rect">
            <a:avLst/>
          </a:prstGeom>
          <a:noFill/>
        </p:spPr>
        <p:txBody>
          <a:bodyPr wrap="square" rtlCol="0">
            <a:spAutoFit/>
          </a:bodyPr>
          <a:lstStyle/>
          <a:p>
            <a:r>
              <a:rPr lang="en-US" sz="1800" dirty="0" smtClean="0">
                <a:solidFill>
                  <a:srgbClr val="C00000"/>
                </a:solidFill>
                <a:latin typeface="+mn-lt"/>
              </a:rPr>
              <a:t>Introduce skew-quadrupole term</a:t>
            </a:r>
          </a:p>
        </p:txBody>
      </p:sp>
      <p:graphicFrame>
        <p:nvGraphicFramePr>
          <p:cNvPr id="9" name="Object 8"/>
          <p:cNvGraphicFramePr>
            <a:graphicFrameLocks noChangeAspect="1"/>
          </p:cNvGraphicFramePr>
          <p:nvPr>
            <p:extLst>
              <p:ext uri="{D42A27DB-BD31-4B8C-83A1-F6EECF244321}">
                <p14:modId xmlns:p14="http://schemas.microsoft.com/office/powerpoint/2010/main" val="3917660943"/>
              </p:ext>
            </p:extLst>
          </p:nvPr>
        </p:nvGraphicFramePr>
        <p:xfrm>
          <a:off x="4343400" y="609600"/>
          <a:ext cx="2354262" cy="1633537"/>
        </p:xfrm>
        <a:graphic>
          <a:graphicData uri="http://schemas.openxmlformats.org/presentationml/2006/ole">
            <mc:AlternateContent xmlns:mc="http://schemas.openxmlformats.org/markup-compatibility/2006">
              <mc:Choice xmlns:v="urn:schemas-microsoft-com:vml" Requires="v">
                <p:oleObj spid="_x0000_s73875" name="Equation" r:id="rId5" imgW="1270000" imgH="876300" progId="Equation.DSMT4">
                  <p:embed/>
                </p:oleObj>
              </mc:Choice>
              <mc:Fallback>
                <p:oleObj name="Equation" r:id="rId5" imgW="1270000" imgH="876300" progId="Equation.DSMT4">
                  <p:embed/>
                  <p:pic>
                    <p:nvPicPr>
                      <p:cNvPr id="0" name=""/>
                      <p:cNvPicPr/>
                      <p:nvPr/>
                    </p:nvPicPr>
                    <p:blipFill>
                      <a:blip r:embed="rId6"/>
                      <a:stretch>
                        <a:fillRect/>
                      </a:stretch>
                    </p:blipFill>
                    <p:spPr>
                      <a:xfrm>
                        <a:off x="4343400" y="609600"/>
                        <a:ext cx="2354262" cy="1633537"/>
                      </a:xfrm>
                      <a:prstGeom prst="rect">
                        <a:avLst/>
                      </a:prstGeom>
                    </p:spPr>
                  </p:pic>
                </p:oleObj>
              </mc:Fallback>
            </mc:AlternateContent>
          </a:graphicData>
        </a:graphic>
      </p:graphicFrame>
      <p:sp>
        <p:nvSpPr>
          <p:cNvPr id="10" name="TextBox 9"/>
          <p:cNvSpPr txBox="1"/>
          <p:nvPr/>
        </p:nvSpPr>
        <p:spPr>
          <a:xfrm>
            <a:off x="6781800" y="685800"/>
            <a:ext cx="2286000" cy="923330"/>
          </a:xfrm>
          <a:prstGeom prst="rect">
            <a:avLst/>
          </a:prstGeom>
          <a:noFill/>
        </p:spPr>
        <p:txBody>
          <a:bodyPr wrap="square" rtlCol="0">
            <a:spAutoFit/>
          </a:bodyPr>
          <a:lstStyle/>
          <a:p>
            <a:r>
              <a:rPr lang="en-US" sz="1800" dirty="0" smtClean="0">
                <a:solidFill>
                  <a:srgbClr val="C00000"/>
                </a:solidFill>
                <a:latin typeface="+mn-lt"/>
              </a:rPr>
              <a:t>Planes coupled</a:t>
            </a:r>
          </a:p>
          <a:p>
            <a:r>
              <a:rPr lang="en-US" sz="1800" dirty="0" smtClean="0">
                <a:solidFill>
                  <a:srgbClr val="C00000"/>
                </a:solidFill>
                <a:latin typeface="+mn-lt"/>
              </a:rPr>
              <a:t>x and y motion </a:t>
            </a:r>
            <a:r>
              <a:rPr lang="en-US" sz="1800" i="1" dirty="0" smtClean="0">
                <a:solidFill>
                  <a:srgbClr val="C00000"/>
                </a:solidFill>
                <a:latin typeface="+mn-lt"/>
              </a:rPr>
              <a:t>not</a:t>
            </a:r>
            <a:r>
              <a:rPr lang="en-US" sz="1800" dirty="0" smtClean="0">
                <a:solidFill>
                  <a:srgbClr val="C00000"/>
                </a:solidFill>
                <a:latin typeface="+mn-lt"/>
              </a:rPr>
              <a:t> </a:t>
            </a:r>
          </a:p>
          <a:p>
            <a:r>
              <a:rPr lang="en-US" sz="1800" dirty="0" smtClean="0">
                <a:solidFill>
                  <a:srgbClr val="C00000"/>
                </a:solidFill>
                <a:latin typeface="+mn-lt"/>
              </a:rPr>
              <a:t>independent</a:t>
            </a:r>
          </a:p>
        </p:txBody>
      </p:sp>
      <p:sp>
        <p:nvSpPr>
          <p:cNvPr id="11" name="TextBox 10"/>
          <p:cNvSpPr txBox="1"/>
          <p:nvPr/>
        </p:nvSpPr>
        <p:spPr>
          <a:xfrm>
            <a:off x="533400" y="2590800"/>
            <a:ext cx="3886200" cy="369332"/>
          </a:xfrm>
          <a:prstGeom prst="rect">
            <a:avLst/>
          </a:prstGeom>
          <a:noFill/>
        </p:spPr>
        <p:txBody>
          <a:bodyPr wrap="square" rtlCol="0">
            <a:spAutoFit/>
          </a:bodyPr>
          <a:lstStyle/>
          <a:p>
            <a:r>
              <a:rPr lang="en-US" sz="1800" dirty="0" smtClean="0">
                <a:solidFill>
                  <a:srgbClr val="C00000"/>
                </a:solidFill>
                <a:latin typeface="+mn-lt"/>
              </a:rPr>
              <a:t>General Transfer Matrix</a:t>
            </a:r>
          </a:p>
        </p:txBody>
      </p:sp>
      <p:graphicFrame>
        <p:nvGraphicFramePr>
          <p:cNvPr id="12" name="Object 11"/>
          <p:cNvGraphicFramePr>
            <a:graphicFrameLocks noChangeAspect="1"/>
          </p:cNvGraphicFramePr>
          <p:nvPr>
            <p:extLst>
              <p:ext uri="{D42A27DB-BD31-4B8C-83A1-F6EECF244321}">
                <p14:modId xmlns:p14="http://schemas.microsoft.com/office/powerpoint/2010/main" val="2836645464"/>
              </p:ext>
            </p:extLst>
          </p:nvPr>
        </p:nvGraphicFramePr>
        <p:xfrm>
          <a:off x="685800" y="3124200"/>
          <a:ext cx="2333625" cy="1938337"/>
        </p:xfrm>
        <a:graphic>
          <a:graphicData uri="http://schemas.openxmlformats.org/presentationml/2006/ole">
            <mc:AlternateContent xmlns:mc="http://schemas.openxmlformats.org/markup-compatibility/2006">
              <mc:Choice xmlns:v="urn:schemas-microsoft-com:vml" Requires="v">
                <p:oleObj spid="_x0000_s73876" name="Equation" r:id="rId7" imgW="1257300" imgH="1041400" progId="Equation.DSMT4">
                  <p:embed/>
                </p:oleObj>
              </mc:Choice>
              <mc:Fallback>
                <p:oleObj name="Equation" r:id="rId7" imgW="1257300" imgH="1041400" progId="Equation.DSMT4">
                  <p:embed/>
                  <p:pic>
                    <p:nvPicPr>
                      <p:cNvPr id="0" name=""/>
                      <p:cNvPicPr/>
                      <p:nvPr/>
                    </p:nvPicPr>
                    <p:blipFill>
                      <a:blip r:embed="rId8"/>
                      <a:stretch>
                        <a:fillRect/>
                      </a:stretch>
                    </p:blipFill>
                    <p:spPr>
                      <a:xfrm>
                        <a:off x="685800" y="3124200"/>
                        <a:ext cx="2333625" cy="1938337"/>
                      </a:xfrm>
                      <a:prstGeom prst="rect">
                        <a:avLst/>
                      </a:prstGeom>
                    </p:spPr>
                  </p:pic>
                </p:oleObj>
              </mc:Fallback>
            </mc:AlternateContent>
          </a:graphicData>
        </a:graphic>
      </p:graphicFrame>
      <p:sp>
        <p:nvSpPr>
          <p:cNvPr id="13" name="TextBox 12"/>
          <p:cNvSpPr txBox="1"/>
          <p:nvPr/>
        </p:nvSpPr>
        <p:spPr>
          <a:xfrm>
            <a:off x="4267200" y="2667000"/>
            <a:ext cx="2514600" cy="369332"/>
          </a:xfrm>
          <a:prstGeom prst="rect">
            <a:avLst/>
          </a:prstGeom>
          <a:noFill/>
        </p:spPr>
        <p:txBody>
          <a:bodyPr wrap="square" rtlCol="0">
            <a:spAutoFit/>
          </a:bodyPr>
          <a:lstStyle/>
          <a:p>
            <a:r>
              <a:rPr lang="en-US" sz="1800" dirty="0" smtClean="0">
                <a:solidFill>
                  <a:srgbClr val="C00000"/>
                </a:solidFill>
                <a:latin typeface="+mn-lt"/>
              </a:rPr>
              <a:t>Normal Quad</a:t>
            </a:r>
          </a:p>
        </p:txBody>
      </p:sp>
      <p:graphicFrame>
        <p:nvGraphicFramePr>
          <p:cNvPr id="14" name="Object 13"/>
          <p:cNvGraphicFramePr>
            <a:graphicFrameLocks noChangeAspect="1"/>
          </p:cNvGraphicFramePr>
          <p:nvPr>
            <p:extLst>
              <p:ext uri="{D42A27DB-BD31-4B8C-83A1-F6EECF244321}">
                <p14:modId xmlns:p14="http://schemas.microsoft.com/office/powerpoint/2010/main" val="3930333515"/>
              </p:ext>
            </p:extLst>
          </p:nvPr>
        </p:nvGraphicFramePr>
        <p:xfrm>
          <a:off x="6781800" y="3352800"/>
          <a:ext cx="1625600" cy="803275"/>
        </p:xfrm>
        <a:graphic>
          <a:graphicData uri="http://schemas.openxmlformats.org/presentationml/2006/ole">
            <mc:AlternateContent xmlns:mc="http://schemas.openxmlformats.org/markup-compatibility/2006">
              <mc:Choice xmlns:v="urn:schemas-microsoft-com:vml" Requires="v">
                <p:oleObj spid="_x0000_s73877" name="Equation" r:id="rId9" imgW="876300" imgH="431800" progId="Equation.DSMT4">
                  <p:embed/>
                </p:oleObj>
              </mc:Choice>
              <mc:Fallback>
                <p:oleObj name="Equation" r:id="rId9" imgW="876300" imgH="431800" progId="Equation.DSMT4">
                  <p:embed/>
                  <p:pic>
                    <p:nvPicPr>
                      <p:cNvPr id="0" name=""/>
                      <p:cNvPicPr/>
                      <p:nvPr/>
                    </p:nvPicPr>
                    <p:blipFill>
                      <a:blip r:embed="rId10"/>
                      <a:stretch>
                        <a:fillRect/>
                      </a:stretch>
                    </p:blipFill>
                    <p:spPr>
                      <a:xfrm>
                        <a:off x="6781800" y="3352800"/>
                        <a:ext cx="1625600" cy="80327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607676073"/>
              </p:ext>
            </p:extLst>
          </p:nvPr>
        </p:nvGraphicFramePr>
        <p:xfrm>
          <a:off x="5562600" y="4572000"/>
          <a:ext cx="2944812" cy="1771650"/>
        </p:xfrm>
        <a:graphic>
          <a:graphicData uri="http://schemas.openxmlformats.org/presentationml/2006/ole">
            <mc:AlternateContent xmlns:mc="http://schemas.openxmlformats.org/markup-compatibility/2006">
              <mc:Choice xmlns:v="urn:schemas-microsoft-com:vml" Requires="v">
                <p:oleObj spid="_x0000_s73878" name="Equation" r:id="rId11" imgW="1587500" imgH="952500" progId="Equation.DSMT4">
                  <p:embed/>
                </p:oleObj>
              </mc:Choice>
              <mc:Fallback>
                <p:oleObj name="Equation" r:id="rId11" imgW="1587500" imgH="952500" progId="Equation.DSMT4">
                  <p:embed/>
                  <p:pic>
                    <p:nvPicPr>
                      <p:cNvPr id="0" name=""/>
                      <p:cNvPicPr/>
                      <p:nvPr/>
                    </p:nvPicPr>
                    <p:blipFill>
                      <a:blip r:embed="rId12"/>
                      <a:stretch>
                        <a:fillRect/>
                      </a:stretch>
                    </p:blipFill>
                    <p:spPr>
                      <a:xfrm>
                        <a:off x="5562600" y="4572000"/>
                        <a:ext cx="2944812" cy="1771650"/>
                      </a:xfrm>
                      <a:prstGeom prst="rect">
                        <a:avLst/>
                      </a:prstGeom>
                    </p:spPr>
                  </p:pic>
                </p:oleObj>
              </mc:Fallback>
            </mc:AlternateContent>
          </a:graphicData>
        </a:graphic>
      </p:graphicFrame>
      <p:pic>
        <p:nvPicPr>
          <p:cNvPr id="16" name="Picture 3" descr="quadlens"/>
          <p:cNvPicPr>
            <a:picLocks noChangeAspect="1" noChangeArrowheads="1"/>
          </p:cNvPicPr>
          <p:nvPr/>
        </p:nvPicPr>
        <p:blipFill>
          <a:blip r:embed="rId13" cstate="print"/>
          <a:srcRect/>
          <a:stretch>
            <a:fillRect/>
          </a:stretch>
        </p:blipFill>
        <p:spPr bwMode="auto">
          <a:xfrm>
            <a:off x="4267200" y="3048000"/>
            <a:ext cx="1447800" cy="1447800"/>
          </a:xfrm>
          <a:prstGeom prst="rect">
            <a:avLst/>
          </a:prstGeom>
          <a:noFill/>
          <a:ln w="9525">
            <a:noFill/>
            <a:miter lim="800000"/>
            <a:headEnd/>
            <a:tailEnd/>
          </a:ln>
        </p:spPr>
      </p:pic>
    </p:spTree>
    <p:extLst>
      <p:ext uri="{BB962C8B-B14F-4D97-AF65-F5344CB8AC3E}">
        <p14:creationId xmlns:p14="http://schemas.microsoft.com/office/powerpoint/2010/main" val="1415001119"/>
      </p:ext>
    </p:extLst>
  </p:cSld>
  <p:clrMapOvr>
    <a:masterClrMapping/>
  </p:clrMapOvr>
  <p:transition xmlns:p14="http://schemas.microsoft.com/office/powerpoint/2010/mai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USPAS, Knoxville, TN, January 20-31, 2014</a:t>
            </a:r>
            <a:endParaRPr lang="en-US" dirty="0"/>
          </a:p>
        </p:txBody>
      </p:sp>
      <p:sp>
        <p:nvSpPr>
          <p:cNvPr id="5" name="Footer Placeholder 4"/>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6</a:t>
            </a:fld>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66800" y="609600"/>
            <a:ext cx="1644147" cy="1752600"/>
          </a:xfrm>
          <a:prstGeom prst="rect">
            <a:avLst/>
          </a:prstGeom>
        </p:spPr>
      </p:pic>
      <p:sp>
        <p:nvSpPr>
          <p:cNvPr id="14" name="TextBox 13"/>
          <p:cNvSpPr txBox="1"/>
          <p:nvPr/>
        </p:nvSpPr>
        <p:spPr>
          <a:xfrm>
            <a:off x="685800" y="304800"/>
            <a:ext cx="1447800" cy="369332"/>
          </a:xfrm>
          <a:prstGeom prst="rect">
            <a:avLst/>
          </a:prstGeom>
          <a:noFill/>
        </p:spPr>
        <p:txBody>
          <a:bodyPr wrap="square" rtlCol="0">
            <a:spAutoFit/>
          </a:bodyPr>
          <a:lstStyle/>
          <a:p>
            <a:r>
              <a:rPr lang="en-US" sz="1800" dirty="0" smtClean="0">
                <a:solidFill>
                  <a:srgbClr val="C00000"/>
                </a:solidFill>
                <a:latin typeface="+mn-lt"/>
              </a:rPr>
              <a:t>Skew quad</a:t>
            </a:r>
          </a:p>
        </p:txBody>
      </p:sp>
      <p:graphicFrame>
        <p:nvGraphicFramePr>
          <p:cNvPr id="15" name="Object 14"/>
          <p:cNvGraphicFramePr>
            <a:graphicFrameLocks noChangeAspect="1"/>
          </p:cNvGraphicFramePr>
          <p:nvPr>
            <p:extLst>
              <p:ext uri="{D42A27DB-BD31-4B8C-83A1-F6EECF244321}">
                <p14:modId xmlns:p14="http://schemas.microsoft.com/office/powerpoint/2010/main" val="4114698101"/>
              </p:ext>
            </p:extLst>
          </p:nvPr>
        </p:nvGraphicFramePr>
        <p:xfrm>
          <a:off x="3733800" y="533400"/>
          <a:ext cx="3605212" cy="1724025"/>
        </p:xfrm>
        <a:graphic>
          <a:graphicData uri="http://schemas.openxmlformats.org/presentationml/2006/ole">
            <mc:AlternateContent xmlns:mc="http://schemas.openxmlformats.org/markup-compatibility/2006">
              <mc:Choice xmlns:v="urn:schemas-microsoft-com:vml" Requires="v">
                <p:oleObj spid="_x0000_s74837" name="Equation" r:id="rId4" imgW="1943100" imgH="927100" progId="Equation.DSMT4">
                  <p:embed/>
                </p:oleObj>
              </mc:Choice>
              <mc:Fallback>
                <p:oleObj name="Equation" r:id="rId4" imgW="1943100" imgH="927100" progId="Equation.DSMT4">
                  <p:embed/>
                  <p:pic>
                    <p:nvPicPr>
                      <p:cNvPr id="0" name=""/>
                      <p:cNvPicPr/>
                      <p:nvPr/>
                    </p:nvPicPr>
                    <p:blipFill>
                      <a:blip r:embed="rId5"/>
                      <a:stretch>
                        <a:fillRect/>
                      </a:stretch>
                    </p:blipFill>
                    <p:spPr>
                      <a:xfrm>
                        <a:off x="3733800" y="533400"/>
                        <a:ext cx="3605212" cy="1724025"/>
                      </a:xfrm>
                      <a:prstGeom prst="rect">
                        <a:avLst/>
                      </a:prstGeom>
                    </p:spPr>
                  </p:pic>
                </p:oleObj>
              </mc:Fallback>
            </mc:AlternateContent>
          </a:graphicData>
        </a:graphic>
      </p:graphicFrame>
      <p:sp>
        <p:nvSpPr>
          <p:cNvPr id="16" name="TextBox 15"/>
          <p:cNvSpPr txBox="1"/>
          <p:nvPr/>
        </p:nvSpPr>
        <p:spPr>
          <a:xfrm>
            <a:off x="981468" y="2438400"/>
            <a:ext cx="6629400" cy="369332"/>
          </a:xfrm>
          <a:prstGeom prst="rect">
            <a:avLst/>
          </a:prstGeom>
          <a:noFill/>
        </p:spPr>
        <p:txBody>
          <a:bodyPr wrap="square" rtlCol="0">
            <a:spAutoFit/>
          </a:bodyPr>
          <a:lstStyle/>
          <a:p>
            <a:r>
              <a:rPr lang="en-US" sz="1800" dirty="0" smtClean="0">
                <a:solidFill>
                  <a:srgbClr val="C00000"/>
                </a:solidFill>
                <a:latin typeface="+mn-lt"/>
              </a:rPr>
              <a:t>So the transfer matrix for a skew quad would be:</a:t>
            </a:r>
          </a:p>
        </p:txBody>
      </p:sp>
      <p:graphicFrame>
        <p:nvGraphicFramePr>
          <p:cNvPr id="17" name="Object 16"/>
          <p:cNvGraphicFramePr>
            <a:graphicFrameLocks noChangeAspect="1"/>
          </p:cNvGraphicFramePr>
          <p:nvPr>
            <p:extLst>
              <p:ext uri="{D42A27DB-BD31-4B8C-83A1-F6EECF244321}">
                <p14:modId xmlns:p14="http://schemas.microsoft.com/office/powerpoint/2010/main" val="3441189675"/>
              </p:ext>
            </p:extLst>
          </p:nvPr>
        </p:nvGraphicFramePr>
        <p:xfrm>
          <a:off x="1676400" y="2819400"/>
          <a:ext cx="2374900" cy="1526721"/>
        </p:xfrm>
        <a:graphic>
          <a:graphicData uri="http://schemas.openxmlformats.org/presentationml/2006/ole">
            <mc:AlternateContent xmlns:mc="http://schemas.openxmlformats.org/markup-compatibility/2006">
              <mc:Choice xmlns:v="urn:schemas-microsoft-com:vml" Requires="v">
                <p:oleObj spid="_x0000_s74838" name="Equation" r:id="rId6" imgW="1485900" imgH="952500" progId="Equation.DSMT4">
                  <p:embed/>
                </p:oleObj>
              </mc:Choice>
              <mc:Fallback>
                <p:oleObj name="Equation" r:id="rId6" imgW="1485900" imgH="952500" progId="Equation.DSMT4">
                  <p:embed/>
                  <p:pic>
                    <p:nvPicPr>
                      <p:cNvPr id="0" name=""/>
                      <p:cNvPicPr/>
                      <p:nvPr/>
                    </p:nvPicPr>
                    <p:blipFill>
                      <a:blip r:embed="rId7"/>
                      <a:stretch>
                        <a:fillRect/>
                      </a:stretch>
                    </p:blipFill>
                    <p:spPr>
                      <a:xfrm>
                        <a:off x="1676400" y="2819400"/>
                        <a:ext cx="2374900" cy="1526721"/>
                      </a:xfrm>
                      <a:prstGeom prst="rect">
                        <a:avLst/>
                      </a:prstGeom>
                    </p:spPr>
                  </p:pic>
                </p:oleObj>
              </mc:Fallback>
            </mc:AlternateContent>
          </a:graphicData>
        </a:graphic>
      </p:graphicFrame>
      <p:sp>
        <p:nvSpPr>
          <p:cNvPr id="18" name="TextBox 17"/>
          <p:cNvSpPr txBox="1"/>
          <p:nvPr/>
        </p:nvSpPr>
        <p:spPr>
          <a:xfrm>
            <a:off x="1066800" y="4419600"/>
            <a:ext cx="6629400" cy="369332"/>
          </a:xfrm>
          <a:prstGeom prst="rect">
            <a:avLst/>
          </a:prstGeom>
          <a:noFill/>
        </p:spPr>
        <p:txBody>
          <a:bodyPr wrap="square" rtlCol="0">
            <a:spAutoFit/>
          </a:bodyPr>
          <a:lstStyle/>
          <a:p>
            <a:r>
              <a:rPr lang="en-US" sz="1800" dirty="0" smtClean="0">
                <a:solidFill>
                  <a:srgbClr val="C00000"/>
                </a:solidFill>
                <a:latin typeface="+mn-lt"/>
              </a:rPr>
              <a:t>For a normal quad rotated by </a:t>
            </a:r>
            <a:r>
              <a:rPr lang="en-US" sz="1800" dirty="0" err="1" smtClean="0">
                <a:solidFill>
                  <a:srgbClr val="C00000"/>
                </a:solidFill>
                <a:latin typeface="+mn-lt"/>
                <a:cs typeface="Symbol" charset="2"/>
              </a:rPr>
              <a:t>ϕ</a:t>
            </a:r>
            <a:r>
              <a:rPr lang="en-US" sz="1800" dirty="0" smtClean="0">
                <a:solidFill>
                  <a:srgbClr val="C00000"/>
                </a:solidFill>
                <a:latin typeface="+mn-lt"/>
              </a:rPr>
              <a:t> it would be (homework)</a:t>
            </a:r>
          </a:p>
        </p:txBody>
      </p:sp>
      <p:graphicFrame>
        <p:nvGraphicFramePr>
          <p:cNvPr id="19" name="Object 18"/>
          <p:cNvGraphicFramePr>
            <a:graphicFrameLocks noChangeAspect="1"/>
          </p:cNvGraphicFramePr>
          <p:nvPr>
            <p:extLst>
              <p:ext uri="{D42A27DB-BD31-4B8C-83A1-F6EECF244321}">
                <p14:modId xmlns:p14="http://schemas.microsoft.com/office/powerpoint/2010/main" val="663332283"/>
              </p:ext>
            </p:extLst>
          </p:nvPr>
        </p:nvGraphicFramePr>
        <p:xfrm>
          <a:off x="2209800" y="4800600"/>
          <a:ext cx="4498975" cy="1771650"/>
        </p:xfrm>
        <a:graphic>
          <a:graphicData uri="http://schemas.openxmlformats.org/presentationml/2006/ole">
            <mc:AlternateContent xmlns:mc="http://schemas.openxmlformats.org/markup-compatibility/2006">
              <mc:Choice xmlns:v="urn:schemas-microsoft-com:vml" Requires="v">
                <p:oleObj spid="_x0000_s74839" name="Equation" r:id="rId8" imgW="2425700" imgH="952500" progId="Equation.DSMT4">
                  <p:embed/>
                </p:oleObj>
              </mc:Choice>
              <mc:Fallback>
                <p:oleObj name="Equation" r:id="rId8" imgW="2425700" imgH="952500" progId="Equation.DSMT4">
                  <p:embed/>
                  <p:pic>
                    <p:nvPicPr>
                      <p:cNvPr id="0" name=""/>
                      <p:cNvPicPr/>
                      <p:nvPr/>
                    </p:nvPicPr>
                    <p:blipFill>
                      <a:blip r:embed="rId9"/>
                      <a:stretch>
                        <a:fillRect/>
                      </a:stretch>
                    </p:blipFill>
                    <p:spPr>
                      <a:xfrm>
                        <a:off x="2209800" y="4800600"/>
                        <a:ext cx="4498975" cy="1771650"/>
                      </a:xfrm>
                      <a:prstGeom prst="rect">
                        <a:avLst/>
                      </a:prstGeom>
                    </p:spPr>
                  </p:pic>
                </p:oleObj>
              </mc:Fallback>
            </mc:AlternateContent>
          </a:graphicData>
        </a:graphic>
      </p:graphicFrame>
    </p:spTree>
    <p:extLst>
      <p:ext uri="{BB962C8B-B14F-4D97-AF65-F5344CB8AC3E}">
        <p14:creationId xmlns:p14="http://schemas.microsoft.com/office/powerpoint/2010/main" val="3623656275"/>
      </p:ext>
    </p:extLst>
  </p:cSld>
  <p:clrMapOvr>
    <a:masterClrMapping/>
  </p:clrMapOvr>
  <p:transition xmlns:p14="http://schemas.microsoft.com/office/powerpoint/2010/mai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Coupling in </a:t>
            </a:r>
            <a:r>
              <a:rPr lang="en-US" dirty="0" err="1" smtClean="0"/>
              <a:t>Floquet</a:t>
            </a:r>
            <a:r>
              <a:rPr lang="en-US" dirty="0" smtClean="0"/>
              <a:t> Coordinates</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94920323"/>
              </p:ext>
            </p:extLst>
          </p:nvPr>
        </p:nvGraphicFramePr>
        <p:xfrm>
          <a:off x="1066800" y="762000"/>
          <a:ext cx="1941513" cy="838200"/>
        </p:xfrm>
        <a:graphic>
          <a:graphicData uri="http://schemas.openxmlformats.org/presentationml/2006/ole">
            <mc:AlternateContent xmlns:mc="http://schemas.openxmlformats.org/markup-compatibility/2006">
              <mc:Choice xmlns:v="urn:schemas-microsoft-com:vml" Requires="v">
                <p:oleObj spid="_x0000_s75925" name="Equation" r:id="rId3" imgW="1117600" imgH="482600" progId="Equation.DSMT4">
                  <p:embed/>
                </p:oleObj>
              </mc:Choice>
              <mc:Fallback>
                <p:oleObj name="Equation" r:id="rId3" imgW="1117600" imgH="482600" progId="Equation.DSMT4">
                  <p:embed/>
                  <p:pic>
                    <p:nvPicPr>
                      <p:cNvPr id="0" name=""/>
                      <p:cNvPicPr/>
                      <p:nvPr/>
                    </p:nvPicPr>
                    <p:blipFill>
                      <a:blip r:embed="rId4"/>
                      <a:stretch>
                        <a:fillRect/>
                      </a:stretch>
                    </p:blipFill>
                    <p:spPr>
                      <a:xfrm>
                        <a:off x="1066800" y="762000"/>
                        <a:ext cx="1941513" cy="838200"/>
                      </a:xfrm>
                      <a:prstGeom prst="rect">
                        <a:avLst/>
                      </a:prstGeom>
                    </p:spPr>
                  </p:pic>
                </p:oleObj>
              </mc:Fallback>
            </mc:AlternateContent>
          </a:graphicData>
        </a:graphic>
      </p:graphicFrame>
      <p:sp>
        <p:nvSpPr>
          <p:cNvPr id="7" name="TextBox 6"/>
          <p:cNvSpPr txBox="1"/>
          <p:nvPr/>
        </p:nvSpPr>
        <p:spPr>
          <a:xfrm>
            <a:off x="609600" y="1676400"/>
            <a:ext cx="3810000" cy="369332"/>
          </a:xfrm>
          <a:prstGeom prst="rect">
            <a:avLst/>
          </a:prstGeom>
          <a:noFill/>
        </p:spPr>
        <p:txBody>
          <a:bodyPr wrap="square" rtlCol="0">
            <a:spAutoFit/>
          </a:bodyPr>
          <a:lstStyle/>
          <a:p>
            <a:r>
              <a:rPr lang="en-US" sz="1800" dirty="0" smtClean="0">
                <a:solidFill>
                  <a:srgbClr val="C00000"/>
                </a:solidFill>
                <a:latin typeface="+mn-lt"/>
              </a:rPr>
              <a:t>In </a:t>
            </a:r>
            <a:r>
              <a:rPr lang="en-US" sz="1800" dirty="0" err="1" smtClean="0">
                <a:solidFill>
                  <a:srgbClr val="C00000"/>
                </a:solidFill>
                <a:latin typeface="+mn-lt"/>
              </a:rPr>
              <a:t>Floquet</a:t>
            </a:r>
            <a:r>
              <a:rPr lang="en-US" sz="1800" dirty="0" smtClean="0">
                <a:solidFill>
                  <a:srgbClr val="C00000"/>
                </a:solidFill>
                <a:latin typeface="+mn-lt"/>
              </a:rPr>
              <a:t> Coordinate (lecture 10)</a:t>
            </a:r>
          </a:p>
        </p:txBody>
      </p:sp>
      <p:graphicFrame>
        <p:nvGraphicFramePr>
          <p:cNvPr id="8" name="Object 7"/>
          <p:cNvGraphicFramePr>
            <a:graphicFrameLocks noChangeAspect="1"/>
          </p:cNvGraphicFramePr>
          <p:nvPr>
            <p:extLst>
              <p:ext uri="{D42A27DB-BD31-4B8C-83A1-F6EECF244321}">
                <p14:modId xmlns:p14="http://schemas.microsoft.com/office/powerpoint/2010/main" val="2103637368"/>
              </p:ext>
            </p:extLst>
          </p:nvPr>
        </p:nvGraphicFramePr>
        <p:xfrm>
          <a:off x="1190178" y="2133600"/>
          <a:ext cx="3000375" cy="1631950"/>
        </p:xfrm>
        <a:graphic>
          <a:graphicData uri="http://schemas.openxmlformats.org/presentationml/2006/ole">
            <mc:AlternateContent xmlns:mc="http://schemas.openxmlformats.org/markup-compatibility/2006">
              <mc:Choice xmlns:v="urn:schemas-microsoft-com:vml" Requires="v">
                <p:oleObj spid="_x0000_s75926" name="Equation" r:id="rId5" imgW="1727200" imgH="939800" progId="Equation.DSMT4">
                  <p:embed/>
                </p:oleObj>
              </mc:Choice>
              <mc:Fallback>
                <p:oleObj name="Equation" r:id="rId5" imgW="1727200" imgH="939800" progId="Equation.DSMT4">
                  <p:embed/>
                  <p:pic>
                    <p:nvPicPr>
                      <p:cNvPr id="0" name=""/>
                      <p:cNvPicPr/>
                      <p:nvPr/>
                    </p:nvPicPr>
                    <p:blipFill>
                      <a:blip r:embed="rId6"/>
                      <a:stretch>
                        <a:fillRect/>
                      </a:stretch>
                    </p:blipFill>
                    <p:spPr>
                      <a:xfrm>
                        <a:off x="1190178" y="2133600"/>
                        <a:ext cx="3000375" cy="16319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52995774"/>
              </p:ext>
            </p:extLst>
          </p:nvPr>
        </p:nvGraphicFramePr>
        <p:xfrm>
          <a:off x="5228778" y="2133600"/>
          <a:ext cx="1554064" cy="1114305"/>
        </p:xfrm>
        <a:graphic>
          <a:graphicData uri="http://schemas.openxmlformats.org/presentationml/2006/ole">
            <mc:AlternateContent xmlns:mc="http://schemas.openxmlformats.org/markup-compatibility/2006">
              <mc:Choice xmlns:v="urn:schemas-microsoft-com:vml" Requires="v">
                <p:oleObj spid="_x0000_s75927" name="Equation" r:id="rId7" imgW="762000" imgH="546100" progId="Equation.DSMT4">
                  <p:embed/>
                </p:oleObj>
              </mc:Choice>
              <mc:Fallback>
                <p:oleObj name="Equation" r:id="rId7" imgW="762000" imgH="546100" progId="Equation.DSMT4">
                  <p:embed/>
                  <p:pic>
                    <p:nvPicPr>
                      <p:cNvPr id="0" name=""/>
                      <p:cNvPicPr/>
                      <p:nvPr/>
                    </p:nvPicPr>
                    <p:blipFill>
                      <a:blip r:embed="rId8"/>
                      <a:stretch>
                        <a:fillRect/>
                      </a:stretch>
                    </p:blipFill>
                    <p:spPr>
                      <a:xfrm>
                        <a:off x="5228778" y="2133600"/>
                        <a:ext cx="1554064" cy="111430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52365409"/>
              </p:ext>
            </p:extLst>
          </p:nvPr>
        </p:nvGraphicFramePr>
        <p:xfrm>
          <a:off x="5218233" y="3276600"/>
          <a:ext cx="2435225" cy="569913"/>
        </p:xfrm>
        <a:graphic>
          <a:graphicData uri="http://schemas.openxmlformats.org/presentationml/2006/ole">
            <mc:AlternateContent xmlns:mc="http://schemas.openxmlformats.org/markup-compatibility/2006">
              <mc:Choice xmlns:v="urn:schemas-microsoft-com:vml" Requires="v">
                <p:oleObj spid="_x0000_s75928" name="Equation" r:id="rId9" imgW="1193800" imgH="279400" progId="Equation.DSMT4">
                  <p:embed/>
                </p:oleObj>
              </mc:Choice>
              <mc:Fallback>
                <p:oleObj name="Equation" r:id="rId9" imgW="1193800" imgH="279400" progId="Equation.DSMT4">
                  <p:embed/>
                  <p:pic>
                    <p:nvPicPr>
                      <p:cNvPr id="0" name=""/>
                      <p:cNvPicPr/>
                      <p:nvPr/>
                    </p:nvPicPr>
                    <p:blipFill>
                      <a:blip r:embed="rId10"/>
                      <a:stretch>
                        <a:fillRect/>
                      </a:stretch>
                    </p:blipFill>
                    <p:spPr>
                      <a:xfrm>
                        <a:off x="5218233" y="3276600"/>
                        <a:ext cx="2435225" cy="56991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39668084"/>
              </p:ext>
            </p:extLst>
          </p:nvPr>
        </p:nvGraphicFramePr>
        <p:xfrm>
          <a:off x="762000" y="4876800"/>
          <a:ext cx="3887670" cy="990600"/>
        </p:xfrm>
        <a:graphic>
          <a:graphicData uri="http://schemas.openxmlformats.org/presentationml/2006/ole">
            <mc:AlternateContent xmlns:mc="http://schemas.openxmlformats.org/markup-compatibility/2006">
              <mc:Choice xmlns:v="urn:schemas-microsoft-com:vml" Requires="v">
                <p:oleObj spid="_x0000_s75929" name="Equation" r:id="rId11" imgW="2044700" imgH="520700" progId="Equation.DSMT4">
                  <p:embed/>
                </p:oleObj>
              </mc:Choice>
              <mc:Fallback>
                <p:oleObj name="Equation" r:id="rId11" imgW="2044700" imgH="520700" progId="Equation.DSMT4">
                  <p:embed/>
                  <p:pic>
                    <p:nvPicPr>
                      <p:cNvPr id="0" name=""/>
                      <p:cNvPicPr/>
                      <p:nvPr/>
                    </p:nvPicPr>
                    <p:blipFill>
                      <a:blip r:embed="rId12"/>
                      <a:stretch>
                        <a:fillRect/>
                      </a:stretch>
                    </p:blipFill>
                    <p:spPr>
                      <a:xfrm>
                        <a:off x="762000" y="4876800"/>
                        <a:ext cx="3887670" cy="990600"/>
                      </a:xfrm>
                      <a:prstGeom prst="rect">
                        <a:avLst/>
                      </a:prstGeom>
                    </p:spPr>
                  </p:pic>
                </p:oleObj>
              </mc:Fallback>
            </mc:AlternateContent>
          </a:graphicData>
        </a:graphic>
      </p:graphicFrame>
      <p:sp>
        <p:nvSpPr>
          <p:cNvPr id="14" name="TextBox 13"/>
          <p:cNvSpPr txBox="1"/>
          <p:nvPr/>
        </p:nvSpPr>
        <p:spPr>
          <a:xfrm>
            <a:off x="685800" y="4267200"/>
            <a:ext cx="3810000" cy="369332"/>
          </a:xfrm>
          <a:prstGeom prst="rect">
            <a:avLst/>
          </a:prstGeom>
          <a:noFill/>
        </p:spPr>
        <p:txBody>
          <a:bodyPr wrap="square" rtlCol="0">
            <a:spAutoFit/>
          </a:bodyPr>
          <a:lstStyle/>
          <a:p>
            <a:r>
              <a:rPr lang="en-US" sz="1800" dirty="0" smtClean="0">
                <a:solidFill>
                  <a:srgbClr val="C00000"/>
                </a:solidFill>
                <a:latin typeface="+mn-lt"/>
              </a:rPr>
              <a:t>Motion given by</a:t>
            </a:r>
          </a:p>
        </p:txBody>
      </p:sp>
      <p:graphicFrame>
        <p:nvGraphicFramePr>
          <p:cNvPr id="15" name="Object 14"/>
          <p:cNvGraphicFramePr>
            <a:graphicFrameLocks noChangeAspect="1"/>
          </p:cNvGraphicFramePr>
          <p:nvPr>
            <p:extLst>
              <p:ext uri="{D42A27DB-BD31-4B8C-83A1-F6EECF244321}">
                <p14:modId xmlns:p14="http://schemas.microsoft.com/office/powerpoint/2010/main" val="1808819311"/>
              </p:ext>
            </p:extLst>
          </p:nvPr>
        </p:nvGraphicFramePr>
        <p:xfrm>
          <a:off x="5757863" y="4672013"/>
          <a:ext cx="2125662" cy="1400175"/>
        </p:xfrm>
        <a:graphic>
          <a:graphicData uri="http://schemas.openxmlformats.org/presentationml/2006/ole">
            <mc:AlternateContent xmlns:mc="http://schemas.openxmlformats.org/markup-compatibility/2006">
              <mc:Choice xmlns:v="urn:schemas-microsoft-com:vml" Requires="v">
                <p:oleObj spid="_x0000_s75930" name="Equation" r:id="rId13" imgW="1117600" imgH="736600" progId="Equation.DSMT4">
                  <p:embed/>
                </p:oleObj>
              </mc:Choice>
              <mc:Fallback>
                <p:oleObj name="Equation" r:id="rId13" imgW="1117600" imgH="736600" progId="Equation.DSMT4">
                  <p:embed/>
                  <p:pic>
                    <p:nvPicPr>
                      <p:cNvPr id="0" name=""/>
                      <p:cNvPicPr/>
                      <p:nvPr/>
                    </p:nvPicPr>
                    <p:blipFill>
                      <a:blip r:embed="rId14"/>
                      <a:stretch>
                        <a:fillRect/>
                      </a:stretch>
                    </p:blipFill>
                    <p:spPr>
                      <a:xfrm>
                        <a:off x="5757863" y="4672013"/>
                        <a:ext cx="2125662" cy="1400175"/>
                      </a:xfrm>
                      <a:prstGeom prst="rect">
                        <a:avLst/>
                      </a:prstGeom>
                    </p:spPr>
                  </p:pic>
                </p:oleObj>
              </mc:Fallback>
            </mc:AlternateContent>
          </a:graphicData>
        </a:graphic>
      </p:graphicFrame>
      <p:sp>
        <p:nvSpPr>
          <p:cNvPr id="16" name="Right Arrow 15"/>
          <p:cNvSpPr/>
          <p:nvPr/>
        </p:nvSpPr>
        <p:spPr>
          <a:xfrm>
            <a:off x="4724400" y="5181600"/>
            <a:ext cx="457200" cy="2286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Arrow 16"/>
          <p:cNvSpPr/>
          <p:nvPr/>
        </p:nvSpPr>
        <p:spPr>
          <a:xfrm>
            <a:off x="4495800" y="2743200"/>
            <a:ext cx="457200" cy="2286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29873381"/>
      </p:ext>
    </p:extLst>
  </p:cSld>
  <p:clrMapOvr>
    <a:masterClrMapping/>
  </p:clrMapOvr>
  <p:transition xmlns:p14="http://schemas.microsoft.com/office/powerpoint/2010/mai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smtClean="0"/>
              <a:t>Motion in </a:t>
            </a:r>
            <a:r>
              <a:rPr lang="en-US" dirty="0" err="1" smtClean="0"/>
              <a:t>Floquet</a:t>
            </a:r>
            <a:r>
              <a:rPr lang="en-US" dirty="0" smtClean="0"/>
              <a:t> Plane</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8</a:t>
            </a:fld>
            <a:endParaRPr lang="en-US"/>
          </a:p>
        </p:txBody>
      </p:sp>
      <p:cxnSp>
        <p:nvCxnSpPr>
          <p:cNvPr id="6" name="Straight Connector 5"/>
          <p:cNvCxnSpPr/>
          <p:nvPr/>
        </p:nvCxnSpPr>
        <p:spPr>
          <a:xfrm>
            <a:off x="7162800" y="4572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410200" y="1905000"/>
            <a:ext cx="27432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248400" y="990600"/>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6"/>
          <p:cNvGraphicFramePr>
            <a:graphicFrameLocks noChangeAspect="1"/>
          </p:cNvGraphicFramePr>
          <p:nvPr>
            <p:extLst>
              <p:ext uri="{D42A27DB-BD31-4B8C-83A1-F6EECF244321}">
                <p14:modId xmlns:p14="http://schemas.microsoft.com/office/powerpoint/2010/main" val="166379323"/>
              </p:ext>
            </p:extLst>
          </p:nvPr>
        </p:nvGraphicFramePr>
        <p:xfrm>
          <a:off x="8229600" y="1905000"/>
          <a:ext cx="254000" cy="404813"/>
        </p:xfrm>
        <a:graphic>
          <a:graphicData uri="http://schemas.openxmlformats.org/presentationml/2006/ole">
            <mc:AlternateContent xmlns:mc="http://schemas.openxmlformats.org/markup-compatibility/2006">
              <mc:Choice xmlns:v="urn:schemas-microsoft-com:vml" Requires="v">
                <p:oleObj spid="_x0000_s77064" name="Equation" r:id="rId3" imgW="126720" imgH="203040" progId="Equation.3">
                  <p:embed/>
                </p:oleObj>
              </mc:Choice>
              <mc:Fallback>
                <p:oleObj name="Equation" r:id="rId3" imgW="1267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905000"/>
                        <a:ext cx="2540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Content Placeholder 6"/>
          <p:cNvGraphicFramePr>
            <a:graphicFrameLocks noChangeAspect="1"/>
          </p:cNvGraphicFramePr>
          <p:nvPr>
            <p:extLst>
              <p:ext uri="{D42A27DB-BD31-4B8C-83A1-F6EECF244321}">
                <p14:modId xmlns:p14="http://schemas.microsoft.com/office/powerpoint/2010/main" val="3895953914"/>
              </p:ext>
            </p:extLst>
          </p:nvPr>
        </p:nvGraphicFramePr>
        <p:xfrm>
          <a:off x="6781800" y="228600"/>
          <a:ext cx="254386" cy="696913"/>
        </p:xfrm>
        <a:graphic>
          <a:graphicData uri="http://schemas.openxmlformats.org/presentationml/2006/ole">
            <mc:AlternateContent xmlns:mc="http://schemas.openxmlformats.org/markup-compatibility/2006">
              <mc:Choice xmlns:v="urn:schemas-microsoft-com:vml" Requires="v">
                <p:oleObj spid="_x0000_s77065" name="Equation" r:id="rId5" imgW="152280" imgH="419040" progId="Equation.3">
                  <p:embed/>
                </p:oleObj>
              </mc:Choice>
              <mc:Fallback>
                <p:oleObj name="Equation" r:id="rId5" imgW="1522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28600"/>
                        <a:ext cx="254386"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a:endCxn id="12" idx="1"/>
          </p:cNvCxnSpPr>
          <p:nvPr/>
        </p:nvCxnSpPr>
        <p:spPr>
          <a:xfrm>
            <a:off x="7162800" y="1905000"/>
            <a:ext cx="708118" cy="4795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848600" y="23622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6"/>
          <p:cNvGraphicFramePr>
            <a:graphicFrameLocks noChangeAspect="1"/>
          </p:cNvGraphicFramePr>
          <p:nvPr>
            <p:extLst>
              <p:ext uri="{D42A27DB-BD31-4B8C-83A1-F6EECF244321}">
                <p14:modId xmlns:p14="http://schemas.microsoft.com/office/powerpoint/2010/main" val="1099236165"/>
              </p:ext>
            </p:extLst>
          </p:nvPr>
        </p:nvGraphicFramePr>
        <p:xfrm>
          <a:off x="7650163" y="1920875"/>
          <a:ext cx="157162" cy="220663"/>
        </p:xfrm>
        <a:graphic>
          <a:graphicData uri="http://schemas.openxmlformats.org/presentationml/2006/ole">
            <mc:AlternateContent xmlns:mc="http://schemas.openxmlformats.org/markup-compatibility/2006">
              <mc:Choice xmlns:v="urn:schemas-microsoft-com:vml" Requires="v">
                <p:oleObj spid="_x0000_s77066" name="Equation" r:id="rId7" imgW="127000" imgH="177800" progId="Equation.DSMT4">
                  <p:embed/>
                </p:oleObj>
              </mc:Choice>
              <mc:Fallback>
                <p:oleObj name="Equation" r:id="rId7" imgW="127000" imgH="177800" progId="Equation.DSMT4">
                  <p:embed/>
                  <p:pic>
                    <p:nvPicPr>
                      <p:cNvPr id="0" name=""/>
                      <p:cNvPicPr>
                        <a:picLocks noChangeAspect="1" noChangeArrowheads="1"/>
                      </p:cNvPicPr>
                      <p:nvPr/>
                    </p:nvPicPr>
                    <p:blipFill>
                      <a:blip r:embed="rId8"/>
                      <a:srcRect/>
                      <a:stretch>
                        <a:fillRect/>
                      </a:stretch>
                    </p:blipFill>
                    <p:spPr bwMode="auto">
                      <a:xfrm>
                        <a:off x="7650163" y="1920875"/>
                        <a:ext cx="157162" cy="22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Arrow Connector 13"/>
          <p:cNvCxnSpPr/>
          <p:nvPr/>
        </p:nvCxnSpPr>
        <p:spPr>
          <a:xfrm flipV="1">
            <a:off x="7315200" y="1905000"/>
            <a:ext cx="152400" cy="1524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2056812739"/>
              </p:ext>
            </p:extLst>
          </p:nvPr>
        </p:nvGraphicFramePr>
        <p:xfrm>
          <a:off x="1219200" y="533400"/>
          <a:ext cx="3405187" cy="1811337"/>
        </p:xfrm>
        <a:graphic>
          <a:graphicData uri="http://schemas.openxmlformats.org/presentationml/2006/ole">
            <mc:AlternateContent xmlns:mc="http://schemas.openxmlformats.org/markup-compatibility/2006">
              <mc:Choice xmlns:v="urn:schemas-microsoft-com:vml" Requires="v">
                <p:oleObj spid="_x0000_s77067" name="Equation" r:id="rId9" imgW="1790700" imgH="952500" progId="Equation.DSMT4">
                  <p:embed/>
                </p:oleObj>
              </mc:Choice>
              <mc:Fallback>
                <p:oleObj name="Equation" r:id="rId9" imgW="1790700" imgH="952500" progId="Equation.DSMT4">
                  <p:embed/>
                  <p:pic>
                    <p:nvPicPr>
                      <p:cNvPr id="0" name=""/>
                      <p:cNvPicPr/>
                      <p:nvPr/>
                    </p:nvPicPr>
                    <p:blipFill>
                      <a:blip r:embed="rId10"/>
                      <a:stretch>
                        <a:fillRect/>
                      </a:stretch>
                    </p:blipFill>
                    <p:spPr>
                      <a:xfrm>
                        <a:off x="1219200" y="533400"/>
                        <a:ext cx="3405187" cy="1811337"/>
                      </a:xfrm>
                      <a:prstGeom prst="rect">
                        <a:avLst/>
                      </a:prstGeom>
                    </p:spPr>
                  </p:pic>
                </p:oleObj>
              </mc:Fallback>
            </mc:AlternateContent>
          </a:graphicData>
        </a:graphic>
      </p:graphicFrame>
      <p:graphicFrame>
        <p:nvGraphicFramePr>
          <p:cNvPr id="16" name="Content Placeholder 6"/>
          <p:cNvGraphicFramePr>
            <a:graphicFrameLocks noChangeAspect="1"/>
          </p:cNvGraphicFramePr>
          <p:nvPr>
            <p:extLst>
              <p:ext uri="{D42A27DB-BD31-4B8C-83A1-F6EECF244321}">
                <p14:modId xmlns:p14="http://schemas.microsoft.com/office/powerpoint/2010/main" val="363362262"/>
              </p:ext>
            </p:extLst>
          </p:nvPr>
        </p:nvGraphicFramePr>
        <p:xfrm>
          <a:off x="7323138" y="2239963"/>
          <a:ext cx="141287" cy="158750"/>
        </p:xfrm>
        <a:graphic>
          <a:graphicData uri="http://schemas.openxmlformats.org/presentationml/2006/ole">
            <mc:AlternateContent xmlns:mc="http://schemas.openxmlformats.org/markup-compatibility/2006">
              <mc:Choice xmlns:v="urn:schemas-microsoft-com:vml" Requires="v">
                <p:oleObj spid="_x0000_s77068" name="Equation" r:id="rId11" imgW="114300" imgH="127000" progId="Equation.DSMT4">
                  <p:embed/>
                </p:oleObj>
              </mc:Choice>
              <mc:Fallback>
                <p:oleObj name="Equation" r:id="rId11" imgW="114300" imgH="127000" progId="Equation.DSMT4">
                  <p:embed/>
                  <p:pic>
                    <p:nvPicPr>
                      <p:cNvPr id="0" name=""/>
                      <p:cNvPicPr>
                        <a:picLocks noChangeAspect="1" noChangeArrowheads="1"/>
                      </p:cNvPicPr>
                      <p:nvPr/>
                    </p:nvPicPr>
                    <p:blipFill>
                      <a:blip r:embed="rId12"/>
                      <a:srcRect/>
                      <a:stretch>
                        <a:fillRect/>
                      </a:stretch>
                    </p:blipFill>
                    <p:spPr bwMode="auto">
                      <a:xfrm>
                        <a:off x="7323138" y="2239963"/>
                        <a:ext cx="14128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506498569"/>
              </p:ext>
            </p:extLst>
          </p:nvPr>
        </p:nvGraphicFramePr>
        <p:xfrm>
          <a:off x="1447800" y="2514600"/>
          <a:ext cx="2971800" cy="989012"/>
        </p:xfrm>
        <a:graphic>
          <a:graphicData uri="http://schemas.openxmlformats.org/presentationml/2006/ole">
            <mc:AlternateContent xmlns:mc="http://schemas.openxmlformats.org/markup-compatibility/2006">
              <mc:Choice xmlns:v="urn:schemas-microsoft-com:vml" Requires="v">
                <p:oleObj spid="_x0000_s77069" name="Equation" r:id="rId13" imgW="1562100" imgH="520700" progId="Equation.DSMT4">
                  <p:embed/>
                </p:oleObj>
              </mc:Choice>
              <mc:Fallback>
                <p:oleObj name="Equation" r:id="rId13" imgW="1562100" imgH="520700" progId="Equation.DSMT4">
                  <p:embed/>
                  <p:pic>
                    <p:nvPicPr>
                      <p:cNvPr id="0" name=""/>
                      <p:cNvPicPr/>
                      <p:nvPr/>
                    </p:nvPicPr>
                    <p:blipFill>
                      <a:blip r:embed="rId14"/>
                      <a:stretch>
                        <a:fillRect/>
                      </a:stretch>
                    </p:blipFill>
                    <p:spPr>
                      <a:xfrm>
                        <a:off x="1447800" y="2514600"/>
                        <a:ext cx="2971800" cy="989012"/>
                      </a:xfrm>
                      <a:prstGeom prst="rect">
                        <a:avLst/>
                      </a:prstGeom>
                    </p:spPr>
                  </p:pic>
                </p:oleObj>
              </mc:Fallback>
            </mc:AlternateContent>
          </a:graphicData>
        </a:graphic>
      </p:graphicFrame>
      <p:sp>
        <p:nvSpPr>
          <p:cNvPr id="18" name="Right Arrow 17"/>
          <p:cNvSpPr/>
          <p:nvPr/>
        </p:nvSpPr>
        <p:spPr>
          <a:xfrm>
            <a:off x="609600" y="2743200"/>
            <a:ext cx="533400" cy="5334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3331668252"/>
              </p:ext>
            </p:extLst>
          </p:nvPr>
        </p:nvGraphicFramePr>
        <p:xfrm>
          <a:off x="7467600" y="228600"/>
          <a:ext cx="1474787" cy="868363"/>
        </p:xfrm>
        <a:graphic>
          <a:graphicData uri="http://schemas.openxmlformats.org/presentationml/2006/ole">
            <mc:AlternateContent xmlns:mc="http://schemas.openxmlformats.org/markup-compatibility/2006">
              <mc:Choice xmlns:v="urn:schemas-microsoft-com:vml" Requires="v">
                <p:oleObj spid="_x0000_s77070" name="Equation" r:id="rId15" imgW="774700" imgH="457200" progId="Equation.DSMT4">
                  <p:embed/>
                </p:oleObj>
              </mc:Choice>
              <mc:Fallback>
                <p:oleObj name="Equation" r:id="rId15" imgW="774700" imgH="457200" progId="Equation.DSMT4">
                  <p:embed/>
                  <p:pic>
                    <p:nvPicPr>
                      <p:cNvPr id="0" name=""/>
                      <p:cNvPicPr/>
                      <p:nvPr/>
                    </p:nvPicPr>
                    <p:blipFill>
                      <a:blip r:embed="rId16"/>
                      <a:stretch>
                        <a:fillRect/>
                      </a:stretch>
                    </p:blipFill>
                    <p:spPr>
                      <a:xfrm>
                        <a:off x="7467600" y="228600"/>
                        <a:ext cx="1474787" cy="868363"/>
                      </a:xfrm>
                      <a:prstGeom prst="rect">
                        <a:avLst/>
                      </a:prstGeom>
                    </p:spPr>
                  </p:pic>
                </p:oleObj>
              </mc:Fallback>
            </mc:AlternateContent>
          </a:graphicData>
        </a:graphic>
      </p:graphicFrame>
      <p:sp>
        <p:nvSpPr>
          <p:cNvPr id="21" name="Title 18"/>
          <p:cNvSpPr txBox="1">
            <a:spLocks/>
          </p:cNvSpPr>
          <p:nvPr/>
        </p:nvSpPr>
        <p:spPr>
          <a:xfrm>
            <a:off x="653143" y="3501934"/>
            <a:ext cx="8490857" cy="463731"/>
          </a:xfrm>
          <a:prstGeom prst="rect">
            <a:avLst/>
          </a:prstGeom>
        </p:spPr>
        <p:txBody>
          <a:bodyPr vert="horz" lIns="45720" tIns="0" rIns="45720" bIns="0" anchor="b" anchorCtr="0">
            <a:noAutofit/>
          </a:bodyPr>
          <a:lst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a:lstStyle>
          <a:p>
            <a:r>
              <a:rPr lang="en-US" dirty="0" smtClean="0"/>
              <a:t>Phase Changes</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293536221"/>
              </p:ext>
            </p:extLst>
          </p:nvPr>
        </p:nvGraphicFramePr>
        <p:xfrm>
          <a:off x="3429000" y="3352800"/>
          <a:ext cx="1957388" cy="941387"/>
        </p:xfrm>
        <a:graphic>
          <a:graphicData uri="http://schemas.openxmlformats.org/presentationml/2006/ole">
            <mc:AlternateContent xmlns:mc="http://schemas.openxmlformats.org/markup-compatibility/2006">
              <mc:Choice xmlns:v="urn:schemas-microsoft-com:vml" Requires="v">
                <p:oleObj spid="_x0000_s77071" name="Equation" r:id="rId17" imgW="1028700" imgH="495300" progId="Equation.DSMT4">
                  <p:embed/>
                </p:oleObj>
              </mc:Choice>
              <mc:Fallback>
                <p:oleObj name="Equation" r:id="rId17" imgW="1028700" imgH="495300" progId="Equation.DSMT4">
                  <p:embed/>
                  <p:pic>
                    <p:nvPicPr>
                      <p:cNvPr id="0" name=""/>
                      <p:cNvPicPr/>
                      <p:nvPr/>
                    </p:nvPicPr>
                    <p:blipFill>
                      <a:blip r:embed="rId18"/>
                      <a:stretch>
                        <a:fillRect/>
                      </a:stretch>
                    </p:blipFill>
                    <p:spPr>
                      <a:xfrm>
                        <a:off x="3429000" y="3352800"/>
                        <a:ext cx="1957388" cy="941387"/>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168798252"/>
              </p:ext>
            </p:extLst>
          </p:nvPr>
        </p:nvGraphicFramePr>
        <p:xfrm>
          <a:off x="838201" y="4357664"/>
          <a:ext cx="3886200" cy="2146324"/>
        </p:xfrm>
        <a:graphic>
          <a:graphicData uri="http://schemas.openxmlformats.org/presentationml/2006/ole">
            <mc:AlternateContent xmlns:mc="http://schemas.openxmlformats.org/markup-compatibility/2006">
              <mc:Choice xmlns:v="urn:schemas-microsoft-com:vml" Requires="v">
                <p:oleObj spid="_x0000_s77072" name="Equation" r:id="rId19" imgW="2273300" imgH="1257300" progId="Equation.DSMT4">
                  <p:embed/>
                </p:oleObj>
              </mc:Choice>
              <mc:Fallback>
                <p:oleObj name="Equation" r:id="rId19" imgW="2273300" imgH="1257300" progId="Equation.DSMT4">
                  <p:embed/>
                  <p:pic>
                    <p:nvPicPr>
                      <p:cNvPr id="0" name=""/>
                      <p:cNvPicPr/>
                      <p:nvPr/>
                    </p:nvPicPr>
                    <p:blipFill>
                      <a:blip r:embed="rId20"/>
                      <a:stretch>
                        <a:fillRect/>
                      </a:stretch>
                    </p:blipFill>
                    <p:spPr>
                      <a:xfrm>
                        <a:off x="838201" y="4357664"/>
                        <a:ext cx="3886200" cy="214632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780722161"/>
              </p:ext>
            </p:extLst>
          </p:nvPr>
        </p:nvGraphicFramePr>
        <p:xfrm>
          <a:off x="5851525" y="4667250"/>
          <a:ext cx="2851150" cy="1712913"/>
        </p:xfrm>
        <a:graphic>
          <a:graphicData uri="http://schemas.openxmlformats.org/presentationml/2006/ole">
            <mc:AlternateContent xmlns:mc="http://schemas.openxmlformats.org/markup-compatibility/2006">
              <mc:Choice xmlns:v="urn:schemas-microsoft-com:vml" Requires="v">
                <p:oleObj spid="_x0000_s77073" name="Equation" r:id="rId21" imgW="1498600" imgH="901700" progId="Equation.DSMT4">
                  <p:embed/>
                </p:oleObj>
              </mc:Choice>
              <mc:Fallback>
                <p:oleObj name="Equation" r:id="rId21" imgW="1498600" imgH="901700" progId="Equation.DSMT4">
                  <p:embed/>
                  <p:pic>
                    <p:nvPicPr>
                      <p:cNvPr id="0" name=""/>
                      <p:cNvPicPr/>
                      <p:nvPr/>
                    </p:nvPicPr>
                    <p:blipFill>
                      <a:blip r:embed="rId22"/>
                      <a:stretch>
                        <a:fillRect/>
                      </a:stretch>
                    </p:blipFill>
                    <p:spPr>
                      <a:xfrm>
                        <a:off x="5851525" y="4667250"/>
                        <a:ext cx="2851150" cy="1712913"/>
                      </a:xfrm>
                      <a:prstGeom prst="rect">
                        <a:avLst/>
                      </a:prstGeom>
                    </p:spPr>
                  </p:pic>
                </p:oleObj>
              </mc:Fallback>
            </mc:AlternateContent>
          </a:graphicData>
        </a:graphic>
      </p:graphicFrame>
      <p:sp>
        <p:nvSpPr>
          <p:cNvPr id="25" name="Right Arrow 24"/>
          <p:cNvSpPr/>
          <p:nvPr/>
        </p:nvSpPr>
        <p:spPr>
          <a:xfrm>
            <a:off x="4953000" y="5257800"/>
            <a:ext cx="533400" cy="533400"/>
          </a:xfrm>
          <a:prstGeom prst="rightArrow">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9417219"/>
      </p:ext>
    </p:extLst>
  </p:cSld>
  <p:clrMapOvr>
    <a:masterClrMapping/>
  </p:clrMapOvr>
  <p:transition xmlns:p14="http://schemas.microsoft.com/office/powerpoint/2010/mai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490857" cy="463731"/>
          </a:xfrm>
        </p:spPr>
        <p:txBody>
          <a:bodyPr/>
          <a:lstStyle/>
          <a:p>
            <a:r>
              <a:rPr lang="en-US" dirty="0" smtClean="0"/>
              <a:t>Evolution of Perturbation</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12 - Coupled Resonances</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9</a:t>
            </a:fld>
            <a:endParaRPr lang="en-US"/>
          </a:p>
        </p:txBody>
      </p:sp>
      <p:sp>
        <p:nvSpPr>
          <p:cNvPr id="6" name="TextBox 5"/>
          <p:cNvSpPr txBox="1"/>
          <p:nvPr/>
        </p:nvSpPr>
        <p:spPr>
          <a:xfrm>
            <a:off x="457200" y="762000"/>
            <a:ext cx="6248400" cy="369332"/>
          </a:xfrm>
          <a:prstGeom prst="rect">
            <a:avLst/>
          </a:prstGeom>
          <a:noFill/>
        </p:spPr>
        <p:txBody>
          <a:bodyPr wrap="square" rtlCol="0">
            <a:spAutoFit/>
          </a:bodyPr>
          <a:lstStyle/>
          <a:p>
            <a:r>
              <a:rPr lang="en-US" sz="1800" dirty="0" smtClean="0">
                <a:solidFill>
                  <a:srgbClr val="C00000"/>
                </a:solidFill>
                <a:latin typeface="+mn-lt"/>
              </a:rPr>
              <a:t>Assume one perturbation per turn.</a:t>
            </a:r>
          </a:p>
        </p:txBody>
      </p:sp>
      <p:graphicFrame>
        <p:nvGraphicFramePr>
          <p:cNvPr id="7" name="Object 6"/>
          <p:cNvGraphicFramePr>
            <a:graphicFrameLocks noChangeAspect="1"/>
          </p:cNvGraphicFramePr>
          <p:nvPr>
            <p:extLst>
              <p:ext uri="{D42A27DB-BD31-4B8C-83A1-F6EECF244321}">
                <p14:modId xmlns:p14="http://schemas.microsoft.com/office/powerpoint/2010/main" val="1527888477"/>
              </p:ext>
            </p:extLst>
          </p:nvPr>
        </p:nvGraphicFramePr>
        <p:xfrm>
          <a:off x="756108" y="1333500"/>
          <a:ext cx="4814430" cy="3128962"/>
        </p:xfrm>
        <a:graphic>
          <a:graphicData uri="http://schemas.openxmlformats.org/presentationml/2006/ole">
            <mc:AlternateContent xmlns:mc="http://schemas.openxmlformats.org/markup-compatibility/2006">
              <mc:Choice xmlns:v="urn:schemas-microsoft-com:vml" Requires="v">
                <p:oleObj spid="_x0000_s77876" name="Equation" r:id="rId3" imgW="2654300" imgH="1727200" progId="Equation.DSMT4">
                  <p:embed/>
                </p:oleObj>
              </mc:Choice>
              <mc:Fallback>
                <p:oleObj name="Equation" r:id="rId3" imgW="2654300" imgH="1727200" progId="Equation.DSMT4">
                  <p:embed/>
                  <p:pic>
                    <p:nvPicPr>
                      <p:cNvPr id="0" name=""/>
                      <p:cNvPicPr/>
                      <p:nvPr/>
                    </p:nvPicPr>
                    <p:blipFill>
                      <a:blip r:embed="rId4"/>
                      <a:stretch>
                        <a:fillRect/>
                      </a:stretch>
                    </p:blipFill>
                    <p:spPr>
                      <a:xfrm>
                        <a:off x="756108" y="1333500"/>
                        <a:ext cx="4814430" cy="312896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97520468"/>
              </p:ext>
            </p:extLst>
          </p:nvPr>
        </p:nvGraphicFramePr>
        <p:xfrm>
          <a:off x="5029200" y="2628900"/>
          <a:ext cx="3198813" cy="2976562"/>
        </p:xfrm>
        <a:graphic>
          <a:graphicData uri="http://schemas.openxmlformats.org/presentationml/2006/ole">
            <mc:AlternateContent xmlns:mc="http://schemas.openxmlformats.org/markup-compatibility/2006">
              <mc:Choice xmlns:v="urn:schemas-microsoft-com:vml" Requires="v">
                <p:oleObj spid="_x0000_s77877" name="Equation" r:id="rId5" imgW="1854200" imgH="1727200" progId="Equation.DSMT4">
                  <p:embed/>
                </p:oleObj>
              </mc:Choice>
              <mc:Fallback>
                <p:oleObj name="Equation" r:id="rId5" imgW="1854200" imgH="1727200" progId="Equation.DSMT4">
                  <p:embed/>
                  <p:pic>
                    <p:nvPicPr>
                      <p:cNvPr id="0" name=""/>
                      <p:cNvPicPr/>
                      <p:nvPr/>
                    </p:nvPicPr>
                    <p:blipFill>
                      <a:blip r:embed="rId6"/>
                      <a:stretch>
                        <a:fillRect/>
                      </a:stretch>
                    </p:blipFill>
                    <p:spPr>
                      <a:xfrm>
                        <a:off x="5029200" y="2628900"/>
                        <a:ext cx="3198813" cy="2976562"/>
                      </a:xfrm>
                      <a:prstGeom prst="rect">
                        <a:avLst/>
                      </a:prstGeom>
                    </p:spPr>
                  </p:pic>
                </p:oleObj>
              </mc:Fallback>
            </mc:AlternateContent>
          </a:graphicData>
        </a:graphic>
      </p:graphicFrame>
      <p:sp>
        <p:nvSpPr>
          <p:cNvPr id="9" name="Rectangle 8"/>
          <p:cNvSpPr/>
          <p:nvPr/>
        </p:nvSpPr>
        <p:spPr>
          <a:xfrm>
            <a:off x="609600" y="2933700"/>
            <a:ext cx="2895600" cy="1752600"/>
          </a:xfrm>
          <a:prstGeom prst="rect">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4800600" y="2514600"/>
            <a:ext cx="3657600" cy="3162300"/>
          </a:xfrm>
          <a:prstGeom prst="rect">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609600" y="4724400"/>
            <a:ext cx="2819400" cy="369332"/>
          </a:xfrm>
          <a:prstGeom prst="rect">
            <a:avLst/>
          </a:prstGeom>
          <a:noFill/>
        </p:spPr>
        <p:txBody>
          <a:bodyPr wrap="square" rtlCol="0">
            <a:spAutoFit/>
          </a:bodyPr>
          <a:lstStyle/>
          <a:p>
            <a:r>
              <a:rPr lang="en-US" sz="1800" dirty="0" smtClean="0">
                <a:solidFill>
                  <a:srgbClr val="C00000"/>
                </a:solidFill>
                <a:latin typeface="+mn-lt"/>
              </a:rPr>
              <a:t>Evolution of amplitude</a:t>
            </a:r>
          </a:p>
        </p:txBody>
      </p:sp>
      <p:sp>
        <p:nvSpPr>
          <p:cNvPr id="12" name="TextBox 11"/>
          <p:cNvSpPr txBox="1"/>
          <p:nvPr/>
        </p:nvSpPr>
        <p:spPr>
          <a:xfrm>
            <a:off x="4800600" y="5715000"/>
            <a:ext cx="2819400" cy="369332"/>
          </a:xfrm>
          <a:prstGeom prst="rect">
            <a:avLst/>
          </a:prstGeom>
          <a:noFill/>
        </p:spPr>
        <p:txBody>
          <a:bodyPr wrap="square" rtlCol="0">
            <a:spAutoFit/>
          </a:bodyPr>
          <a:lstStyle/>
          <a:p>
            <a:r>
              <a:rPr lang="en-US" sz="1800" dirty="0" smtClean="0">
                <a:solidFill>
                  <a:srgbClr val="C00000"/>
                </a:solidFill>
                <a:latin typeface="+mn-lt"/>
              </a:rPr>
              <a:t>Evolution of phase</a:t>
            </a:r>
          </a:p>
        </p:txBody>
      </p:sp>
    </p:spTree>
    <p:extLst>
      <p:ext uri="{BB962C8B-B14F-4D97-AF65-F5344CB8AC3E}">
        <p14:creationId xmlns:p14="http://schemas.microsoft.com/office/powerpoint/2010/main" val="3118423188"/>
      </p:ext>
    </p:extLst>
  </p:cSld>
  <p:clrMapOvr>
    <a:masterClrMapping/>
  </p:clrMapOvr>
  <p:transition xmlns:p14="http://schemas.microsoft.com/office/powerpoint/2010/mai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FIRSTPREBYS@7EJIGINFUVWYY57I" val="43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ln w="12700">
          <a:solidFill>
            <a:srgbClr val="FF0000"/>
          </a:solid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smtClean="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6255</TotalTime>
  <Words>821</Words>
  <Application>Microsoft Macintosh PowerPoint</Application>
  <PresentationFormat>On-screen Show (4:3)</PresentationFormat>
  <Paragraphs>136</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Opulent</vt:lpstr>
      <vt:lpstr>Equation</vt:lpstr>
      <vt:lpstr>Coupled Oscillations</vt:lpstr>
      <vt:lpstr>Coupled Harmonic Oscillators</vt:lpstr>
      <vt:lpstr>PowerPoint Presentation</vt:lpstr>
      <vt:lpstr>Formalism</vt:lpstr>
      <vt:lpstr>Application to Accelerators</vt:lpstr>
      <vt:lpstr>PowerPoint Presentation</vt:lpstr>
      <vt:lpstr>Coupling in Floquet Coordinates</vt:lpstr>
      <vt:lpstr>Motion in Floquet Plane</vt:lpstr>
      <vt:lpstr>Evolution of Perturbation</vt:lpstr>
      <vt:lpstr>Angular Gymnastics</vt:lpstr>
      <vt:lpstr>Difference Resonances</vt:lpstr>
      <vt:lpstr>Transformation of Variable</vt:lpstr>
      <vt:lpstr>Trial solutions</vt:lpstr>
      <vt:lpstr>PowerPoint Presentation</vt:lpstr>
      <vt:lpstr>PowerPoint Presentation</vt:lpstr>
      <vt:lpstr>Coupled Tunes</vt:lpstr>
      <vt:lpstr>PowerPoint Presentation</vt:lpstr>
      <vt:lpstr>Sum Resonances</vt:lpstr>
      <vt:lpstr>PowerPoint Presentation</vt:lpstr>
      <vt:lpstr>General Case</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Accelerator Division</cp:lastModifiedBy>
  <cp:revision>240</cp:revision>
  <dcterms:created xsi:type="dcterms:W3CDTF">2003-06-24T14:15:57Z</dcterms:created>
  <dcterms:modified xsi:type="dcterms:W3CDTF">2014-01-26T00:23:45Z</dcterms:modified>
</cp:coreProperties>
</file>