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2256" y="-96"/>
      </p:cViewPr>
      <p:guideLst>
        <p:guide orient="horz" pos="4319"/>
        <p:guide pos="3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1" Type="http://schemas.openxmlformats.org/officeDocument/2006/relationships/image" Target="../media/image12.emf"/><Relationship Id="rId2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4.emf"/><Relationship Id="rId6" Type="http://schemas.openxmlformats.org/officeDocument/2006/relationships/image" Target="../media/image29.emf"/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7D01-DBA8-8A41-8E67-589581D8C2E9}" type="datetimeFigureOut">
              <a:rPr lang="en-US" smtClean="0"/>
              <a:t>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C329A-3753-3A4D-88AE-0082439E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6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5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14 - Collective Effects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14 - Collective Effects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546725" y="6608613"/>
            <a:ext cx="2711229" cy="2127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Lecture 14 - Collective Effects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Lecture 14 - Collective Effects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14 - Collective Effects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14 - Collective Effects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14 - Collective Effects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14 - Collective Effects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14 - Collective Effects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14 - Collective Effects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257800" y="6569075"/>
            <a:ext cx="3000153" cy="287337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Lecture 14 - Collective Effects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54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55.bin"/><Relationship Id="rId8" Type="http://schemas.openxmlformats.org/officeDocument/2006/relationships/image" Target="../media/image3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e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15.emf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1.bin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3.emf"/><Relationship Id="rId10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1.bin"/><Relationship Id="rId12" Type="http://schemas.openxmlformats.org/officeDocument/2006/relationships/image" Target="../media/image19.emf"/><Relationship Id="rId13" Type="http://schemas.openxmlformats.org/officeDocument/2006/relationships/oleObject" Target="../embeddings/oleObject22.bin"/><Relationship Id="rId14" Type="http://schemas.openxmlformats.org/officeDocument/2006/relationships/image" Target="../media/image20.emf"/><Relationship Id="rId15" Type="http://schemas.openxmlformats.org/officeDocument/2006/relationships/oleObject" Target="../embeddings/oleObject23.bin"/><Relationship Id="rId16" Type="http://schemas.openxmlformats.org/officeDocument/2006/relationships/image" Target="../media/image21.emf"/><Relationship Id="rId17" Type="http://schemas.openxmlformats.org/officeDocument/2006/relationships/oleObject" Target="../embeddings/oleObject24.bin"/><Relationship Id="rId18" Type="http://schemas.openxmlformats.org/officeDocument/2006/relationships/image" Target="../media/image2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7.bin"/><Relationship Id="rId6" Type="http://schemas.openxmlformats.org/officeDocument/2006/relationships/oleObject" Target="../embeddings/oleObject18.bin"/><Relationship Id="rId7" Type="http://schemas.openxmlformats.org/officeDocument/2006/relationships/oleObject" Target="../embeddings/oleObject19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1.bin"/><Relationship Id="rId12" Type="http://schemas.openxmlformats.org/officeDocument/2006/relationships/oleObject" Target="../embeddings/oleObject32.bin"/><Relationship Id="rId13" Type="http://schemas.openxmlformats.org/officeDocument/2006/relationships/oleObject" Target="../embeddings/oleObject33.bin"/><Relationship Id="rId14" Type="http://schemas.openxmlformats.org/officeDocument/2006/relationships/oleObject" Target="../embeddings/oleObject34.bin"/><Relationship Id="rId15" Type="http://schemas.openxmlformats.org/officeDocument/2006/relationships/oleObject" Target="../embeddings/oleObject35.bin"/><Relationship Id="rId16" Type="http://schemas.openxmlformats.org/officeDocument/2006/relationships/oleObject" Target="../embeddings/oleObject36.bin"/><Relationship Id="rId17" Type="http://schemas.openxmlformats.org/officeDocument/2006/relationships/oleObject" Target="../embeddings/oleObject3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6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8.bin"/><Relationship Id="rId8" Type="http://schemas.openxmlformats.org/officeDocument/2006/relationships/oleObject" Target="../embeddings/oleObject29.bin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emf"/><Relationship Id="rId12" Type="http://schemas.openxmlformats.org/officeDocument/2006/relationships/oleObject" Target="../embeddings/oleObject42.bin"/><Relationship Id="rId13" Type="http://schemas.openxmlformats.org/officeDocument/2006/relationships/oleObject" Target="../embeddings/oleObject43.bin"/><Relationship Id="rId14" Type="http://schemas.openxmlformats.org/officeDocument/2006/relationships/image" Target="../media/image24.emf"/><Relationship Id="rId15" Type="http://schemas.openxmlformats.org/officeDocument/2006/relationships/oleObject" Target="../embeddings/oleObject44.bin"/><Relationship Id="rId16" Type="http://schemas.openxmlformats.org/officeDocument/2006/relationships/oleObject" Target="../embeddings/oleObject45.bin"/><Relationship Id="rId17" Type="http://schemas.openxmlformats.org/officeDocument/2006/relationships/oleObject" Target="../embeddings/oleObject46.bin"/><Relationship Id="rId18" Type="http://schemas.openxmlformats.org/officeDocument/2006/relationships/image" Target="../media/image29.emf"/><Relationship Id="rId19" Type="http://schemas.openxmlformats.org/officeDocument/2006/relationships/oleObject" Target="../embeddings/oleObject47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38.bin"/><Relationship Id="rId4" Type="http://schemas.openxmlformats.org/officeDocument/2006/relationships/image" Target="../media/image25.emf"/><Relationship Id="rId5" Type="http://schemas.openxmlformats.org/officeDocument/2006/relationships/image" Target="../media/image30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27.emf"/><Relationship Id="rId10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4" Type="http://schemas.openxmlformats.org/officeDocument/2006/relationships/image" Target="../media/image31.emf"/><Relationship Id="rId5" Type="http://schemas.openxmlformats.org/officeDocument/2006/relationships/oleObject" Target="../embeddings/oleObject49.bin"/><Relationship Id="rId6" Type="http://schemas.openxmlformats.org/officeDocument/2006/relationships/oleObject" Target="../embeddings/oleObject50.bin"/><Relationship Id="rId7" Type="http://schemas.openxmlformats.org/officeDocument/2006/relationships/oleObject" Target="../embeddings/oleObject51.bin"/><Relationship Id="rId8" Type="http://schemas.openxmlformats.org/officeDocument/2006/relationships/oleObject" Target="../embeddings/oleObject52.bin"/><Relationship Id="rId9" Type="http://schemas.openxmlformats.org/officeDocument/2006/relationships/image" Target="../media/image32.emf"/><Relationship Id="rId10" Type="http://schemas.openxmlformats.org/officeDocument/2006/relationships/image" Target="../media/image3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Collective </a:t>
            </a:r>
            <a:r>
              <a:rPr lang="en-US" dirty="0" smtClean="0"/>
              <a:t>Effects and Luminosity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Luminosity and </a:t>
            </a:r>
            <a:r>
              <a:rPr lang="en-US" dirty="0" err="1" smtClean="0"/>
              <a:t>Tuneshift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14 - Collective Effects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7831" y="805115"/>
            <a:ext cx="8175958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The total </a:t>
            </a:r>
            <a:r>
              <a:rPr lang="en-US" sz="1600" dirty="0" err="1" smtClean="0">
                <a:solidFill>
                  <a:srgbClr val="C00000"/>
                </a:solidFill>
                <a:latin typeface="+mn-lt"/>
              </a:rPr>
              <a:t>tuneshift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 will ultimately limit the performance of any collider, by driving the beam onto an unstable resonance.  Values of on the order ~.02 are typically the limit.  However, we have seen the somewhat surprising result that the </a:t>
            </a:r>
            <a:r>
              <a:rPr lang="en-US" sz="1600" dirty="0" err="1" smtClean="0">
                <a:solidFill>
                  <a:srgbClr val="C00000"/>
                </a:solidFill>
                <a:latin typeface="+mn-lt"/>
              </a:rPr>
              <a:t>tuneshift</a:t>
            </a:r>
            <a:endParaRPr lang="en-US" sz="1600" dirty="0" smtClean="0">
              <a:solidFill>
                <a:srgbClr val="C00000"/>
              </a:solidFill>
              <a:latin typeface="+mn-lt"/>
            </a:endParaRP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endParaRPr lang="en-US" sz="1600" dirty="0" smtClean="0">
              <a:solidFill>
                <a:srgbClr val="C00000"/>
              </a:solidFill>
              <a:latin typeface="+mn-lt"/>
            </a:endParaRP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does not depend on β</a:t>
            </a:r>
            <a:r>
              <a:rPr lang="en-US" sz="1600" baseline="30000" dirty="0" smtClean="0">
                <a:solidFill>
                  <a:srgbClr val="C00000"/>
                </a:solidFill>
                <a:latin typeface="+mn-lt"/>
              </a:rPr>
              <a:t>*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, but only on</a:t>
            </a: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endParaRPr lang="en-US" sz="1600" dirty="0" smtClean="0">
              <a:solidFill>
                <a:srgbClr val="C00000"/>
              </a:solidFill>
              <a:latin typeface="+mn-lt"/>
            </a:endParaRP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For a collider, we have</a:t>
            </a: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endParaRPr lang="en-US" sz="1600" dirty="0" smtClean="0">
              <a:solidFill>
                <a:srgbClr val="C00000"/>
              </a:solidFill>
              <a:latin typeface="+mn-lt"/>
            </a:endParaRP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endParaRPr lang="en-US" sz="1600" dirty="0" smtClean="0">
              <a:solidFill>
                <a:srgbClr val="C00000"/>
              </a:solidFill>
              <a:latin typeface="+mn-lt"/>
            </a:endParaRP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endParaRPr lang="en-US" sz="1600" dirty="0" smtClean="0">
              <a:solidFill>
                <a:srgbClr val="C00000"/>
              </a:solidFill>
              <a:latin typeface="+mn-lt"/>
            </a:endParaRPr>
          </a:p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We assume we will run the collider at the “</a:t>
            </a:r>
            <a:r>
              <a:rPr lang="en-US" sz="1600" dirty="0" err="1" smtClean="0">
                <a:solidFill>
                  <a:srgbClr val="C00000"/>
                </a:solidFill>
                <a:latin typeface="+mn-lt"/>
              </a:rPr>
              <a:t>tuneshift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 limit”, in which case we can increase luminosity by</a:t>
            </a:r>
          </a:p>
          <a:p>
            <a:pPr marL="460375" indent="-169863">
              <a:buFont typeface="Arial"/>
              <a:buChar char="•"/>
            </a:pP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Making β</a:t>
            </a:r>
            <a:r>
              <a:rPr lang="en-US" sz="1600" baseline="30000" dirty="0" smtClean="0">
                <a:solidFill>
                  <a:srgbClr val="C00000"/>
                </a:solidFill>
                <a:latin typeface="+mn-lt"/>
              </a:rPr>
              <a:t>*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 as small as possible</a:t>
            </a:r>
          </a:p>
          <a:p>
            <a:pPr marL="460375" indent="-169863">
              <a:buFont typeface="Arial"/>
              <a:buChar char="•"/>
            </a:pP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Increasing </a:t>
            </a:r>
            <a:r>
              <a:rPr lang="en-US" sz="1600" dirty="0" err="1" smtClean="0">
                <a:solidFill>
                  <a:srgbClr val="C00000"/>
                </a:solidFill>
                <a:latin typeface="+mn-lt"/>
              </a:rPr>
              <a:t>N</a:t>
            </a:r>
            <a:r>
              <a:rPr lang="en-US" sz="1600" baseline="-25000" dirty="0" err="1" smtClean="0">
                <a:solidFill>
                  <a:srgbClr val="C00000"/>
                </a:solidFill>
                <a:latin typeface="+mn-lt"/>
              </a:rPr>
              <a:t>b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 and </a:t>
            </a:r>
            <a:r>
              <a:rPr lang="en-US" sz="1600" dirty="0" err="1" smtClean="0">
                <a:solidFill>
                  <a:srgbClr val="C00000"/>
                </a:solidFill>
                <a:latin typeface="+mn-lt"/>
              </a:rPr>
              <a:t>ε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 proportionally.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11205"/>
              </p:ext>
            </p:extLst>
          </p:nvPr>
        </p:nvGraphicFramePr>
        <p:xfrm>
          <a:off x="3252533" y="1706546"/>
          <a:ext cx="897873" cy="592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3" imgW="635000" imgH="419100" progId="Equation.DSMT4">
                  <p:embed/>
                </p:oleObj>
              </mc:Choice>
              <mc:Fallback>
                <p:oleObj name="Equation" r:id="rId3" imgW="6350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2533" y="1706546"/>
                        <a:ext cx="897873" cy="592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988321"/>
              </p:ext>
            </p:extLst>
          </p:nvPr>
        </p:nvGraphicFramePr>
        <p:xfrm>
          <a:off x="3157043" y="2648101"/>
          <a:ext cx="17605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5" imgW="1244600" imgH="393700" progId="Equation.DSMT4">
                  <p:embed/>
                </p:oleObj>
              </mc:Choice>
              <mc:Fallback>
                <p:oleObj name="Equation" r:id="rId5" imgW="1244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57043" y="2648101"/>
                        <a:ext cx="1760538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362116"/>
              </p:ext>
            </p:extLst>
          </p:nvPr>
        </p:nvGraphicFramePr>
        <p:xfrm>
          <a:off x="2856041" y="3425984"/>
          <a:ext cx="3627328" cy="1487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7" imgW="2755900" imgH="1130300" progId="Equation.DSMT4">
                  <p:embed/>
                </p:oleObj>
              </mc:Choice>
              <mc:Fallback>
                <p:oleObj name="Equation" r:id="rId7" imgW="2755900" imgH="1130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6041" y="3425984"/>
                        <a:ext cx="3627328" cy="1487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95978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Charge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USPAS, Knoxville, TN, January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14 - Collective Effects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8382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far, we have not considered the effect that particles in a bunch might have on each other, or on particles in another bunch.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Consider the effect off space charge on the transverse distribution of the beam.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24000" y="2743200"/>
            <a:ext cx="1371600" cy="457200"/>
            <a:chOff x="1828800" y="3124200"/>
            <a:chExt cx="1371600" cy="457200"/>
          </a:xfrm>
        </p:grpSpPr>
        <p:sp>
          <p:nvSpPr>
            <p:cNvPr id="9" name="Rectangle 8"/>
            <p:cNvSpPr/>
            <p:nvPr/>
          </p:nvSpPr>
          <p:spPr>
            <a:xfrm rot="5400000">
              <a:off x="2400300" y="27813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2400300" y="25527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1752600" y="2286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81200" y="2286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09800" y="2286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438400" y="2286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667000" y="2286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 flipV="1">
            <a:off x="1752600" y="3276600"/>
            <a:ext cx="914400" cy="457200"/>
            <a:chOff x="1752600" y="2895600"/>
            <a:chExt cx="914400" cy="38100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7526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9812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2098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4384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6670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327615"/>
              </p:ext>
            </p:extLst>
          </p:nvPr>
        </p:nvGraphicFramePr>
        <p:xfrm>
          <a:off x="2743200" y="2362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3" imgW="152400" imgH="152400" progId="Equation.DSMT4">
                  <p:embed/>
                </p:oleObj>
              </mc:Choice>
              <mc:Fallback>
                <p:oleObj name="Equation" r:id="rId3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23622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2019684" y="2438400"/>
            <a:ext cx="152400" cy="152400"/>
            <a:chOff x="2019684" y="2438400"/>
            <a:chExt cx="152400" cy="152400"/>
          </a:xfrm>
        </p:grpSpPr>
        <p:sp>
          <p:nvSpPr>
            <p:cNvPr id="30" name="Oval 29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018147" y="3373289"/>
            <a:ext cx="152400" cy="152400"/>
            <a:chOff x="2018147" y="3373289"/>
            <a:chExt cx="152400" cy="152400"/>
          </a:xfrm>
        </p:grpSpPr>
        <p:sp>
          <p:nvSpPr>
            <p:cNvPr id="31" name="Oval 30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1" idx="1"/>
              <a:endCxn id="31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3"/>
              <a:endCxn id="31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872430"/>
              </p:ext>
            </p:extLst>
          </p:nvPr>
        </p:nvGraphicFramePr>
        <p:xfrm>
          <a:off x="2029707" y="199507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5" imgW="152400" imgH="152400" progId="Equation.DSMT4">
                  <p:embed/>
                </p:oleObj>
              </mc:Choice>
              <mc:Fallback>
                <p:oleObj name="Equation" r:id="rId5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9707" y="1995078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/>
          <p:cNvCxnSpPr>
            <a:endCxn id="30" idx="0"/>
          </p:cNvCxnSpPr>
          <p:nvPr/>
        </p:nvCxnSpPr>
        <p:spPr>
          <a:xfrm flipH="1">
            <a:off x="2095884" y="2251258"/>
            <a:ext cx="14332" cy="1871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950488"/>
              </p:ext>
            </p:extLst>
          </p:nvPr>
        </p:nvGraphicFramePr>
        <p:xfrm>
          <a:off x="4289425" y="2345266"/>
          <a:ext cx="1940026" cy="607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7" imgW="1257300" imgH="393700" progId="Equation.DSMT4">
                  <p:embed/>
                </p:oleObj>
              </mc:Choice>
              <mc:Fallback>
                <p:oleObj name="Equation" r:id="rId7" imgW="12573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9425" y="2345266"/>
                        <a:ext cx="1940026" cy="607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35917" y="3185583"/>
            <a:ext cx="124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radial charge density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411032" y="2783417"/>
            <a:ext cx="108051" cy="46690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1134" y="38481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we look at the field at a radius r, we have</a:t>
            </a:r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234353"/>
              </p:ext>
            </p:extLst>
          </p:nvPr>
        </p:nvGraphicFramePr>
        <p:xfrm>
          <a:off x="2032000" y="4240741"/>
          <a:ext cx="4687888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9" imgW="2755900" imgH="1244600" progId="Equation.DSMT4">
                  <p:embed/>
                </p:oleObj>
              </mc:Choice>
              <mc:Fallback>
                <p:oleObj name="Equation" r:id="rId9" imgW="2755900" imgH="1244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32000" y="4240741"/>
                        <a:ext cx="4687888" cy="211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2000250" y="5958417"/>
            <a:ext cx="60325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4288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14 - Collective Effects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9167" y="222250"/>
            <a:ext cx="803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Similarly, Ampere’s Law gives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41979"/>
              </p:ext>
            </p:extLst>
          </p:nvPr>
        </p:nvGraphicFramePr>
        <p:xfrm>
          <a:off x="1741488" y="965200"/>
          <a:ext cx="5141912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Equation" r:id="rId3" imgW="3022600" imgH="876300" progId="Equation.DSMT4">
                  <p:embed/>
                </p:oleObj>
              </mc:Choice>
              <mc:Fallback>
                <p:oleObj name="Equation" r:id="rId3" imgW="30226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1488" y="965200"/>
                        <a:ext cx="5141912" cy="149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651000" y="2148417"/>
            <a:ext cx="60325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615603"/>
              </p:ext>
            </p:extLst>
          </p:nvPr>
        </p:nvGraphicFramePr>
        <p:xfrm>
          <a:off x="2320925" y="2840038"/>
          <a:ext cx="4344988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Equation" r:id="rId5" imgW="2552700" imgH="2146300" progId="Equation.DSMT4">
                  <p:embed/>
                </p:oleObj>
              </mc:Choice>
              <mc:Fallback>
                <p:oleObj name="Equation" r:id="rId5" imgW="2552700" imgH="214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0925" y="2840038"/>
                        <a:ext cx="4344988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655233" y="3062817"/>
            <a:ext cx="60325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347413"/>
              </p:ext>
            </p:extLst>
          </p:nvPr>
        </p:nvGraphicFramePr>
        <p:xfrm>
          <a:off x="6330950" y="2963333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Equation" r:id="rId7" imgW="330200" imgH="165100" progId="Equation.DSMT4">
                  <p:embed/>
                </p:oleObj>
              </mc:Choice>
              <mc:Fallback>
                <p:oleObj name="Equation" r:id="rId7" imgW="3302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30950" y="2963333"/>
                        <a:ext cx="508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437866"/>
              </p:ext>
            </p:extLst>
          </p:nvPr>
        </p:nvGraphicFramePr>
        <p:xfrm>
          <a:off x="5903999" y="4296832"/>
          <a:ext cx="1658234" cy="63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Equation" r:id="rId9" imgW="1130300" imgH="431800" progId="Equation.DSMT4">
                  <p:embed/>
                </p:oleObj>
              </mc:Choice>
              <mc:Fallback>
                <p:oleObj name="Equation" r:id="rId9" imgW="11303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03999" y="4296832"/>
                        <a:ext cx="1658234" cy="633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 flipV="1">
            <a:off x="5640916" y="3958166"/>
            <a:ext cx="262467" cy="45296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59500" y="3246967"/>
            <a:ext cx="146049" cy="24553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05600" y="5943600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Linear charge density</a:t>
            </a:r>
          </a:p>
        </p:txBody>
      </p:sp>
    </p:spTree>
    <p:extLst>
      <p:ext uri="{BB962C8B-B14F-4D97-AF65-F5344CB8AC3E}">
        <p14:creationId xmlns:p14="http://schemas.microsoft.com/office/powerpoint/2010/main" val="91659288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14 - Collective Effects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3833" y="264583"/>
            <a:ext cx="823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can break this into components in x and 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373079"/>
              </p:ext>
            </p:extLst>
          </p:nvPr>
        </p:nvGraphicFramePr>
        <p:xfrm>
          <a:off x="2332038" y="696913"/>
          <a:ext cx="3444875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" name="Equation" r:id="rId3" imgW="2222500" imgH="2057400" progId="Equation.DSMT4">
                  <p:embed/>
                </p:oleObj>
              </mc:Choice>
              <mc:Fallback>
                <p:oleObj name="Equation" r:id="rId3" imgW="2222500" imgH="205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2038" y="696913"/>
                        <a:ext cx="3444875" cy="319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7483" y="4068232"/>
            <a:ext cx="823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Non-linear and coupled </a:t>
            </a:r>
            <a:r>
              <a:rPr lang="en-US" sz="1800" dirty="0" smtClean="0">
                <a:solidFill>
                  <a:srgbClr val="C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>
                <a:solidFill>
                  <a:srgbClr val="C00000"/>
                </a:solidFill>
                <a:latin typeface="+mn-lt"/>
                <a:sym typeface="Wingdings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+mn-lt"/>
                <a:sym typeface="Wingdings"/>
              </a:rPr>
              <a:t>ouch! but for x&lt;&lt;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  <a:sym typeface="Wingdings"/>
              </a:rPr>
              <a:t>σ</a:t>
            </a:r>
            <a:r>
              <a:rPr lang="en-US" sz="1800" baseline="-25000" dirty="0" err="1" smtClean="0">
                <a:solidFill>
                  <a:srgbClr val="C00000"/>
                </a:solidFill>
                <a:latin typeface="+mn-lt"/>
                <a:sym typeface="Wingdings"/>
              </a:rPr>
              <a:t>x</a:t>
            </a:r>
            <a:endParaRPr lang="en-US" sz="1800" baseline="-25000" dirty="0" smtClean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05400" y="4038600"/>
            <a:ext cx="3429000" cy="2057400"/>
            <a:chOff x="5715000" y="4114800"/>
            <a:chExt cx="3429000" cy="20574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15000" y="5105400"/>
              <a:ext cx="34290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7600" y="4114800"/>
              <a:ext cx="0" cy="205740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086600" y="4648200"/>
              <a:ext cx="762000" cy="91440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7852833" y="4473590"/>
              <a:ext cx="1195917" cy="606410"/>
            </a:xfrm>
            <a:custGeom>
              <a:avLst/>
              <a:gdLst>
                <a:gd name="connsiteX0" fmla="*/ 0 w 973667"/>
                <a:gd name="connsiteY0" fmla="*/ 173063 h 606979"/>
                <a:gd name="connsiteX1" fmla="*/ 127000 w 973667"/>
                <a:gd name="connsiteY1" fmla="*/ 14313 h 606979"/>
                <a:gd name="connsiteX2" fmla="*/ 370417 w 973667"/>
                <a:gd name="connsiteY2" fmla="*/ 56646 h 606979"/>
                <a:gd name="connsiteX3" fmla="*/ 529167 w 973667"/>
                <a:gd name="connsiteY3" fmla="*/ 448229 h 606979"/>
                <a:gd name="connsiteX4" fmla="*/ 973667 w 973667"/>
                <a:gd name="connsiteY4" fmla="*/ 606979 h 606979"/>
                <a:gd name="connsiteX5" fmla="*/ 973667 w 973667"/>
                <a:gd name="connsiteY5" fmla="*/ 606979 h 606979"/>
                <a:gd name="connsiteX0" fmla="*/ 0 w 973667"/>
                <a:gd name="connsiteY0" fmla="*/ 173063 h 606979"/>
                <a:gd name="connsiteX1" fmla="*/ 190500 w 973667"/>
                <a:gd name="connsiteY1" fmla="*/ 14313 h 606979"/>
                <a:gd name="connsiteX2" fmla="*/ 370417 w 973667"/>
                <a:gd name="connsiteY2" fmla="*/ 56646 h 606979"/>
                <a:gd name="connsiteX3" fmla="*/ 529167 w 973667"/>
                <a:gd name="connsiteY3" fmla="*/ 448229 h 606979"/>
                <a:gd name="connsiteX4" fmla="*/ 973667 w 973667"/>
                <a:gd name="connsiteY4" fmla="*/ 606979 h 606979"/>
                <a:gd name="connsiteX5" fmla="*/ 973667 w 973667"/>
                <a:gd name="connsiteY5" fmla="*/ 606979 h 606979"/>
                <a:gd name="connsiteX0" fmla="*/ 0 w 973667"/>
                <a:gd name="connsiteY0" fmla="*/ 173588 h 607504"/>
                <a:gd name="connsiteX1" fmla="*/ 190500 w 973667"/>
                <a:gd name="connsiteY1" fmla="*/ 14838 h 607504"/>
                <a:gd name="connsiteX2" fmla="*/ 370417 w 973667"/>
                <a:gd name="connsiteY2" fmla="*/ 57171 h 607504"/>
                <a:gd name="connsiteX3" fmla="*/ 582083 w 973667"/>
                <a:gd name="connsiteY3" fmla="*/ 459337 h 607504"/>
                <a:gd name="connsiteX4" fmla="*/ 973667 w 973667"/>
                <a:gd name="connsiteY4" fmla="*/ 607504 h 607504"/>
                <a:gd name="connsiteX5" fmla="*/ 973667 w 973667"/>
                <a:gd name="connsiteY5" fmla="*/ 607504 h 607504"/>
                <a:gd name="connsiteX0" fmla="*/ 0 w 973667"/>
                <a:gd name="connsiteY0" fmla="*/ 161911 h 595827"/>
                <a:gd name="connsiteX1" fmla="*/ 190500 w 973667"/>
                <a:gd name="connsiteY1" fmla="*/ 3161 h 595827"/>
                <a:gd name="connsiteX2" fmla="*/ 391584 w 973667"/>
                <a:gd name="connsiteY2" fmla="*/ 87827 h 595827"/>
                <a:gd name="connsiteX3" fmla="*/ 582083 w 973667"/>
                <a:gd name="connsiteY3" fmla="*/ 447660 h 595827"/>
                <a:gd name="connsiteX4" fmla="*/ 973667 w 973667"/>
                <a:gd name="connsiteY4" fmla="*/ 595827 h 595827"/>
                <a:gd name="connsiteX5" fmla="*/ 973667 w 973667"/>
                <a:gd name="connsiteY5" fmla="*/ 595827 h 595827"/>
                <a:gd name="connsiteX0" fmla="*/ 0 w 1195917"/>
                <a:gd name="connsiteY0" fmla="*/ 161911 h 609991"/>
                <a:gd name="connsiteX1" fmla="*/ 190500 w 1195917"/>
                <a:gd name="connsiteY1" fmla="*/ 3161 h 609991"/>
                <a:gd name="connsiteX2" fmla="*/ 391584 w 1195917"/>
                <a:gd name="connsiteY2" fmla="*/ 87827 h 609991"/>
                <a:gd name="connsiteX3" fmla="*/ 582083 w 1195917"/>
                <a:gd name="connsiteY3" fmla="*/ 447660 h 609991"/>
                <a:gd name="connsiteX4" fmla="*/ 973667 w 1195917"/>
                <a:gd name="connsiteY4" fmla="*/ 595827 h 609991"/>
                <a:gd name="connsiteX5" fmla="*/ 1195917 w 1195917"/>
                <a:gd name="connsiteY5" fmla="*/ 606410 h 609991"/>
                <a:gd name="connsiteX0" fmla="*/ 0 w 1195917"/>
                <a:gd name="connsiteY0" fmla="*/ 161911 h 606410"/>
                <a:gd name="connsiteX1" fmla="*/ 190500 w 1195917"/>
                <a:gd name="connsiteY1" fmla="*/ 3161 h 606410"/>
                <a:gd name="connsiteX2" fmla="*/ 391584 w 1195917"/>
                <a:gd name="connsiteY2" fmla="*/ 87827 h 606410"/>
                <a:gd name="connsiteX3" fmla="*/ 582083 w 1195917"/>
                <a:gd name="connsiteY3" fmla="*/ 447660 h 606410"/>
                <a:gd name="connsiteX4" fmla="*/ 910167 w 1195917"/>
                <a:gd name="connsiteY4" fmla="*/ 574661 h 606410"/>
                <a:gd name="connsiteX5" fmla="*/ 1195917 w 1195917"/>
                <a:gd name="connsiteY5" fmla="*/ 606410 h 606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917" h="606410">
                  <a:moveTo>
                    <a:pt x="0" y="161911"/>
                  </a:moveTo>
                  <a:cubicBezTo>
                    <a:pt x="32632" y="92237"/>
                    <a:pt x="125236" y="15508"/>
                    <a:pt x="190500" y="3161"/>
                  </a:cubicBezTo>
                  <a:cubicBezTo>
                    <a:pt x="255764" y="-9186"/>
                    <a:pt x="326320" y="13744"/>
                    <a:pt x="391584" y="87827"/>
                  </a:cubicBezTo>
                  <a:cubicBezTo>
                    <a:pt x="456848" y="161910"/>
                    <a:pt x="495653" y="366521"/>
                    <a:pt x="582083" y="447660"/>
                  </a:cubicBezTo>
                  <a:cubicBezTo>
                    <a:pt x="668514" y="528799"/>
                    <a:pt x="807861" y="548203"/>
                    <a:pt x="910167" y="574661"/>
                  </a:cubicBezTo>
                  <a:cubicBezTo>
                    <a:pt x="1012473" y="601119"/>
                    <a:pt x="1121834" y="602882"/>
                    <a:pt x="1195917" y="606410"/>
                  </a:cubicBezTo>
                </a:path>
              </a:pathLst>
            </a:cu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10800000">
              <a:off x="5888736" y="5112823"/>
              <a:ext cx="1195917" cy="606410"/>
            </a:xfrm>
            <a:custGeom>
              <a:avLst/>
              <a:gdLst>
                <a:gd name="connsiteX0" fmla="*/ 0 w 973667"/>
                <a:gd name="connsiteY0" fmla="*/ 173063 h 606979"/>
                <a:gd name="connsiteX1" fmla="*/ 127000 w 973667"/>
                <a:gd name="connsiteY1" fmla="*/ 14313 h 606979"/>
                <a:gd name="connsiteX2" fmla="*/ 370417 w 973667"/>
                <a:gd name="connsiteY2" fmla="*/ 56646 h 606979"/>
                <a:gd name="connsiteX3" fmla="*/ 529167 w 973667"/>
                <a:gd name="connsiteY3" fmla="*/ 448229 h 606979"/>
                <a:gd name="connsiteX4" fmla="*/ 973667 w 973667"/>
                <a:gd name="connsiteY4" fmla="*/ 606979 h 606979"/>
                <a:gd name="connsiteX5" fmla="*/ 973667 w 973667"/>
                <a:gd name="connsiteY5" fmla="*/ 606979 h 606979"/>
                <a:gd name="connsiteX0" fmla="*/ 0 w 973667"/>
                <a:gd name="connsiteY0" fmla="*/ 173063 h 606979"/>
                <a:gd name="connsiteX1" fmla="*/ 190500 w 973667"/>
                <a:gd name="connsiteY1" fmla="*/ 14313 h 606979"/>
                <a:gd name="connsiteX2" fmla="*/ 370417 w 973667"/>
                <a:gd name="connsiteY2" fmla="*/ 56646 h 606979"/>
                <a:gd name="connsiteX3" fmla="*/ 529167 w 973667"/>
                <a:gd name="connsiteY3" fmla="*/ 448229 h 606979"/>
                <a:gd name="connsiteX4" fmla="*/ 973667 w 973667"/>
                <a:gd name="connsiteY4" fmla="*/ 606979 h 606979"/>
                <a:gd name="connsiteX5" fmla="*/ 973667 w 973667"/>
                <a:gd name="connsiteY5" fmla="*/ 606979 h 606979"/>
                <a:gd name="connsiteX0" fmla="*/ 0 w 973667"/>
                <a:gd name="connsiteY0" fmla="*/ 173588 h 607504"/>
                <a:gd name="connsiteX1" fmla="*/ 190500 w 973667"/>
                <a:gd name="connsiteY1" fmla="*/ 14838 h 607504"/>
                <a:gd name="connsiteX2" fmla="*/ 370417 w 973667"/>
                <a:gd name="connsiteY2" fmla="*/ 57171 h 607504"/>
                <a:gd name="connsiteX3" fmla="*/ 582083 w 973667"/>
                <a:gd name="connsiteY3" fmla="*/ 459337 h 607504"/>
                <a:gd name="connsiteX4" fmla="*/ 973667 w 973667"/>
                <a:gd name="connsiteY4" fmla="*/ 607504 h 607504"/>
                <a:gd name="connsiteX5" fmla="*/ 973667 w 973667"/>
                <a:gd name="connsiteY5" fmla="*/ 607504 h 607504"/>
                <a:gd name="connsiteX0" fmla="*/ 0 w 973667"/>
                <a:gd name="connsiteY0" fmla="*/ 161911 h 595827"/>
                <a:gd name="connsiteX1" fmla="*/ 190500 w 973667"/>
                <a:gd name="connsiteY1" fmla="*/ 3161 h 595827"/>
                <a:gd name="connsiteX2" fmla="*/ 391584 w 973667"/>
                <a:gd name="connsiteY2" fmla="*/ 87827 h 595827"/>
                <a:gd name="connsiteX3" fmla="*/ 582083 w 973667"/>
                <a:gd name="connsiteY3" fmla="*/ 447660 h 595827"/>
                <a:gd name="connsiteX4" fmla="*/ 973667 w 973667"/>
                <a:gd name="connsiteY4" fmla="*/ 595827 h 595827"/>
                <a:gd name="connsiteX5" fmla="*/ 973667 w 973667"/>
                <a:gd name="connsiteY5" fmla="*/ 595827 h 595827"/>
                <a:gd name="connsiteX0" fmla="*/ 0 w 1195917"/>
                <a:gd name="connsiteY0" fmla="*/ 161911 h 609991"/>
                <a:gd name="connsiteX1" fmla="*/ 190500 w 1195917"/>
                <a:gd name="connsiteY1" fmla="*/ 3161 h 609991"/>
                <a:gd name="connsiteX2" fmla="*/ 391584 w 1195917"/>
                <a:gd name="connsiteY2" fmla="*/ 87827 h 609991"/>
                <a:gd name="connsiteX3" fmla="*/ 582083 w 1195917"/>
                <a:gd name="connsiteY3" fmla="*/ 447660 h 609991"/>
                <a:gd name="connsiteX4" fmla="*/ 973667 w 1195917"/>
                <a:gd name="connsiteY4" fmla="*/ 595827 h 609991"/>
                <a:gd name="connsiteX5" fmla="*/ 1195917 w 1195917"/>
                <a:gd name="connsiteY5" fmla="*/ 606410 h 609991"/>
                <a:gd name="connsiteX0" fmla="*/ 0 w 1195917"/>
                <a:gd name="connsiteY0" fmla="*/ 161911 h 606410"/>
                <a:gd name="connsiteX1" fmla="*/ 190500 w 1195917"/>
                <a:gd name="connsiteY1" fmla="*/ 3161 h 606410"/>
                <a:gd name="connsiteX2" fmla="*/ 391584 w 1195917"/>
                <a:gd name="connsiteY2" fmla="*/ 87827 h 606410"/>
                <a:gd name="connsiteX3" fmla="*/ 582083 w 1195917"/>
                <a:gd name="connsiteY3" fmla="*/ 447660 h 606410"/>
                <a:gd name="connsiteX4" fmla="*/ 910167 w 1195917"/>
                <a:gd name="connsiteY4" fmla="*/ 574661 h 606410"/>
                <a:gd name="connsiteX5" fmla="*/ 1195917 w 1195917"/>
                <a:gd name="connsiteY5" fmla="*/ 606410 h 606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917" h="606410">
                  <a:moveTo>
                    <a:pt x="0" y="161911"/>
                  </a:moveTo>
                  <a:cubicBezTo>
                    <a:pt x="32632" y="92237"/>
                    <a:pt x="125236" y="15508"/>
                    <a:pt x="190500" y="3161"/>
                  </a:cubicBezTo>
                  <a:cubicBezTo>
                    <a:pt x="255764" y="-9186"/>
                    <a:pt x="326320" y="13744"/>
                    <a:pt x="391584" y="87827"/>
                  </a:cubicBezTo>
                  <a:cubicBezTo>
                    <a:pt x="456848" y="161910"/>
                    <a:pt x="495653" y="366521"/>
                    <a:pt x="582083" y="447660"/>
                  </a:cubicBezTo>
                  <a:cubicBezTo>
                    <a:pt x="668514" y="528799"/>
                    <a:pt x="807861" y="548203"/>
                    <a:pt x="910167" y="574661"/>
                  </a:cubicBezTo>
                  <a:cubicBezTo>
                    <a:pt x="1012473" y="601119"/>
                    <a:pt x="1121834" y="602882"/>
                    <a:pt x="1195917" y="606410"/>
                  </a:cubicBezTo>
                </a:path>
              </a:pathLst>
            </a:cu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164649"/>
              </p:ext>
            </p:extLst>
          </p:nvPr>
        </p:nvGraphicFramePr>
        <p:xfrm>
          <a:off x="4711700" y="3733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8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1700" y="3733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45461"/>
              </p:ext>
            </p:extLst>
          </p:nvPr>
        </p:nvGraphicFramePr>
        <p:xfrm>
          <a:off x="4711700" y="3733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9"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1700" y="3733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470147"/>
              </p:ext>
            </p:extLst>
          </p:nvPr>
        </p:nvGraphicFramePr>
        <p:xfrm>
          <a:off x="8229600" y="5105400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0" name="Equation" r:id="rId8" imgW="127000" imgH="127000" progId="Equation.DSMT4">
                  <p:embed/>
                </p:oleObj>
              </mc:Choice>
              <mc:Fallback>
                <p:oleObj name="Equation" r:id="rId8" imgW="1270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29600" y="5105400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331578"/>
              </p:ext>
            </p:extLst>
          </p:nvPr>
        </p:nvGraphicFramePr>
        <p:xfrm>
          <a:off x="6621463" y="3881438"/>
          <a:ext cx="8318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Equation" r:id="rId10" imgW="520700" imgH="228600" progId="Equation.DSMT4">
                  <p:embed/>
                </p:oleObj>
              </mc:Choice>
              <mc:Fallback>
                <p:oleObj name="Equation" r:id="rId10" imgW="520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21463" y="3881438"/>
                        <a:ext cx="83185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7467600" y="49530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961125"/>
              </p:ext>
            </p:extLst>
          </p:nvPr>
        </p:nvGraphicFramePr>
        <p:xfrm>
          <a:off x="7239000" y="5045075"/>
          <a:ext cx="5080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2" name="Equation" r:id="rId12" imgW="317500" imgH="203200" progId="Equation.DSMT4">
                  <p:embed/>
                </p:oleObj>
              </mc:Choice>
              <mc:Fallback>
                <p:oleObj name="Equation" r:id="rId12" imgW="317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39000" y="5045075"/>
                        <a:ext cx="50800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638800" y="4419600"/>
            <a:ext cx="990600" cy="533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101828"/>
              </p:ext>
            </p:extLst>
          </p:nvPr>
        </p:nvGraphicFramePr>
        <p:xfrm>
          <a:off x="1458913" y="4572000"/>
          <a:ext cx="1804987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3" name="Equation" r:id="rId14" imgW="1689100" imgH="1511300" progId="Equation.DSMT4">
                  <p:embed/>
                </p:oleObj>
              </mc:Choice>
              <mc:Fallback>
                <p:oleObj name="Equation" r:id="rId14" imgW="1689100" imgH="151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58913" y="4572000"/>
                        <a:ext cx="1804987" cy="161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05200" y="54102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~linear and decoupled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219200" y="5486400"/>
            <a:ext cx="6858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5341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14 - Collective Effects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226894"/>
              </p:ext>
            </p:extLst>
          </p:nvPr>
        </p:nvGraphicFramePr>
        <p:xfrm>
          <a:off x="6870700" y="5092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4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0700" y="5092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842659"/>
              </p:ext>
            </p:extLst>
          </p:nvPr>
        </p:nvGraphicFramePr>
        <p:xfrm>
          <a:off x="6870700" y="5092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0700" y="5092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057885"/>
              </p:ext>
            </p:extLst>
          </p:nvPr>
        </p:nvGraphicFramePr>
        <p:xfrm>
          <a:off x="6870700" y="5092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6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0700" y="5092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687165"/>
              </p:ext>
            </p:extLst>
          </p:nvPr>
        </p:nvGraphicFramePr>
        <p:xfrm>
          <a:off x="971550" y="228600"/>
          <a:ext cx="269716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7" name="Equation" r:id="rId7" imgW="2070100" imgH="1346200" progId="Equation.DSMT4">
                  <p:embed/>
                </p:oleObj>
              </mc:Choice>
              <mc:Fallback>
                <p:oleObj name="Equation" r:id="rId7" imgW="2070100" imgH="1346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228600"/>
                        <a:ext cx="2697163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5410200" y="5334000"/>
            <a:ext cx="457200" cy="228600"/>
          </a:xfrm>
          <a:prstGeom prst="ellips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7600" y="19050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“classical radius”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923925"/>
              </p:ext>
            </p:extLst>
          </p:nvPr>
        </p:nvGraphicFramePr>
        <p:xfrm>
          <a:off x="4953000" y="1905000"/>
          <a:ext cx="2233613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" name="Equation" r:id="rId9" imgW="1714500" imgH="228600" progId="Equation.DSMT4">
                  <p:embed/>
                </p:oleObj>
              </mc:Choice>
              <mc:Fallback>
                <p:oleObj name="Equation" r:id="rId9" imgW="1714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53000" y="1905000"/>
                        <a:ext cx="2233613" cy="29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9600" y="2514600"/>
            <a:ext cx="594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This looks like a distributed defocusing quad of strength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818844"/>
              </p:ext>
            </p:extLst>
          </p:nvPr>
        </p:nvGraphicFramePr>
        <p:xfrm>
          <a:off x="6805613" y="2514600"/>
          <a:ext cx="19716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9" name="Equation" r:id="rId11" imgW="1422400" imgH="660400" progId="Equation.DSMT4">
                  <p:embed/>
                </p:oleObj>
              </mc:Choice>
              <mc:Fallback>
                <p:oleObj name="Equation" r:id="rId11" imgW="14224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05613" y="2514600"/>
                        <a:ext cx="197167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2000" y="3200400"/>
            <a:ext cx="594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the total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tuneshift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is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624106"/>
              </p:ext>
            </p:extLst>
          </p:nvPr>
        </p:nvGraphicFramePr>
        <p:xfrm>
          <a:off x="3276600" y="3124200"/>
          <a:ext cx="2763837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0" name="Equation" r:id="rId13" imgW="1993900" imgH="2209800" progId="Equation.DSMT4">
                  <p:embed/>
                </p:oleObj>
              </mc:Choice>
              <mc:Fallback>
                <p:oleObj name="Equation" r:id="rId13" imgW="1993900" imgH="220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76600" y="3124200"/>
                        <a:ext cx="2763837" cy="306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095412"/>
              </p:ext>
            </p:extLst>
          </p:nvPr>
        </p:nvGraphicFramePr>
        <p:xfrm>
          <a:off x="5410200" y="5334000"/>
          <a:ext cx="355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1" name="Equation" r:id="rId15" imgW="355600" imgH="215900" progId="Equation.DSMT4">
                  <p:embed/>
                </p:oleObj>
              </mc:Choice>
              <mc:Fallback>
                <p:oleObj name="Equation" r:id="rId15" imgW="355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10200" y="5334000"/>
                        <a:ext cx="3556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/>
          <p:cNvSpPr/>
          <p:nvPr/>
        </p:nvSpPr>
        <p:spPr>
          <a:xfrm>
            <a:off x="2514600" y="1371600"/>
            <a:ext cx="1295400" cy="685800"/>
          </a:xfrm>
          <a:prstGeom prst="ellips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911764"/>
              </p:ext>
            </p:extLst>
          </p:nvPr>
        </p:nvGraphicFramePr>
        <p:xfrm>
          <a:off x="5765800" y="335280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2" name="Equation" r:id="rId17" imgW="304800" imgH="431800" progId="Equation.DSMT4">
                  <p:embed/>
                </p:oleObj>
              </mc:Choice>
              <mc:Fallback>
                <p:oleObj name="Equation" r:id="rId17" imgW="304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65800" y="3352800"/>
                        <a:ext cx="304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>
          <a:xfrm>
            <a:off x="5791200" y="3352800"/>
            <a:ext cx="381000" cy="457200"/>
          </a:xfrm>
          <a:prstGeom prst="ellips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486400" y="3581400"/>
            <a:ext cx="3048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1600" y="56388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Maximum 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tuneshift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for particles near core of beam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42672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“Bunching factor”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6019800" y="4421089"/>
            <a:ext cx="228600" cy="7471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4893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Fermilab </a:t>
            </a:r>
            <a:r>
              <a:rPr lang="en-US" dirty="0" err="1" smtClean="0"/>
              <a:t>Booster@Injection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14 - Collective Effects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931140"/>
              </p:ext>
            </p:extLst>
          </p:nvPr>
        </p:nvGraphicFramePr>
        <p:xfrm>
          <a:off x="1371600" y="762000"/>
          <a:ext cx="225425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3" imgW="1574800" imgH="1346200" progId="Equation.DSMT4">
                  <p:embed/>
                </p:oleObj>
              </mc:Choice>
              <mc:Fallback>
                <p:oleObj name="Equation" r:id="rId3" imgW="1574800" imgH="1346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762000"/>
                        <a:ext cx="2254250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33800" y="2209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This is pretty large, but because this is a rapid cycling machine, it is less sensitive to resonances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312420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Because this affects individual particles, it’s referred to as an “incoherent tune shift”, which results in a tune spread.  There is also a “coherent tune shift”, caused by images charges in the walls of the beam pipe and/or magnets, which affects the entire bunch more or less equally.  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This is an important effect, but beyond the scope of this lecture.</a:t>
            </a:r>
          </a:p>
        </p:txBody>
      </p:sp>
    </p:spTree>
    <p:extLst>
      <p:ext uri="{BB962C8B-B14F-4D97-AF65-F5344CB8AC3E}">
        <p14:creationId xmlns:p14="http://schemas.microsoft.com/office/powerpoint/2010/main" val="209497396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Beam-beam Interaction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14 - Collective Effects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762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two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oppositely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charged bunches pass through each other…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47800" y="2057400"/>
            <a:ext cx="1371600" cy="457200"/>
            <a:chOff x="1828800" y="3124200"/>
            <a:chExt cx="1371600" cy="457200"/>
          </a:xfrm>
        </p:grpSpPr>
        <p:sp>
          <p:nvSpPr>
            <p:cNvPr id="8" name="Rectangle 7"/>
            <p:cNvSpPr/>
            <p:nvPr/>
          </p:nvSpPr>
          <p:spPr>
            <a:xfrm rot="5400000">
              <a:off x="2400300" y="27813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2400300" y="25527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1676400" y="16002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05000" y="16002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33600" y="16002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362200" y="16002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90800" y="16002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676400" y="2590800"/>
            <a:ext cx="914400" cy="457200"/>
            <a:chOff x="1752600" y="2895600"/>
            <a:chExt cx="914400" cy="3810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17526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9812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22098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4384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6670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148611"/>
              </p:ext>
            </p:extLst>
          </p:nvPr>
        </p:nvGraphicFramePr>
        <p:xfrm>
          <a:off x="2667000" y="16764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6" name="Equation" r:id="rId3" imgW="152400" imgH="152400" progId="Equation.DSMT4">
                  <p:embed/>
                </p:oleObj>
              </mc:Choice>
              <mc:Fallback>
                <p:oleObj name="Equation" r:id="rId3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16764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943484" y="1752600"/>
            <a:ext cx="152400" cy="152400"/>
            <a:chOff x="2019684" y="2438400"/>
            <a:chExt cx="152400" cy="152400"/>
          </a:xfrm>
        </p:grpSpPr>
        <p:sp>
          <p:nvSpPr>
            <p:cNvPr id="23" name="Oval 22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41947" y="2687489"/>
            <a:ext cx="152400" cy="152400"/>
            <a:chOff x="2018147" y="3373289"/>
            <a:chExt cx="152400" cy="152400"/>
          </a:xfrm>
        </p:grpSpPr>
        <p:sp>
          <p:nvSpPr>
            <p:cNvPr id="26" name="Oval 25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1"/>
              <a:endCxn id="26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6" idx="3"/>
              <a:endCxn id="26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10469"/>
              </p:ext>
            </p:extLst>
          </p:nvPr>
        </p:nvGraphicFramePr>
        <p:xfrm>
          <a:off x="1953507" y="130927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7" name="Equation" r:id="rId5" imgW="152400" imgH="152400" progId="Equation.DSMT4">
                  <p:embed/>
                </p:oleObj>
              </mc:Choice>
              <mc:Fallback>
                <p:oleObj name="Equation" r:id="rId5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3507" y="1309278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>
            <a:endCxn id="23" idx="0"/>
          </p:cNvCxnSpPr>
          <p:nvPr/>
        </p:nvCxnSpPr>
        <p:spPr>
          <a:xfrm flipH="1">
            <a:off x="2019684" y="1565458"/>
            <a:ext cx="14332" cy="1871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95600" y="22860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038600" y="2057400"/>
            <a:ext cx="1371600" cy="457200"/>
            <a:chOff x="1828800" y="3124200"/>
            <a:chExt cx="1371600" cy="457200"/>
          </a:xfrm>
        </p:grpSpPr>
        <p:sp>
          <p:nvSpPr>
            <p:cNvPr id="34" name="Rectangle 33"/>
            <p:cNvSpPr/>
            <p:nvPr/>
          </p:nvSpPr>
          <p:spPr>
            <a:xfrm rot="5400000">
              <a:off x="2400300" y="27813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 flipH="1">
              <a:off x="2400300" y="25527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 flipV="1">
            <a:off x="4267200" y="1676400"/>
            <a:ext cx="914400" cy="381000"/>
            <a:chOff x="4267200" y="1600200"/>
            <a:chExt cx="914400" cy="381000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4267200" y="16002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4495800" y="16002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724400" y="16002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953000" y="16002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181600" y="16002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267200" y="2514600"/>
            <a:ext cx="914400" cy="457200"/>
            <a:chOff x="1752600" y="2895600"/>
            <a:chExt cx="914400" cy="381000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17526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9812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22098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4384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6670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348965"/>
              </p:ext>
            </p:extLst>
          </p:nvPr>
        </p:nvGraphicFramePr>
        <p:xfrm>
          <a:off x="5257800" y="16764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8" name="Equation" r:id="rId7" imgW="152400" imgH="152400" progId="Equation.DSMT4">
                  <p:embed/>
                </p:oleObj>
              </mc:Choice>
              <mc:Fallback>
                <p:oleObj name="Equation" r:id="rId7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7800" y="16764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534284" y="1752600"/>
            <a:ext cx="152400" cy="152400"/>
            <a:chOff x="2019684" y="2438400"/>
            <a:chExt cx="152400" cy="152400"/>
          </a:xfrm>
        </p:grpSpPr>
        <p:sp>
          <p:nvSpPr>
            <p:cNvPr id="49" name="Oval 48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532747" y="2687489"/>
            <a:ext cx="152400" cy="152400"/>
            <a:chOff x="2018147" y="3373289"/>
            <a:chExt cx="152400" cy="152400"/>
          </a:xfrm>
        </p:grpSpPr>
        <p:sp>
          <p:nvSpPr>
            <p:cNvPr id="52" name="Oval 51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2" idx="1"/>
              <a:endCxn id="52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2" idx="3"/>
              <a:endCxn id="52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928136"/>
              </p:ext>
            </p:extLst>
          </p:nvPr>
        </p:nvGraphicFramePr>
        <p:xfrm>
          <a:off x="4544307" y="130927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9" name="Equation" r:id="rId8" imgW="152400" imgH="152400" progId="Equation.DSMT4">
                  <p:embed/>
                </p:oleObj>
              </mc:Choice>
              <mc:Fallback>
                <p:oleObj name="Equation" r:id="rId8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4307" y="1309278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traight Arrow Connector 55"/>
          <p:cNvCxnSpPr>
            <a:endCxn id="49" idx="0"/>
          </p:cNvCxnSpPr>
          <p:nvPr/>
        </p:nvCxnSpPr>
        <p:spPr>
          <a:xfrm flipH="1">
            <a:off x="4610484" y="1565458"/>
            <a:ext cx="14332" cy="1871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581400" y="22860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712746"/>
              </p:ext>
            </p:extLst>
          </p:nvPr>
        </p:nvGraphicFramePr>
        <p:xfrm>
          <a:off x="3000375" y="2305050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" name="Equation" r:id="rId9" imgW="114300" imgH="127000" progId="Equation.DSMT4">
                  <p:embed/>
                </p:oleObj>
              </mc:Choice>
              <mc:Fallback>
                <p:oleObj name="Equation" r:id="rId9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00375" y="2305050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699658"/>
              </p:ext>
            </p:extLst>
          </p:nvPr>
        </p:nvGraphicFramePr>
        <p:xfrm>
          <a:off x="3733800" y="2286000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" name="Equation" r:id="rId11" imgW="114300" imgH="127000" progId="Equation.DSMT4">
                  <p:embed/>
                </p:oleObj>
              </mc:Choice>
              <mc:Fallback>
                <p:oleObj name="Equation" r:id="rId11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33800" y="2286000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562600" y="19812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Both E and B fields are </a:t>
            </a:r>
            <a:r>
              <a:rPr lang="en-US" sz="1400" i="1" dirty="0" smtClean="0">
                <a:solidFill>
                  <a:srgbClr val="C00000"/>
                </a:solidFill>
                <a:latin typeface="+mn-lt"/>
              </a:rPr>
              <a:t>attractive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to the particles in the other bunch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5800" y="3429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two bunches with the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same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sign pass through each other…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447800" y="4648200"/>
            <a:ext cx="1371600" cy="457200"/>
            <a:chOff x="1828800" y="3124200"/>
            <a:chExt cx="1371600" cy="457200"/>
          </a:xfrm>
        </p:grpSpPr>
        <p:sp>
          <p:nvSpPr>
            <p:cNvPr id="65" name="Rectangle 64"/>
            <p:cNvSpPr/>
            <p:nvPr/>
          </p:nvSpPr>
          <p:spPr>
            <a:xfrm rot="5400000">
              <a:off x="2400300" y="27813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5400000" flipH="1">
              <a:off x="2400300" y="25527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16764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19050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1336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3622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5908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flipV="1">
            <a:off x="1676400" y="5181600"/>
            <a:ext cx="914400" cy="457200"/>
            <a:chOff x="1752600" y="2895600"/>
            <a:chExt cx="914400" cy="381000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17526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19812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22098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4384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26670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382288"/>
              </p:ext>
            </p:extLst>
          </p:nvPr>
        </p:nvGraphicFramePr>
        <p:xfrm>
          <a:off x="2667000" y="4267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Equation" r:id="rId12" imgW="152400" imgH="152400" progId="Equation.DSMT4">
                  <p:embed/>
                </p:oleObj>
              </mc:Choice>
              <mc:Fallback>
                <p:oleObj name="Equation" r:id="rId12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42672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" name="Group 78"/>
          <p:cNvGrpSpPr/>
          <p:nvPr/>
        </p:nvGrpSpPr>
        <p:grpSpPr>
          <a:xfrm>
            <a:off x="1943484" y="4343400"/>
            <a:ext cx="152400" cy="152400"/>
            <a:chOff x="2019684" y="2438400"/>
            <a:chExt cx="152400" cy="152400"/>
          </a:xfrm>
        </p:grpSpPr>
        <p:sp>
          <p:nvSpPr>
            <p:cNvPr id="80" name="Oval 79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941947" y="5278289"/>
            <a:ext cx="152400" cy="152400"/>
            <a:chOff x="2018147" y="3373289"/>
            <a:chExt cx="152400" cy="152400"/>
          </a:xfrm>
        </p:grpSpPr>
        <p:sp>
          <p:nvSpPr>
            <p:cNvPr id="83" name="Oval 82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83" idx="1"/>
              <a:endCxn id="83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3" idx="3"/>
              <a:endCxn id="83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827253"/>
              </p:ext>
            </p:extLst>
          </p:nvPr>
        </p:nvGraphicFramePr>
        <p:xfrm>
          <a:off x="1953507" y="390007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Equation" r:id="rId13" imgW="152400" imgH="152400" progId="Equation.DSMT4">
                  <p:embed/>
                </p:oleObj>
              </mc:Choice>
              <mc:Fallback>
                <p:oleObj name="Equation" r:id="rId13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3507" y="3900078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" name="Straight Arrow Connector 86"/>
          <p:cNvCxnSpPr>
            <a:endCxn id="80" idx="0"/>
          </p:cNvCxnSpPr>
          <p:nvPr/>
        </p:nvCxnSpPr>
        <p:spPr>
          <a:xfrm flipH="1">
            <a:off x="2019684" y="4156258"/>
            <a:ext cx="14332" cy="1871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895600" y="48768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254174"/>
              </p:ext>
            </p:extLst>
          </p:nvPr>
        </p:nvGraphicFramePr>
        <p:xfrm>
          <a:off x="3000375" y="4895850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Equation" r:id="rId14" imgW="114300" imgH="127000" progId="Equation.DSMT4">
                  <p:embed/>
                </p:oleObj>
              </mc:Choice>
              <mc:Fallback>
                <p:oleObj name="Equation" r:id="rId14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00375" y="4895850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4038600" y="4648200"/>
            <a:ext cx="1371600" cy="457200"/>
            <a:chOff x="1828800" y="3124200"/>
            <a:chExt cx="1371600" cy="457200"/>
          </a:xfrm>
        </p:grpSpPr>
        <p:sp>
          <p:nvSpPr>
            <p:cNvPr id="91" name="Rectangle 90"/>
            <p:cNvSpPr/>
            <p:nvPr/>
          </p:nvSpPr>
          <p:spPr>
            <a:xfrm rot="5400000">
              <a:off x="2400300" y="27813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5400000" flipH="1">
              <a:off x="2400300" y="25527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 flipV="1">
            <a:off x="42672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44958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47244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49530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1816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 flipV="1">
            <a:off x="4267200" y="5181600"/>
            <a:ext cx="914400" cy="457200"/>
            <a:chOff x="1752600" y="2895600"/>
            <a:chExt cx="914400" cy="381000"/>
          </a:xfrm>
        </p:grpSpPr>
        <p:cxnSp>
          <p:nvCxnSpPr>
            <p:cNvPr id="99" name="Straight Arrow Connector 98"/>
            <p:cNvCxnSpPr/>
            <p:nvPr/>
          </p:nvCxnSpPr>
          <p:spPr>
            <a:xfrm flipV="1">
              <a:off x="17526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9812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22098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24384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26670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406081"/>
              </p:ext>
            </p:extLst>
          </p:nvPr>
        </p:nvGraphicFramePr>
        <p:xfrm>
          <a:off x="5257800" y="4267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Equation" r:id="rId15" imgW="152400" imgH="152400" progId="Equation.DSMT4">
                  <p:embed/>
                </p:oleObj>
              </mc:Choice>
              <mc:Fallback>
                <p:oleObj name="Equation" r:id="rId15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7800" y="42672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4526370" y="5280764"/>
            <a:ext cx="152400" cy="152400"/>
            <a:chOff x="2019684" y="2438400"/>
            <a:chExt cx="152400" cy="152400"/>
          </a:xfrm>
        </p:grpSpPr>
        <p:sp>
          <p:nvSpPr>
            <p:cNvPr id="106" name="Oval 105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542829" y="4352780"/>
            <a:ext cx="152400" cy="152400"/>
            <a:chOff x="2018147" y="3373289"/>
            <a:chExt cx="152400" cy="152400"/>
          </a:xfrm>
        </p:grpSpPr>
        <p:sp>
          <p:nvSpPr>
            <p:cNvPr id="109" name="Oval 108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9" idx="1"/>
              <a:endCxn id="109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9" idx="3"/>
              <a:endCxn id="109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2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470583"/>
              </p:ext>
            </p:extLst>
          </p:nvPr>
        </p:nvGraphicFramePr>
        <p:xfrm>
          <a:off x="4544307" y="390007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Equation" r:id="rId16" imgW="152400" imgH="152400" progId="Equation.DSMT4">
                  <p:embed/>
                </p:oleObj>
              </mc:Choice>
              <mc:Fallback>
                <p:oleObj name="Equation" r:id="rId16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4307" y="3900078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3" name="Straight Arrow Connector 112"/>
          <p:cNvCxnSpPr/>
          <p:nvPr/>
        </p:nvCxnSpPr>
        <p:spPr>
          <a:xfrm flipH="1">
            <a:off x="4609573" y="4122110"/>
            <a:ext cx="14332" cy="1871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3581400" y="48768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183779"/>
              </p:ext>
            </p:extLst>
          </p:nvPr>
        </p:nvGraphicFramePr>
        <p:xfrm>
          <a:off x="3733800" y="4876800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Equation" r:id="rId17" imgW="114300" imgH="127000" progId="Equation.DSMT4">
                  <p:embed/>
                </p:oleObj>
              </mc:Choice>
              <mc:Fallback>
                <p:oleObj name="Equation" r:id="rId17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33800" y="4876800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5715000" y="457487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Both E and B fields are </a:t>
            </a:r>
            <a:r>
              <a:rPr lang="en-US" sz="1400" i="1" dirty="0" smtClean="0">
                <a:solidFill>
                  <a:srgbClr val="C00000"/>
                </a:solidFill>
                <a:latin typeface="+mn-lt"/>
              </a:rPr>
              <a:t>repulsive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to the particles in the other bunch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07780" y="584014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either case, the forces add</a:t>
            </a:r>
          </a:p>
        </p:txBody>
      </p:sp>
    </p:spTree>
    <p:extLst>
      <p:ext uri="{BB962C8B-B14F-4D97-AF65-F5344CB8AC3E}">
        <p14:creationId xmlns:p14="http://schemas.microsoft.com/office/powerpoint/2010/main" val="366356204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14 - Collective Effects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056182"/>
              </p:ext>
            </p:extLst>
          </p:nvPr>
        </p:nvGraphicFramePr>
        <p:xfrm>
          <a:off x="1784495" y="462876"/>
          <a:ext cx="2913178" cy="1205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7" name="Equation" r:id="rId3" imgW="2209800" imgH="914400" progId="Equation.DSMT4">
                  <p:embed/>
                </p:oleObj>
              </mc:Choice>
              <mc:Fallback>
                <p:oleObj name="Equation" r:id="rId3" imgW="2209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4495" y="462876"/>
                        <a:ext cx="2913178" cy="1205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101863">
            <a:off x="4447904" y="305647"/>
            <a:ext cx="368300" cy="2413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827412"/>
              </p:ext>
            </p:extLst>
          </p:nvPr>
        </p:nvGraphicFramePr>
        <p:xfrm>
          <a:off x="1294248" y="1713611"/>
          <a:ext cx="1926593" cy="74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Equation" r:id="rId6" imgW="1117600" imgH="431800" progId="Equation.DSMT4">
                  <p:embed/>
                </p:oleObj>
              </mc:Choice>
              <mc:Fallback>
                <p:oleObj name="Equation" r:id="rId6" imgW="1117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4248" y="1713611"/>
                        <a:ext cx="1926593" cy="743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45481" y="2315742"/>
            <a:ext cx="180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Integrate…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928477"/>
              </p:ext>
            </p:extLst>
          </p:nvPr>
        </p:nvGraphicFramePr>
        <p:xfrm>
          <a:off x="5121386" y="1741661"/>
          <a:ext cx="2794029" cy="697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9" name="Equation" r:id="rId8" imgW="1727200" imgH="431800" progId="Equation.DSMT4">
                  <p:embed/>
                </p:oleObj>
              </mc:Choice>
              <mc:Fallback>
                <p:oleObj name="Equation" r:id="rId8" imgW="17272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21386" y="1741661"/>
                        <a:ext cx="2794029" cy="697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3718608" y="1892434"/>
            <a:ext cx="713840" cy="315406"/>
          </a:xfrm>
          <a:prstGeom prst="rightArrow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2819400"/>
            <a:ext cx="217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solidFill>
                  <a:srgbClr val="C00000"/>
                </a:solidFill>
                <a:latin typeface="+mn-lt"/>
              </a:rPr>
              <a:t>Effective Length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996158" y="3436147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91558" y="3436147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996158" y="3512347"/>
            <a:ext cx="12954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525176"/>
              </p:ext>
            </p:extLst>
          </p:nvPr>
        </p:nvGraphicFramePr>
        <p:xfrm>
          <a:off x="2605758" y="3283747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Equation" r:id="rId10" imgW="139700" imgH="152400" progId="Equation.DSMT4">
                  <p:embed/>
                </p:oleObj>
              </mc:Choice>
              <mc:Fallback>
                <p:oleObj name="Equation" r:id="rId10" imgW="1397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05758" y="3283747"/>
                        <a:ext cx="1397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4358358" y="3438914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53758" y="3438914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58358" y="3515114"/>
            <a:ext cx="12954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838096"/>
              </p:ext>
            </p:extLst>
          </p:nvPr>
        </p:nvGraphicFramePr>
        <p:xfrm>
          <a:off x="4967958" y="3286514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Equation" r:id="rId12" imgW="139700" imgH="152400" progId="Equation.DSMT4">
                  <p:embed/>
                </p:oleObj>
              </mc:Choice>
              <mc:Fallback>
                <p:oleObj name="Equation" r:id="rId12" imgW="1397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67958" y="3286514"/>
                        <a:ext cx="1397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9"/>
          <p:cNvSpPr/>
          <p:nvPr/>
        </p:nvSpPr>
        <p:spPr>
          <a:xfrm>
            <a:off x="1981200" y="3733800"/>
            <a:ext cx="1295400" cy="381000"/>
          </a:xfrm>
          <a:prstGeom prst="rect">
            <a:avLst/>
          </a:prstGeom>
          <a:pattFill prst="dkDnDiag">
            <a:fgClr>
              <a:prstClr val="black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343400" y="3733800"/>
            <a:ext cx="1295400" cy="381000"/>
          </a:xfrm>
          <a:prstGeom prst="rect">
            <a:avLst/>
          </a:prstGeom>
          <a:pattFill prst="dkUpDiag">
            <a:fgClr>
              <a:prstClr val="black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276600" y="39624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783734" y="5390026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667206"/>
              </p:ext>
            </p:extLst>
          </p:nvPr>
        </p:nvGraphicFramePr>
        <p:xfrm>
          <a:off x="3381375" y="3981450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2" name="Equation" r:id="rId13" imgW="114300" imgH="127000" progId="Equation.DSMT4">
                  <p:embed/>
                </p:oleObj>
              </mc:Choice>
              <mc:Fallback>
                <p:oleObj name="Equation" r:id="rId13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81375" y="3981450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503911"/>
              </p:ext>
            </p:extLst>
          </p:nvPr>
        </p:nvGraphicFramePr>
        <p:xfrm>
          <a:off x="2936134" y="5390026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Equation" r:id="rId15" imgW="114300" imgH="127000" progId="Equation.DSMT4">
                  <p:embed/>
                </p:oleObj>
              </mc:Choice>
              <mc:Fallback>
                <p:oleObj name="Equation" r:id="rId15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36134" y="5390026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Rectangle 75"/>
          <p:cNvSpPr/>
          <p:nvPr/>
        </p:nvSpPr>
        <p:spPr>
          <a:xfrm>
            <a:off x="2504803" y="4488999"/>
            <a:ext cx="1295400" cy="381000"/>
          </a:xfrm>
          <a:prstGeom prst="rect">
            <a:avLst/>
          </a:prstGeom>
          <a:pattFill prst="dkDnDiag">
            <a:fgClr>
              <a:prstClr val="black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800203" y="4488999"/>
            <a:ext cx="1295400" cy="381000"/>
          </a:xfrm>
          <a:prstGeom prst="rect">
            <a:avLst/>
          </a:prstGeom>
          <a:pattFill prst="dkUpDiag">
            <a:fgClr>
              <a:prstClr val="black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79" name="Rectangle 78"/>
          <p:cNvSpPr/>
          <p:nvPr/>
        </p:nvSpPr>
        <p:spPr>
          <a:xfrm>
            <a:off x="3155905" y="5173300"/>
            <a:ext cx="1295400" cy="381000"/>
          </a:xfrm>
          <a:prstGeom prst="rect">
            <a:avLst/>
          </a:prstGeom>
          <a:pattFill prst="smCheck">
            <a:fgClr>
              <a:prstClr val="black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449957" y="5376423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255782"/>
              </p:ext>
            </p:extLst>
          </p:nvPr>
        </p:nvGraphicFramePr>
        <p:xfrm>
          <a:off x="4554732" y="5395473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4" name="Equation" r:id="rId16" imgW="114300" imgH="127000" progId="Equation.DSMT4">
                  <p:embed/>
                </p:oleObj>
              </mc:Choice>
              <mc:Fallback>
                <p:oleObj name="Equation" r:id="rId16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54732" y="5395473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Straight Connector 81"/>
          <p:cNvCxnSpPr/>
          <p:nvPr/>
        </p:nvCxnSpPr>
        <p:spPr>
          <a:xfrm>
            <a:off x="3830120" y="5707852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452801" y="57150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830120" y="5784052"/>
            <a:ext cx="62722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311664"/>
              </p:ext>
            </p:extLst>
          </p:nvPr>
        </p:nvGraphicFramePr>
        <p:xfrm>
          <a:off x="4086951" y="5832427"/>
          <a:ext cx="16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5" name="Equation" r:id="rId17" imgW="165100" imgH="393700" progId="Equation.DSMT4">
                  <p:embed/>
                </p:oleObj>
              </mc:Choice>
              <mc:Fallback>
                <p:oleObj name="Equation" r:id="rId17" imgW="165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86951" y="5832427"/>
                        <a:ext cx="165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9" name="Straight Arrow Connector 88"/>
          <p:cNvCxnSpPr/>
          <p:nvPr/>
        </p:nvCxnSpPr>
        <p:spPr>
          <a:xfrm flipH="1">
            <a:off x="3957091" y="3965397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812634"/>
              </p:ext>
            </p:extLst>
          </p:nvPr>
        </p:nvGraphicFramePr>
        <p:xfrm>
          <a:off x="4109491" y="3965397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6" name="Equation" r:id="rId19" imgW="114300" imgH="127000" progId="Equation.DSMT4">
                  <p:embed/>
                </p:oleObj>
              </mc:Choice>
              <mc:Fallback>
                <p:oleObj name="Equation" r:id="rId19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09491" y="3965397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5254195" y="4448881"/>
            <a:ext cx="246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Front of first bunch encounters front of second bunch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257187" y="5232092"/>
            <a:ext cx="304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Front of first bunch exits second bunch.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04048" y="6081705"/>
            <a:ext cx="304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“Effective length”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4258139" y="6067411"/>
            <a:ext cx="519877" cy="13902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9852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14 - Collective Effects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038576"/>
              </p:ext>
            </p:extLst>
          </p:nvPr>
        </p:nvGraphicFramePr>
        <p:xfrm>
          <a:off x="5588000" y="4813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8000" y="4813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140566"/>
              </p:ext>
            </p:extLst>
          </p:nvPr>
        </p:nvGraphicFramePr>
        <p:xfrm>
          <a:off x="5588000" y="4813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8000" y="4813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281271"/>
              </p:ext>
            </p:extLst>
          </p:nvPr>
        </p:nvGraphicFramePr>
        <p:xfrm>
          <a:off x="5588000" y="4813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8000" y="4813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968727"/>
              </p:ext>
            </p:extLst>
          </p:nvPr>
        </p:nvGraphicFramePr>
        <p:xfrm>
          <a:off x="5588000" y="4813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8000" y="4813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567855"/>
              </p:ext>
            </p:extLst>
          </p:nvPr>
        </p:nvGraphicFramePr>
        <p:xfrm>
          <a:off x="1419359" y="323707"/>
          <a:ext cx="3303311" cy="6200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8" imgW="2260600" imgH="4241800" progId="Equation.DSMT4">
                  <p:embed/>
                </p:oleObj>
              </mc:Choice>
              <mc:Fallback>
                <p:oleObj name="Equation" r:id="rId8" imgW="2260600" imgH="424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19359" y="323707"/>
                        <a:ext cx="3303311" cy="6200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696969">
            <a:off x="2759010" y="1638070"/>
            <a:ext cx="342900" cy="215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0111" y="3975773"/>
            <a:ext cx="215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Small x and 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79850" y="5195895"/>
            <a:ext cx="43992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71009" y="4958188"/>
            <a:ext cx="335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Maximum 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tuneshift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for particles near center of bunch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51793" y="6191913"/>
            <a:ext cx="597633" cy="356906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03240" y="6056805"/>
            <a:ext cx="223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“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Tuneshift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Parameter”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57332" y="6269612"/>
            <a:ext cx="467819" cy="12980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80935" y="5677995"/>
            <a:ext cx="223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normalized 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emittance</a:t>
            </a:r>
            <a:endParaRPr lang="en-US" sz="14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435027" y="5890802"/>
            <a:ext cx="467819" cy="12980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100531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 w="1270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7622</TotalTime>
  <Words>599</Words>
  <Application>Microsoft Macintosh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Opulent</vt:lpstr>
      <vt:lpstr>Equation</vt:lpstr>
      <vt:lpstr>Collective Effects and Luminosity</vt:lpstr>
      <vt:lpstr>Space Charge</vt:lpstr>
      <vt:lpstr>PowerPoint Presentation</vt:lpstr>
      <vt:lpstr>PowerPoint Presentation</vt:lpstr>
      <vt:lpstr>PowerPoint Presentation</vt:lpstr>
      <vt:lpstr>Example: Fermilab Booster@Injection</vt:lpstr>
      <vt:lpstr>Beam-beam Interaction</vt:lpstr>
      <vt:lpstr>PowerPoint Presentation</vt:lpstr>
      <vt:lpstr>PowerPoint Presentation</vt:lpstr>
      <vt:lpstr>Luminosity and Tuneshift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Accelerator Division</cp:lastModifiedBy>
  <cp:revision>323</cp:revision>
  <dcterms:created xsi:type="dcterms:W3CDTF">2003-06-24T14:15:57Z</dcterms:created>
  <dcterms:modified xsi:type="dcterms:W3CDTF">2014-01-28T17:34:27Z</dcterms:modified>
</cp:coreProperties>
</file>