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5" autoAdjust="0"/>
    <p:restoredTop sz="94660"/>
  </p:normalViewPr>
  <p:slideViewPr>
    <p:cSldViewPr>
      <p:cViewPr varScale="1">
        <p:scale>
          <a:sx n="78" d="100"/>
          <a:sy n="78" d="100"/>
        </p:scale>
        <p:origin x="-1768" y="-112"/>
      </p:cViewPr>
      <p:guideLst>
        <p:guide orient="horz" pos="4319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546725" y="6608613"/>
            <a:ext cx="2711229" cy="21272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257800" y="6569075"/>
            <a:ext cx="3000153" cy="287337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1.bin"/><Relationship Id="rId12" Type="http://schemas.openxmlformats.org/officeDocument/2006/relationships/image" Target="../media/image4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40.bin"/><Relationship Id="rId10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5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53.e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54.emf"/><Relationship Id="rId11" Type="http://schemas.openxmlformats.org/officeDocument/2006/relationships/image" Target="../media/image5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5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20" Type="http://schemas.openxmlformats.org/officeDocument/2006/relationships/image" Target="../media/image18.emf"/><Relationship Id="rId21" Type="http://schemas.openxmlformats.org/officeDocument/2006/relationships/oleObject" Target="../embeddings/oleObject19.bin"/><Relationship Id="rId22" Type="http://schemas.openxmlformats.org/officeDocument/2006/relationships/image" Target="../media/image19.emf"/><Relationship Id="rId10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4.emf"/><Relationship Id="rId13" Type="http://schemas.openxmlformats.org/officeDocument/2006/relationships/oleObject" Target="../embeddings/oleObject15.bin"/><Relationship Id="rId14" Type="http://schemas.openxmlformats.org/officeDocument/2006/relationships/image" Target="../media/image15.emf"/><Relationship Id="rId15" Type="http://schemas.openxmlformats.org/officeDocument/2006/relationships/oleObject" Target="../embeddings/oleObject16.bin"/><Relationship Id="rId16" Type="http://schemas.openxmlformats.org/officeDocument/2006/relationships/image" Target="../media/image16.emf"/><Relationship Id="rId17" Type="http://schemas.openxmlformats.org/officeDocument/2006/relationships/oleObject" Target="../embeddings/oleObject17.bin"/><Relationship Id="rId18" Type="http://schemas.openxmlformats.org/officeDocument/2006/relationships/image" Target="../media/image17.emf"/><Relationship Id="rId19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oleObject" Target="../embeddings/oleObject30.bin"/><Relationship Id="rId13" Type="http://schemas.openxmlformats.org/officeDocument/2006/relationships/image" Target="../media/image32.emf"/><Relationship Id="rId14" Type="http://schemas.openxmlformats.org/officeDocument/2006/relationships/image" Target="../media/image3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emf"/><Relationship Id="rId5" Type="http://schemas.openxmlformats.org/officeDocument/2006/relationships/image" Target="../media/image33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0.emf"/><Relationship Id="rId10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3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9.emf"/><Relationship Id="rId7" Type="http://schemas.openxmlformats.org/officeDocument/2006/relationships/image" Target="../media/image41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Negative Mass Instability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can write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075647"/>
              </p:ext>
            </p:extLst>
          </p:nvPr>
        </p:nvGraphicFramePr>
        <p:xfrm>
          <a:off x="2743200" y="304800"/>
          <a:ext cx="1885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1257300" imgH="457200" progId="Equation.DSMT4">
                  <p:embed/>
                </p:oleObj>
              </mc:Choice>
              <mc:Fallback>
                <p:oleObj name="Equation" r:id="rId3" imgW="1257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04800"/>
                        <a:ext cx="18859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066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We’re now going to introduce the concept of “longitudinal impedance to characterize the energy lost per particle in terms of the total current, defined by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572393"/>
              </p:ext>
            </p:extLst>
          </p:nvPr>
        </p:nvGraphicFramePr>
        <p:xfrm>
          <a:off x="2362199" y="1981200"/>
          <a:ext cx="2555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1460500" imgH="609600" progId="Equation.DSMT4">
                  <p:embed/>
                </p:oleObj>
              </mc:Choice>
              <mc:Fallback>
                <p:oleObj name="Equation" r:id="rId5" imgW="14605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199" y="1981200"/>
                        <a:ext cx="255587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124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We’re only interested in the fluctuating part, so we write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05024"/>
              </p:ext>
            </p:extLst>
          </p:nvPr>
        </p:nvGraphicFramePr>
        <p:xfrm>
          <a:off x="2286000" y="3657600"/>
          <a:ext cx="3448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7" imgW="2298700" imgH="431800" progId="Equation.DSMT4">
                  <p:embed/>
                </p:oleObj>
              </mc:Choice>
              <mc:Fallback>
                <p:oleObj name="Equation" r:id="rId7" imgW="22987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657600"/>
                        <a:ext cx="344805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06511"/>
              </p:ext>
            </p:extLst>
          </p:nvPr>
        </p:nvGraphicFramePr>
        <p:xfrm>
          <a:off x="6934200" y="3657600"/>
          <a:ext cx="186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9" imgW="1397000" imgH="457200" progId="Equation.DSMT4">
                  <p:embed/>
                </p:oleObj>
              </mc:Choice>
              <mc:Fallback>
                <p:oleObj name="Equation" r:id="rId9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4200" y="3657600"/>
                        <a:ext cx="18621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0" y="3352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1800" y="3352800"/>
            <a:ext cx="2057400" cy="9906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400" y="4648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Combining, we get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608895"/>
              </p:ext>
            </p:extLst>
          </p:nvPr>
        </p:nvGraphicFramePr>
        <p:xfrm>
          <a:off x="2362200" y="5181600"/>
          <a:ext cx="368988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1" imgW="1955800" imgH="444500" progId="Equation.DSMT4">
                  <p:embed/>
                </p:oleObj>
              </mc:Choice>
              <mc:Fallback>
                <p:oleObj name="Equation" r:id="rId11" imgW="1955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2200" y="5181600"/>
                        <a:ext cx="368988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88710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0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Substitute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03485"/>
              </p:ext>
            </p:extLst>
          </p:nvPr>
        </p:nvGraphicFramePr>
        <p:xfrm>
          <a:off x="2133599" y="381000"/>
          <a:ext cx="22138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168400" imgH="241300" progId="Equation.DSMT4">
                  <p:embed/>
                </p:oleObj>
              </mc:Choice>
              <mc:Fallback>
                <p:oleObj name="Equation" r:id="rId3" imgW="1168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599" y="381000"/>
                        <a:ext cx="221381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66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and we get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42881"/>
              </p:ext>
            </p:extLst>
          </p:nvPr>
        </p:nvGraphicFramePr>
        <p:xfrm>
          <a:off x="2057400" y="1219200"/>
          <a:ext cx="360997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1905000" imgH="698500" progId="Equation.DSMT4">
                  <p:embed/>
                </p:oleObj>
              </mc:Choice>
              <mc:Fallback>
                <p:oleObj name="Equation" r:id="rId5" imgW="19050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1219200"/>
                        <a:ext cx="3609975" cy="132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2743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3986"/>
              </p:ext>
            </p:extLst>
          </p:nvPr>
        </p:nvGraphicFramePr>
        <p:xfrm>
          <a:off x="2057400" y="2743200"/>
          <a:ext cx="23114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7" imgW="1219200" imgH="431800" progId="Equation.DSMT4">
                  <p:embed/>
                </p:oleObj>
              </mc:Choice>
              <mc:Fallback>
                <p:oleObj name="Equation" r:id="rId7" imgW="1219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7400" y="2743200"/>
                        <a:ext cx="2311400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600" y="3657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76606"/>
              </p:ext>
            </p:extLst>
          </p:nvPr>
        </p:nvGraphicFramePr>
        <p:xfrm>
          <a:off x="2057400" y="3810000"/>
          <a:ext cx="38258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9" imgW="2019300" imgH="876300" progId="Equation.DSMT4">
                  <p:embed/>
                </p:oleObj>
              </mc:Choice>
              <mc:Fallback>
                <p:oleObj name="Equation" r:id="rId9" imgW="20193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3810000"/>
                        <a:ext cx="3825875" cy="165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98534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have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92960"/>
              </p:ext>
            </p:extLst>
          </p:nvPr>
        </p:nvGraphicFramePr>
        <p:xfrm>
          <a:off x="2133599" y="457200"/>
          <a:ext cx="2514601" cy="69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1612900" imgH="444500" progId="Equation.DSMT4">
                  <p:embed/>
                </p:oleObj>
              </mc:Choice>
              <mc:Fallback>
                <p:oleObj name="Equation" r:id="rId3" imgW="16129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599" y="457200"/>
                        <a:ext cx="2514601" cy="69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2954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Motion will be stable if RHS is both </a:t>
            </a:r>
            <a:r>
              <a:rPr lang="en-US" sz="1800" u="sng" dirty="0" smtClean="0">
                <a:solidFill>
                  <a:srgbClr val="C00000"/>
                </a:solidFill>
                <a:latin typeface="+mn-lt"/>
              </a:rPr>
              <a:t>real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1800" u="sng" dirty="0" smtClean="0">
                <a:solidFill>
                  <a:srgbClr val="C00000"/>
                </a:solidFill>
                <a:latin typeface="+mn-lt"/>
              </a:rPr>
              <a:t>positive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so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503451"/>
              </p:ext>
            </p:extLst>
          </p:nvPr>
        </p:nvGraphicFramePr>
        <p:xfrm>
          <a:off x="2590800" y="1828800"/>
          <a:ext cx="35210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5" imgW="1866900" imgH="203200" progId="Equation.DSMT4">
                  <p:embed/>
                </p:oleObj>
              </mc:Choice>
              <mc:Fallback>
                <p:oleObj name="Equation" r:id="rId5" imgW="1866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1828800"/>
                        <a:ext cx="35210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24384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energy loss given by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42634"/>
              </p:ext>
            </p:extLst>
          </p:nvPr>
        </p:nvGraphicFramePr>
        <p:xfrm>
          <a:off x="3048000" y="2438401"/>
          <a:ext cx="1981200" cy="189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7" imgW="1168400" imgH="1117600" progId="Equation.DSMT4">
                  <p:embed/>
                </p:oleObj>
              </mc:Choice>
              <mc:Fallback>
                <p:oleObj name="Equation" r:id="rId7" imgW="1168400" imgH="1117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2438401"/>
                        <a:ext cx="1981200" cy="189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7800" y="3429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fraction of total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4953000" y="3582889"/>
            <a:ext cx="304800" cy="3033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43200" y="39624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44196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31111"/>
              </p:ext>
            </p:extLst>
          </p:nvPr>
        </p:nvGraphicFramePr>
        <p:xfrm>
          <a:off x="2438400" y="4419600"/>
          <a:ext cx="34861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9" imgW="2324100" imgH="1270000" progId="Equation.DSMT4">
                  <p:embed/>
                </p:oleObj>
              </mc:Choice>
              <mc:Fallback>
                <p:oleObj name="Equation" r:id="rId9" imgW="2324100" imgH="1270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4419600"/>
                        <a:ext cx="348615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037101">
            <a:off x="5127235" y="5063438"/>
            <a:ext cx="555722" cy="227988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4267200" y="5181600"/>
            <a:ext cx="7620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76600" y="5715000"/>
            <a:ext cx="1600200" cy="6096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947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we have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148357"/>
              </p:ext>
            </p:extLst>
          </p:nvPr>
        </p:nvGraphicFramePr>
        <p:xfrm>
          <a:off x="2819400" y="457200"/>
          <a:ext cx="1775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914400" imgH="431800" progId="Equation.DSMT4">
                  <p:embed/>
                </p:oleObj>
              </mc:Choice>
              <mc:Fallback>
                <p:oleObj name="Equation" r:id="rId3" imgW="91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177501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75200" y="685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imaginary and negative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for motion to be stable, we want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η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&lt;0 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other words, motion will only be stable below transition.  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is why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unbunched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beams are not stable </a:t>
            </a:r>
            <a:r>
              <a:rPr lang="en-US" sz="1800" smtClean="0">
                <a:solidFill>
                  <a:srgbClr val="C00000"/>
                </a:solidFill>
                <a:latin typeface="+mn-lt"/>
              </a:rPr>
              <a:t>above transition.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446321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9727" y="240704"/>
            <a:ext cx="810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two particles in a bunch.  Below transition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737" y="971118"/>
            <a:ext cx="129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turn n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turn n+1</a:t>
            </a:r>
          </a:p>
        </p:txBody>
      </p:sp>
      <p:sp>
        <p:nvSpPr>
          <p:cNvPr id="10" name="Oval 9"/>
          <p:cNvSpPr/>
          <p:nvPr/>
        </p:nvSpPr>
        <p:spPr>
          <a:xfrm>
            <a:off x="2764055" y="1029219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48868" y="1032216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543748"/>
              </p:ext>
            </p:extLst>
          </p:nvPr>
        </p:nvGraphicFramePr>
        <p:xfrm>
          <a:off x="2554840" y="804327"/>
          <a:ext cx="469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3" imgW="469900" imgH="165100" progId="Equation.DSMT4">
                  <p:embed/>
                </p:oleObj>
              </mc:Choice>
              <mc:Fallback>
                <p:oleObj name="Equation" r:id="rId3" imgW="469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840" y="804327"/>
                        <a:ext cx="4699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88076"/>
              </p:ext>
            </p:extLst>
          </p:nvPr>
        </p:nvGraphicFramePr>
        <p:xfrm>
          <a:off x="3130564" y="790724"/>
          <a:ext cx="469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5" imgW="469900" imgH="165100" progId="Equation.DSMT4">
                  <p:embed/>
                </p:oleObj>
              </mc:Choice>
              <mc:Fallback>
                <p:oleObj name="Equation" r:id="rId5" imgW="469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64" y="790724"/>
                        <a:ext cx="4699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2791948" y="1513625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8780" y="1508322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0812" y="1430624"/>
            <a:ext cx="193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Further apart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719" y="2044834"/>
            <a:ext cx="810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Above transition…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729" y="2650746"/>
            <a:ext cx="1294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turn n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turn n+1</a:t>
            </a:r>
          </a:p>
        </p:txBody>
      </p:sp>
      <p:sp>
        <p:nvSpPr>
          <p:cNvPr id="19" name="Oval 18"/>
          <p:cNvSpPr/>
          <p:nvPr/>
        </p:nvSpPr>
        <p:spPr>
          <a:xfrm>
            <a:off x="2767047" y="2708847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51860" y="2711844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31663"/>
              </p:ext>
            </p:extLst>
          </p:nvPr>
        </p:nvGraphicFramePr>
        <p:xfrm>
          <a:off x="2557832" y="2483955"/>
          <a:ext cx="469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7" imgW="469900" imgH="165100" progId="Equation.DSMT4">
                  <p:embed/>
                </p:oleObj>
              </mc:Choice>
              <mc:Fallback>
                <p:oleObj name="Equation" r:id="rId7" imgW="469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7832" y="2483955"/>
                        <a:ext cx="4699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53662"/>
              </p:ext>
            </p:extLst>
          </p:nvPr>
        </p:nvGraphicFramePr>
        <p:xfrm>
          <a:off x="3133556" y="2470352"/>
          <a:ext cx="4699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8" imgW="469900" imgH="165100" progId="Equation.DSMT4">
                  <p:embed/>
                </p:oleObj>
              </mc:Choice>
              <mc:Fallback>
                <p:oleObj name="Equation" r:id="rId8" imgW="4699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3556" y="2470352"/>
                        <a:ext cx="4699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794940" y="3193253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22044" y="3196250"/>
            <a:ext cx="141108" cy="14940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23804" y="3110252"/>
            <a:ext cx="164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Closer together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7410" y="3732762"/>
            <a:ext cx="810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That is, the particles behave as if they had “negative mass”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a beam of uniform line density 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28800" y="5410200"/>
            <a:ext cx="4038600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43600" y="54102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82348"/>
              </p:ext>
            </p:extLst>
          </p:nvPr>
        </p:nvGraphicFramePr>
        <p:xfrm>
          <a:off x="4495800" y="54864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9" imgW="393700" imgH="393700" progId="Equation.DSMT4">
                  <p:embed/>
                </p:oleObj>
              </mc:Choice>
              <mc:Fallback>
                <p:oleObj name="Equation" r:id="rId9" imgW="393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5486400"/>
                        <a:ext cx="393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37238"/>
              </p:ext>
            </p:extLst>
          </p:nvPr>
        </p:nvGraphicFramePr>
        <p:xfrm>
          <a:off x="6248400" y="525780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11" imgW="114300" imgH="127000" progId="Equation.DSMT4">
                  <p:embed/>
                </p:oleObj>
              </mc:Choice>
              <mc:Fallback>
                <p:oleObj name="Equation" r:id="rId11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8400" y="5257800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13669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762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fields outside the beam are given by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867321"/>
              </p:ext>
            </p:extLst>
          </p:nvPr>
        </p:nvGraphicFramePr>
        <p:xfrm>
          <a:off x="2718713" y="685800"/>
          <a:ext cx="274807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" imgW="2044700" imgH="1587500" progId="Equation.DSMT4">
                  <p:embed/>
                </p:oleObj>
              </mc:Choice>
              <mc:Fallback>
                <p:oleObj name="Equation" r:id="rId3" imgW="2044700" imgH="158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8713" y="685800"/>
                        <a:ext cx="2748077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2895600"/>
            <a:ext cx="762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Inside the beam, the enclosed current/charge scales as r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/a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so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84474"/>
              </p:ext>
            </p:extLst>
          </p:nvPr>
        </p:nvGraphicFramePr>
        <p:xfrm>
          <a:off x="2971800" y="3276600"/>
          <a:ext cx="2816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5" imgW="2095500" imgH="431800" progId="Equation.DSMT4">
                  <p:embed/>
                </p:oleObj>
              </mc:Choice>
              <mc:Fallback>
                <p:oleObj name="Equation" r:id="rId5" imgW="2095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3276600"/>
                        <a:ext cx="2816225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590800" y="15240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25908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35052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4267200"/>
            <a:ext cx="762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find the field along the beam axis using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842665"/>
              </p:ext>
            </p:extLst>
          </p:nvPr>
        </p:nvGraphicFramePr>
        <p:xfrm>
          <a:off x="3276600" y="4800600"/>
          <a:ext cx="18780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7" imgW="1397000" imgH="393700" progId="Equation.DSMT4">
                  <p:embed/>
                </p:oleObj>
              </mc:Choice>
              <mc:Fallback>
                <p:oleObj name="Equation" r:id="rId7" imgW="139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4800600"/>
                        <a:ext cx="1878013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53759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04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we have the beam propagating through a beam pipe of radius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838200"/>
            <a:ext cx="51816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prstClr val="white"/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371600" y="2057400"/>
            <a:ext cx="51816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prstClr val="white"/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84300" y="1524000"/>
            <a:ext cx="5168900" cy="0"/>
          </a:xfrm>
          <a:prstGeom prst="line">
            <a:avLst/>
          </a:prstGeom>
          <a:ln w="635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66800" y="15240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914400"/>
            <a:ext cx="2286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43000" y="9144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88474"/>
              </p:ext>
            </p:extLst>
          </p:nvPr>
        </p:nvGraphicFramePr>
        <p:xfrm>
          <a:off x="990600" y="1066800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3" imgW="127000" imgH="165100" progId="Equation.DSMT4">
                  <p:embed/>
                </p:oleObj>
              </mc:Choice>
              <mc:Fallback>
                <p:oleObj name="Equation" r:id="rId3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590800" y="914400"/>
            <a:ext cx="1371600" cy="60960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90800" y="1524000"/>
            <a:ext cx="137160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90800" y="22860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2400" y="22860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90800" y="2362200"/>
            <a:ext cx="1371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750681"/>
              </p:ext>
            </p:extLst>
          </p:nvPr>
        </p:nvGraphicFramePr>
        <p:xfrm>
          <a:off x="3086100" y="2438400"/>
          <a:ext cx="203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tion" r:id="rId5" imgW="203200" imgH="165100" progId="Equation.DSMT4">
                  <p:embed/>
                </p:oleObj>
              </mc:Choice>
              <mc:Fallback>
                <p:oleObj name="Equation" r:id="rId5" imgW="203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6100" y="2438400"/>
                        <a:ext cx="203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574433"/>
              </p:ext>
            </p:extLst>
          </p:nvPr>
        </p:nvGraphicFramePr>
        <p:xfrm>
          <a:off x="2482850" y="2533650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7" imgW="114300" imgH="127000" progId="Equation.DSMT4">
                  <p:embed/>
                </p:oleObj>
              </mc:Choice>
              <mc:Fallback>
                <p:oleObj name="Equation" r:id="rId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2850" y="2533650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45327"/>
              </p:ext>
            </p:extLst>
          </p:nvPr>
        </p:nvGraphicFramePr>
        <p:xfrm>
          <a:off x="3810000" y="2514600"/>
          <a:ext cx="406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9" imgW="406400" imgH="165100" progId="Equation.DSMT4">
                  <p:embed/>
                </p:oleObj>
              </mc:Choice>
              <mc:Fallback>
                <p:oleObj name="Equation" r:id="rId9" imgW="4064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2514600"/>
                        <a:ext cx="406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781800" y="838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Note,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λ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not constant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553200" y="1219200"/>
            <a:ext cx="2286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48000" y="1524000"/>
            <a:ext cx="533400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8000" y="914400"/>
            <a:ext cx="533400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6587"/>
              </p:ext>
            </p:extLst>
          </p:nvPr>
        </p:nvGraphicFramePr>
        <p:xfrm>
          <a:off x="3200400" y="152400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11" imgW="190500" imgH="203200" progId="Equation.DSMT4">
                  <p:embed/>
                </p:oleObj>
              </mc:Choice>
              <mc:Fallback>
                <p:oleObj name="Equation" r:id="rId11" imgW="190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0400" y="1524000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0366"/>
              </p:ext>
            </p:extLst>
          </p:nvPr>
        </p:nvGraphicFramePr>
        <p:xfrm>
          <a:off x="3200400" y="9906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13" imgW="203200" imgH="203200" progId="Equation.DSMT4">
                  <p:embed/>
                </p:oleObj>
              </mc:Choice>
              <mc:Fallback>
                <p:oleObj name="Equation" r:id="rId13" imgW="203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990600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0563"/>
              </p:ext>
            </p:extLst>
          </p:nvPr>
        </p:nvGraphicFramePr>
        <p:xfrm>
          <a:off x="1770063" y="2895600"/>
          <a:ext cx="44513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15" imgW="3403600" imgH="990600" progId="Equation.DSMT4">
                  <p:embed/>
                </p:oleObj>
              </mc:Choice>
              <mc:Fallback>
                <p:oleObj name="Equation" r:id="rId15" imgW="3403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70063" y="2895600"/>
                        <a:ext cx="44513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99825"/>
              </p:ext>
            </p:extLst>
          </p:nvPr>
        </p:nvGraphicFramePr>
        <p:xfrm>
          <a:off x="6582409" y="3854863"/>
          <a:ext cx="53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tion" r:id="rId17" imgW="533400" imgH="393700" progId="Equation.DSMT4">
                  <p:embed/>
                </p:oleObj>
              </mc:Choice>
              <mc:Fallback>
                <p:oleObj name="Equation" r:id="rId17" imgW="533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82409" y="3854863"/>
                        <a:ext cx="533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>
          <a:xfrm>
            <a:off x="3886200" y="3505200"/>
            <a:ext cx="2573103" cy="421786"/>
          </a:xfrm>
          <a:custGeom>
            <a:avLst/>
            <a:gdLst>
              <a:gd name="connsiteX0" fmla="*/ 2573103 w 2573103"/>
              <a:gd name="connsiteY0" fmla="*/ 421786 h 421786"/>
              <a:gd name="connsiteX1" fmla="*/ 1237069 w 2573103"/>
              <a:gd name="connsiteY1" fmla="*/ 50693 h 421786"/>
              <a:gd name="connsiteX2" fmla="*/ 371121 w 2573103"/>
              <a:gd name="connsiteY2" fmla="*/ 9460 h 421786"/>
              <a:gd name="connsiteX3" fmla="*/ 0 w 2573103"/>
              <a:gd name="connsiteY3" fmla="*/ 108418 h 42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103" h="421786">
                <a:moveTo>
                  <a:pt x="2573103" y="421786"/>
                </a:moveTo>
                <a:cubicBezTo>
                  <a:pt x="2088584" y="270600"/>
                  <a:pt x="1604066" y="119414"/>
                  <a:pt x="1237069" y="50693"/>
                </a:cubicBezTo>
                <a:cubicBezTo>
                  <a:pt x="870072" y="-18028"/>
                  <a:pt x="577299" y="-161"/>
                  <a:pt x="371121" y="9460"/>
                </a:cubicBezTo>
                <a:cubicBezTo>
                  <a:pt x="164943" y="19081"/>
                  <a:pt x="0" y="108418"/>
                  <a:pt x="0" y="108418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129486"/>
              </p:ext>
            </p:extLst>
          </p:nvPr>
        </p:nvGraphicFramePr>
        <p:xfrm>
          <a:off x="2133600" y="4724400"/>
          <a:ext cx="35861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Equation" r:id="rId19" imgW="2743200" imgH="952500" progId="Equation.DSMT4">
                  <p:embed/>
                </p:oleObj>
              </mc:Choice>
              <mc:Fallback>
                <p:oleObj name="Equation" r:id="rId19" imgW="27432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33600" y="4724400"/>
                        <a:ext cx="358616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29403"/>
              </p:ext>
            </p:extLst>
          </p:nvPr>
        </p:nvGraphicFramePr>
        <p:xfrm>
          <a:off x="5918200" y="5486400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21" imgW="495300" imgH="393700" progId="Equation.DSMT4">
                  <p:embed/>
                </p:oleObj>
              </mc:Choice>
              <mc:Fallback>
                <p:oleObj name="Equation" r:id="rId21" imgW="4953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18200" y="5486400"/>
                        <a:ext cx="495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Freeform 35"/>
          <p:cNvSpPr/>
          <p:nvPr/>
        </p:nvSpPr>
        <p:spPr>
          <a:xfrm>
            <a:off x="3886200" y="5410200"/>
            <a:ext cx="1963503" cy="228600"/>
          </a:xfrm>
          <a:custGeom>
            <a:avLst/>
            <a:gdLst>
              <a:gd name="connsiteX0" fmla="*/ 2573103 w 2573103"/>
              <a:gd name="connsiteY0" fmla="*/ 421786 h 421786"/>
              <a:gd name="connsiteX1" fmla="*/ 1237069 w 2573103"/>
              <a:gd name="connsiteY1" fmla="*/ 50693 h 421786"/>
              <a:gd name="connsiteX2" fmla="*/ 371121 w 2573103"/>
              <a:gd name="connsiteY2" fmla="*/ 9460 h 421786"/>
              <a:gd name="connsiteX3" fmla="*/ 0 w 2573103"/>
              <a:gd name="connsiteY3" fmla="*/ 108418 h 42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103" h="421786">
                <a:moveTo>
                  <a:pt x="2573103" y="421786"/>
                </a:moveTo>
                <a:cubicBezTo>
                  <a:pt x="2088584" y="270600"/>
                  <a:pt x="1604066" y="119414"/>
                  <a:pt x="1237069" y="50693"/>
                </a:cubicBezTo>
                <a:cubicBezTo>
                  <a:pt x="870072" y="-18028"/>
                  <a:pt x="577299" y="-161"/>
                  <a:pt x="371121" y="9460"/>
                </a:cubicBezTo>
                <a:cubicBezTo>
                  <a:pt x="164943" y="19081"/>
                  <a:pt x="0" y="108418"/>
                  <a:pt x="0" y="108418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88662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Any perturbation is propagating with the beam, so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698022"/>
              </p:ext>
            </p:extLst>
          </p:nvPr>
        </p:nvGraphicFramePr>
        <p:xfrm>
          <a:off x="3276599" y="685800"/>
          <a:ext cx="287795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1536700" imgH="1587500" progId="Equation.DSMT4">
                  <p:embed/>
                </p:oleObj>
              </mc:Choice>
              <mc:Fallback>
                <p:oleObj name="Equation" r:id="rId3" imgW="1536700" imgH="158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599" y="685800"/>
                        <a:ext cx="2877953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14600" y="25908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47800" y="40386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75682"/>
              </p:ext>
            </p:extLst>
          </p:nvPr>
        </p:nvGraphicFramePr>
        <p:xfrm>
          <a:off x="2419350" y="3802063"/>
          <a:ext cx="46672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3568700" imgH="927100" progId="Equation.DSMT4">
                  <p:embed/>
                </p:oleObj>
              </mc:Choice>
              <mc:Fallback>
                <p:oleObj name="Equation" r:id="rId5" imgW="35687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9350" y="3802063"/>
                        <a:ext cx="4667250" cy="121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266384"/>
              </p:ext>
            </p:extLst>
          </p:nvPr>
        </p:nvGraphicFramePr>
        <p:xfrm>
          <a:off x="2438400" y="5181600"/>
          <a:ext cx="4743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3073400" imgH="444500" progId="Equation.DSMT4">
                  <p:embed/>
                </p:oleObj>
              </mc:Choice>
              <mc:Fallback>
                <p:oleObj name="Equation" r:id="rId7" imgW="3073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47434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600200" y="54864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016645">
            <a:off x="5625831" y="5717771"/>
            <a:ext cx="481511" cy="5885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580305">
            <a:off x="4757073" y="5904870"/>
            <a:ext cx="457200" cy="33793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72200" y="5105400"/>
            <a:ext cx="1066800" cy="8382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444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wall is perfectly conducting, then 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1800" i="1" baseline="-25000" dirty="0" err="1" smtClean="0">
                <a:solidFill>
                  <a:srgbClr val="C00000"/>
                </a:solidFill>
                <a:latin typeface="+mn-lt"/>
              </a:rPr>
              <a:t>w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=0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and we have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18985"/>
              </p:ext>
            </p:extLst>
          </p:nvPr>
        </p:nvGraphicFramePr>
        <p:xfrm>
          <a:off x="3048000" y="838200"/>
          <a:ext cx="165847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3" imgW="939800" imgH="431800" progId="Equation.DSMT4">
                  <p:embed/>
                </p:oleObj>
              </mc:Choice>
              <mc:Fallback>
                <p:oleObj name="Equation" r:id="rId3" imgW="939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838200"/>
                        <a:ext cx="165847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676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We’ll factor any perturbations in the line density into harmonic components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01857"/>
              </p:ext>
            </p:extLst>
          </p:nvPr>
        </p:nvGraphicFramePr>
        <p:xfrm>
          <a:off x="2819400" y="2286000"/>
          <a:ext cx="296585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5" imgW="1409700" imgH="254000" progId="Equation.DSMT4">
                  <p:embed/>
                </p:oleObj>
              </mc:Choice>
              <mc:Fallback>
                <p:oleObj name="Equation" r:id="rId5" imgW="1409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286000"/>
                        <a:ext cx="296585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38800" y="2743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azimuthal 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32004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frequency of oscillation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5605470" y="2588731"/>
            <a:ext cx="73275" cy="268642"/>
          </a:xfrm>
          <a:custGeom>
            <a:avLst/>
            <a:gdLst>
              <a:gd name="connsiteX0" fmla="*/ 73275 w 73275"/>
              <a:gd name="connsiteY0" fmla="*/ 268642 h 268642"/>
              <a:gd name="connsiteX1" fmla="*/ 24425 w 73275"/>
              <a:gd name="connsiteY1" fmla="*/ 183165 h 268642"/>
              <a:gd name="connsiteX2" fmla="*/ 0 w 73275"/>
              <a:gd name="connsiteY2" fmla="*/ 0 h 26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75" h="268642">
                <a:moveTo>
                  <a:pt x="73275" y="268642"/>
                </a:moveTo>
                <a:cubicBezTo>
                  <a:pt x="54956" y="248290"/>
                  <a:pt x="36637" y="227939"/>
                  <a:pt x="24425" y="183165"/>
                </a:cubicBezTo>
                <a:cubicBezTo>
                  <a:pt x="12213" y="138391"/>
                  <a:pt x="0" y="0"/>
                  <a:pt x="0" y="0"/>
                </a:cubicBezTo>
              </a:path>
            </a:pathLst>
          </a:custGeom>
          <a:ln w="127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2590800"/>
            <a:ext cx="378075" cy="725842"/>
          </a:xfrm>
          <a:custGeom>
            <a:avLst/>
            <a:gdLst>
              <a:gd name="connsiteX0" fmla="*/ 73275 w 73275"/>
              <a:gd name="connsiteY0" fmla="*/ 268642 h 268642"/>
              <a:gd name="connsiteX1" fmla="*/ 24425 w 73275"/>
              <a:gd name="connsiteY1" fmla="*/ 183165 h 268642"/>
              <a:gd name="connsiteX2" fmla="*/ 0 w 73275"/>
              <a:gd name="connsiteY2" fmla="*/ 0 h 26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75" h="268642">
                <a:moveTo>
                  <a:pt x="73275" y="268642"/>
                </a:moveTo>
                <a:cubicBezTo>
                  <a:pt x="54956" y="248290"/>
                  <a:pt x="36637" y="227939"/>
                  <a:pt x="24425" y="183165"/>
                </a:cubicBezTo>
                <a:cubicBezTo>
                  <a:pt x="12213" y="138391"/>
                  <a:pt x="0" y="0"/>
                  <a:pt x="0" y="0"/>
                </a:cubicBezTo>
              </a:path>
            </a:pathLst>
          </a:custGeom>
          <a:ln w="127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3733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=mode number.  General solution will be a combination of these.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Mode will propagate with an angular frequency 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372837"/>
              </p:ext>
            </p:extLst>
          </p:nvPr>
        </p:nvGraphicFramePr>
        <p:xfrm>
          <a:off x="3854450" y="4986338"/>
          <a:ext cx="8064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7" imgW="457200" imgH="393700" progId="Equation.DSMT4">
                  <p:embed/>
                </p:oleObj>
              </mc:Choice>
              <mc:Fallback>
                <p:oleObj name="Equation" r:id="rId7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4450" y="4986338"/>
                        <a:ext cx="806450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81600" y="5943600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phase velocity of perturbation around ring</a:t>
            </a:r>
          </a:p>
        </p:txBody>
      </p:sp>
      <p:sp>
        <p:nvSpPr>
          <p:cNvPr id="16" name="Freeform 15"/>
          <p:cNvSpPr/>
          <p:nvPr/>
        </p:nvSpPr>
        <p:spPr>
          <a:xfrm>
            <a:off x="4495800" y="5791200"/>
            <a:ext cx="733675" cy="344842"/>
          </a:xfrm>
          <a:custGeom>
            <a:avLst/>
            <a:gdLst>
              <a:gd name="connsiteX0" fmla="*/ 73275 w 73275"/>
              <a:gd name="connsiteY0" fmla="*/ 268642 h 268642"/>
              <a:gd name="connsiteX1" fmla="*/ 24425 w 73275"/>
              <a:gd name="connsiteY1" fmla="*/ 183165 h 268642"/>
              <a:gd name="connsiteX2" fmla="*/ 0 w 73275"/>
              <a:gd name="connsiteY2" fmla="*/ 0 h 26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275" h="268642">
                <a:moveTo>
                  <a:pt x="73275" y="268642"/>
                </a:moveTo>
                <a:cubicBezTo>
                  <a:pt x="54956" y="248290"/>
                  <a:pt x="36637" y="227939"/>
                  <a:pt x="24425" y="183165"/>
                </a:cubicBezTo>
                <a:cubicBezTo>
                  <a:pt x="12213" y="138391"/>
                  <a:pt x="0" y="0"/>
                  <a:pt x="0" y="0"/>
                </a:cubicBezTo>
              </a:path>
            </a:pathLst>
          </a:custGeom>
          <a:ln w="127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61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Recall,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λ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 a charge density, so it must satisfy the continuity equation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84337"/>
              </p:ext>
            </p:extLst>
          </p:nvPr>
        </p:nvGraphicFramePr>
        <p:xfrm>
          <a:off x="914400" y="1143000"/>
          <a:ext cx="6270625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3238500" imgH="2222500" progId="Equation.DSMT4">
                  <p:embed/>
                </p:oleObj>
              </mc:Choice>
              <mc:Fallback>
                <p:oleObj name="Equation" r:id="rId3" imgW="3238500" imgH="222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270625" cy="43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1143000"/>
            <a:ext cx="1625600" cy="8382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8458200" y="15240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13500" y="15240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342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34200" y="2133600"/>
            <a:ext cx="13716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55155"/>
              </p:ext>
            </p:extLst>
          </p:nvPr>
        </p:nvGraphicFramePr>
        <p:xfrm>
          <a:off x="6324600" y="1132113"/>
          <a:ext cx="304800" cy="34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6" imgW="177800" imgH="203200" progId="Equation.DSMT4">
                  <p:embed/>
                </p:oleObj>
              </mc:Choice>
              <mc:Fallback>
                <p:oleObj name="Equation" r:id="rId6" imgW="177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4600" y="1132113"/>
                        <a:ext cx="304800" cy="348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49151"/>
              </p:ext>
            </p:extLst>
          </p:nvPr>
        </p:nvGraphicFramePr>
        <p:xfrm>
          <a:off x="8404225" y="1143000"/>
          <a:ext cx="4127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8" imgW="241300" imgH="203200" progId="Equation.DSMT4">
                  <p:embed/>
                </p:oleObj>
              </mc:Choice>
              <mc:Fallback>
                <p:oleObj name="Equation" r:id="rId8" imgW="241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04225" y="1143000"/>
                        <a:ext cx="41275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19269"/>
              </p:ext>
            </p:extLst>
          </p:nvPr>
        </p:nvGraphicFramePr>
        <p:xfrm>
          <a:off x="7467600" y="2133600"/>
          <a:ext cx="31261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0" imgW="203200" imgH="165100" progId="Equation.DSMT4">
                  <p:embed/>
                </p:oleObj>
              </mc:Choice>
              <mc:Fallback>
                <p:oleObj name="Equation" r:id="rId10" imgW="203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67600" y="2133600"/>
                        <a:ext cx="312615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41857"/>
              </p:ext>
            </p:extLst>
          </p:nvPr>
        </p:nvGraphicFramePr>
        <p:xfrm>
          <a:off x="7467600" y="1295400"/>
          <a:ext cx="34290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2" imgW="139700" imgH="177800" progId="Equation.DSMT4">
                  <p:embed/>
                </p:oleObj>
              </mc:Choice>
              <mc:Fallback>
                <p:oleObj name="Equation" r:id="rId12" imgW="1397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67600" y="1295400"/>
                        <a:ext cx="342900" cy="43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678582">
            <a:off x="5085085" y="4563602"/>
            <a:ext cx="571500" cy="3937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953000" y="4343400"/>
            <a:ext cx="1524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4648200"/>
            <a:ext cx="2895600" cy="9144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9731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Look for a solution of the form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22335"/>
              </p:ext>
            </p:extLst>
          </p:nvPr>
        </p:nvGraphicFramePr>
        <p:xfrm>
          <a:off x="4127500" y="304800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0" y="304800"/>
                        <a:ext cx="220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74478"/>
              </p:ext>
            </p:extLst>
          </p:nvPr>
        </p:nvGraphicFramePr>
        <p:xfrm>
          <a:off x="1752600" y="914400"/>
          <a:ext cx="409492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2616200" imgH="1460500" progId="Equation.DSMT4">
                  <p:embed/>
                </p:oleObj>
              </mc:Choice>
              <mc:Fallback>
                <p:oleObj name="Equation" r:id="rId5" imgW="2616200" imgH="146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4094922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0" y="22098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Assume small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10000" y="2133600"/>
            <a:ext cx="6858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3195"/>
              </p:ext>
            </p:extLst>
          </p:nvPr>
        </p:nvGraphicFramePr>
        <p:xfrm>
          <a:off x="2667000" y="3276600"/>
          <a:ext cx="2209800" cy="234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1447800" imgH="1536700" progId="Equation.DSMT4">
                  <p:embed/>
                </p:oleObj>
              </mc:Choice>
              <mc:Fallback>
                <p:oleObj name="Equation" r:id="rId7" imgW="1447800" imgH="153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3276600"/>
                        <a:ext cx="2209800" cy="2345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981200" y="4114800"/>
            <a:ext cx="6096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4424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 16 -Negative Mass Instability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write the current in the form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05583"/>
              </p:ext>
            </p:extLst>
          </p:nvPr>
        </p:nvGraphicFramePr>
        <p:xfrm>
          <a:off x="2438400" y="685800"/>
          <a:ext cx="3429000" cy="2363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2247900" imgH="1549400" progId="Equation.DSMT4">
                  <p:embed/>
                </p:oleObj>
              </mc:Choice>
              <mc:Fallback>
                <p:oleObj name="Equation" r:id="rId3" imgW="2247900" imgH="154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685800"/>
                        <a:ext cx="3429000" cy="2363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124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now consider an individual particle in the distribution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13371"/>
              </p:ext>
            </p:extLst>
          </p:nvPr>
        </p:nvGraphicFramePr>
        <p:xfrm>
          <a:off x="2895600" y="3581400"/>
          <a:ext cx="218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638300" imgH="457200" progId="Equation.DSMT4">
                  <p:embed/>
                </p:oleObj>
              </mc:Choice>
              <mc:Fallback>
                <p:oleObj name="Equation" r:id="rId5" imgW="1638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3581400"/>
                        <a:ext cx="218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33600" y="4191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particle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3124200" y="4191000"/>
            <a:ext cx="228600" cy="138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62400" y="4267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deformation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962400" y="4038600"/>
            <a:ext cx="76200" cy="2909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75316">
            <a:off x="4904368" y="3484000"/>
            <a:ext cx="381000" cy="2344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3400" y="4572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 the angular velocity of an individual particle around the ring is related to the period by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93308"/>
              </p:ext>
            </p:extLst>
          </p:nvPr>
        </p:nvGraphicFramePr>
        <p:xfrm>
          <a:off x="2438400" y="5410200"/>
          <a:ext cx="381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8" imgW="2857500" imgH="457200" progId="Equation.DSMT4">
                  <p:embed/>
                </p:oleObj>
              </mc:Choice>
              <mc:Fallback>
                <p:oleObj name="Equation" r:id="rId8" imgW="2857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5410200"/>
                        <a:ext cx="3810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53000" y="6096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slip factor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953000" y="5867400"/>
            <a:ext cx="76200" cy="2909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25757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8049</TotalTime>
  <Words>596</Words>
  <Application>Microsoft Macintosh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Opulent</vt:lpstr>
      <vt:lpstr>Equation</vt:lpstr>
      <vt:lpstr>Negative Mass Instability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351</cp:revision>
  <dcterms:created xsi:type="dcterms:W3CDTF">2003-06-24T14:15:57Z</dcterms:created>
  <dcterms:modified xsi:type="dcterms:W3CDTF">2014-01-29T01:53:53Z</dcterms:modified>
</cp:coreProperties>
</file>