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5" autoAdjust="0"/>
    <p:restoredTop sz="94660"/>
  </p:normalViewPr>
  <p:slideViewPr>
    <p:cSldViewPr>
      <p:cViewPr varScale="1">
        <p:scale>
          <a:sx n="105" d="100"/>
          <a:sy n="105" d="100"/>
        </p:scale>
        <p:origin x="-1016" y="-104"/>
      </p:cViewPr>
      <p:guideLst>
        <p:guide orient="horz" pos="4319"/>
        <p:guide pos="3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1" Type="http://schemas.openxmlformats.org/officeDocument/2006/relationships/image" Target="../media/image32.emf"/><Relationship Id="rId2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1" Type="http://schemas.openxmlformats.org/officeDocument/2006/relationships/image" Target="../media/image55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0.e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41.e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42.emf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4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5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48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emf"/><Relationship Id="rId12" Type="http://schemas.openxmlformats.org/officeDocument/2006/relationships/oleObject" Target="../embeddings/oleObject64.bin"/><Relationship Id="rId13" Type="http://schemas.openxmlformats.org/officeDocument/2006/relationships/image" Target="../media/image5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9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61.bin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0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22.e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23.e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Macroparticle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we write the positions of our macroparticles 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79821"/>
              </p:ext>
            </p:extLst>
          </p:nvPr>
        </p:nvGraphicFramePr>
        <p:xfrm>
          <a:off x="3200400" y="762000"/>
          <a:ext cx="17047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3" imgW="1104900" imgH="444500" progId="Equation.DSMT4">
                  <p:embed/>
                </p:oleObj>
              </mc:Choice>
              <mc:Fallback>
                <p:oleObj name="Equation" r:id="rId3" imgW="11049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762000"/>
                        <a:ext cx="170470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1447800" y="838200"/>
            <a:ext cx="7620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838200"/>
            <a:ext cx="7620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1295400"/>
            <a:ext cx="304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28800" y="1371600"/>
            <a:ext cx="304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64518"/>
              </p:ext>
            </p:extLst>
          </p:nvPr>
        </p:nvGraphicFramePr>
        <p:xfrm>
          <a:off x="2286000" y="1371600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5" imgW="228600" imgH="203200" progId="Equation.DSMT4">
                  <p:embed/>
                </p:oleObj>
              </mc:Choice>
              <mc:Fallback>
                <p:oleObj name="Equation" r:id="rId5" imgW="228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371600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10842"/>
              </p:ext>
            </p:extLst>
          </p:nvPr>
        </p:nvGraphicFramePr>
        <p:xfrm>
          <a:off x="1822450" y="1447800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7" imgW="241300" imgH="203200" progId="Equation.DSMT4">
                  <p:embed/>
                </p:oleObj>
              </mc:Choice>
              <mc:Fallback>
                <p:oleObj name="Equation" r:id="rId7" imgW="241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2450" y="1447800"/>
                        <a:ext cx="241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1752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Make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the independent variable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82837"/>
              </p:ext>
            </p:extLst>
          </p:nvPr>
        </p:nvGraphicFramePr>
        <p:xfrm>
          <a:off x="1905000" y="2286000"/>
          <a:ext cx="180181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9" imgW="1168400" imgH="800100" progId="Equation.DSMT4">
                  <p:embed/>
                </p:oleObj>
              </mc:Choice>
              <mc:Fallback>
                <p:oleObj name="Equation" r:id="rId9" imgW="11684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2286000"/>
                        <a:ext cx="1801813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562600" y="1752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3048000"/>
            <a:ext cx="167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76800" y="2362200"/>
            <a:ext cx="1371600" cy="13716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9995"/>
              </p:ext>
            </p:extLst>
          </p:nvPr>
        </p:nvGraphicFramePr>
        <p:xfrm>
          <a:off x="6324599" y="3124200"/>
          <a:ext cx="263769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11" imgW="190500" imgH="165100" progId="Equation.DSMT4">
                  <p:embed/>
                </p:oleObj>
              </mc:Choice>
              <mc:Fallback>
                <p:oleObj name="Equation" r:id="rId11" imgW="1905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4599" y="3124200"/>
                        <a:ext cx="263769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24861"/>
              </p:ext>
            </p:extLst>
          </p:nvPr>
        </p:nvGraphicFramePr>
        <p:xfrm>
          <a:off x="5603875" y="1905000"/>
          <a:ext cx="333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13" imgW="241300" imgH="165100" progId="Equation.DSMT4">
                  <p:embed/>
                </p:oleObj>
              </mc:Choice>
              <mc:Fallback>
                <p:oleObj name="Equation" r:id="rId13" imgW="24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03875" y="1905000"/>
                        <a:ext cx="3333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24735"/>
              </p:ext>
            </p:extLst>
          </p:nvPr>
        </p:nvGraphicFramePr>
        <p:xfrm>
          <a:off x="7391399" y="2286000"/>
          <a:ext cx="127747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15" imgW="965200" imgH="863600" progId="Equation.DSMT4">
                  <p:embed/>
                </p:oleObj>
              </mc:Choice>
              <mc:Fallback>
                <p:oleObj name="Equation" r:id="rId15" imgW="9652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1399" y="2286000"/>
                        <a:ext cx="127747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/>
          <p:cNvSpPr/>
          <p:nvPr/>
        </p:nvSpPr>
        <p:spPr>
          <a:xfrm>
            <a:off x="5791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flipV="1">
            <a:off x="5562600" y="2427241"/>
            <a:ext cx="239759" cy="620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4038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calculate the accumulated phase angle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40723"/>
              </p:ext>
            </p:extLst>
          </p:nvPr>
        </p:nvGraphicFramePr>
        <p:xfrm>
          <a:off x="3200400" y="4419600"/>
          <a:ext cx="2438400" cy="188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17" imgW="1854200" imgH="1435100" progId="Equation.DSMT4">
                  <p:embed/>
                </p:oleObj>
              </mc:Choice>
              <mc:Fallback>
                <p:oleObj name="Equation" r:id="rId17" imgW="18542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00400" y="4419600"/>
                        <a:ext cx="2438400" cy="188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259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can write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77601"/>
              </p:ext>
            </p:extLst>
          </p:nvPr>
        </p:nvGraphicFramePr>
        <p:xfrm>
          <a:off x="2514600" y="457200"/>
          <a:ext cx="3237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3" imgW="1828800" imgH="774700" progId="Equation.DSMT4">
                  <p:embed/>
                </p:oleObj>
              </mc:Choice>
              <mc:Fallback>
                <p:oleObj name="Equation" r:id="rId3" imgW="18288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457200"/>
                        <a:ext cx="32378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1336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identify the angular term and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ω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write out equation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96451"/>
              </p:ext>
            </p:extLst>
          </p:nvPr>
        </p:nvGraphicFramePr>
        <p:xfrm>
          <a:off x="2438399" y="2590800"/>
          <a:ext cx="40584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5" imgW="3086100" imgH="927100" progId="Equation.DSMT4">
                  <p:embed/>
                </p:oleObj>
              </mc:Choice>
              <mc:Fallback>
                <p:oleObj name="Equation" r:id="rId5" imgW="30861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399" y="2590800"/>
                        <a:ext cx="40584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4622800" y="3048000"/>
            <a:ext cx="381000" cy="152400"/>
          </a:xfrm>
          <a:prstGeom prst="down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that the amplitude is changing slowly over time, we look at the first term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57478"/>
              </p:ext>
            </p:extLst>
          </p:nvPr>
        </p:nvGraphicFramePr>
        <p:xfrm>
          <a:off x="1500188" y="4724400"/>
          <a:ext cx="6448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7" imgW="4178300" imgH="901700" progId="Equation.DSMT4">
                  <p:embed/>
                </p:oleObj>
              </mc:Choice>
              <mc:Fallback>
                <p:oleObj name="Equation" r:id="rId7" imgW="41783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88" y="4724400"/>
                        <a:ext cx="644842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952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72832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34293"/>
              </p:ext>
            </p:extLst>
          </p:nvPr>
        </p:nvGraphicFramePr>
        <p:xfrm>
          <a:off x="609600" y="381000"/>
          <a:ext cx="8030883" cy="147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5" imgW="6489700" imgH="1193800" progId="Equation.DSMT4">
                  <p:embed/>
                </p:oleObj>
              </mc:Choice>
              <mc:Fallback>
                <p:oleObj name="Equation" r:id="rId5" imgW="64897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81000"/>
                        <a:ext cx="8030883" cy="1477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85800" y="1524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57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will cancel “spring constant” term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53200" y="838200"/>
            <a:ext cx="2286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86813"/>
              </p:ext>
            </p:extLst>
          </p:nvPr>
        </p:nvGraphicFramePr>
        <p:xfrm>
          <a:off x="1219200" y="2286000"/>
          <a:ext cx="623974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7" imgW="4622800" imgH="1016000" progId="Equation.DSMT4">
                  <p:embed/>
                </p:oleObj>
              </mc:Choice>
              <mc:Fallback>
                <p:oleObj name="Equation" r:id="rId7" imgW="46228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286000"/>
                        <a:ext cx="6239741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62000" y="2667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10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assume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00800" y="2209800"/>
            <a:ext cx="152400" cy="4572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33800" y="2971800"/>
            <a:ext cx="152400" cy="4572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25727"/>
              </p:ext>
            </p:extLst>
          </p:nvPr>
        </p:nvGraphicFramePr>
        <p:xfrm>
          <a:off x="2362200" y="3810000"/>
          <a:ext cx="985838" cy="33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9" imgW="596900" imgH="203200" progId="Equation.DSMT4">
                  <p:embed/>
                </p:oleObj>
              </mc:Choice>
              <mc:Fallback>
                <p:oleObj name="Equation" r:id="rId9" imgW="596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3810000"/>
                        <a:ext cx="985838" cy="335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03471"/>
              </p:ext>
            </p:extLst>
          </p:nvPr>
        </p:nvGraphicFramePr>
        <p:xfrm>
          <a:off x="2800350" y="4360863"/>
          <a:ext cx="36861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11" imgW="2730500" imgH="990600" progId="Equation.DSMT4">
                  <p:embed/>
                </p:oleObj>
              </mc:Choice>
              <mc:Fallback>
                <p:oleObj name="Equation" r:id="rId11" imgW="27305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00350" y="4360863"/>
                        <a:ext cx="36861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9038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87271"/>
              </p:ext>
            </p:extLst>
          </p:nvPr>
        </p:nvGraphicFramePr>
        <p:xfrm>
          <a:off x="6210300" y="5029200"/>
          <a:ext cx="698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698500" imgH="266700" progId="Equation.DSMT4">
                  <p:embed/>
                </p:oleObj>
              </mc:Choice>
              <mc:Fallback>
                <p:oleObj name="Equation" r:id="rId3" imgW="698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0300" y="5029200"/>
                        <a:ext cx="698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7522"/>
              </p:ext>
            </p:extLst>
          </p:nvPr>
        </p:nvGraphicFramePr>
        <p:xfrm>
          <a:off x="1600200" y="838200"/>
          <a:ext cx="5565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5" imgW="3568700" imgH="469900" progId="Equation.DSMT4">
                  <p:embed/>
                </p:oleObj>
              </mc:Choice>
              <mc:Fallback>
                <p:oleObj name="Equation" r:id="rId5" imgW="3568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5565775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981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we can obtain the evolution over half a period with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04810"/>
              </p:ext>
            </p:extLst>
          </p:nvPr>
        </p:nvGraphicFramePr>
        <p:xfrm>
          <a:off x="2057400" y="2362200"/>
          <a:ext cx="48736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7" imgW="3124200" imgH="1625600" progId="Equation.DSMT4">
                  <p:embed/>
                </p:oleObj>
              </mc:Choice>
              <mc:Fallback>
                <p:oleObj name="Equation" r:id="rId7" imgW="31242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4873625" cy="253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Compare to our simple case where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69073"/>
              </p:ext>
            </p:extLst>
          </p:nvPr>
        </p:nvGraphicFramePr>
        <p:xfrm>
          <a:off x="3657600" y="5410200"/>
          <a:ext cx="1289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9" imgW="825500" imgH="457200" progId="Equation.DSMT4">
                  <p:embed/>
                </p:oleObj>
              </mc:Choice>
              <mc:Fallback>
                <p:oleObj name="Equation" r:id="rId9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7600" y="5410200"/>
                        <a:ext cx="12890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6096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 added an imaginary part due to the chromaticity</a:t>
            </a:r>
          </a:p>
        </p:txBody>
      </p:sp>
    </p:spTree>
    <p:extLst>
      <p:ext uri="{BB962C8B-B14F-4D97-AF65-F5344CB8AC3E}">
        <p14:creationId xmlns:p14="http://schemas.microsoft.com/office/powerpoint/2010/main" val="166916217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look at our previous matrix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24425"/>
              </p:ext>
            </p:extLst>
          </p:nvPr>
        </p:nvGraphicFramePr>
        <p:xfrm>
          <a:off x="2133600" y="838200"/>
          <a:ext cx="46513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3" imgW="2832100" imgH="571500" progId="Equation.DSMT4">
                  <p:embed/>
                </p:oleObj>
              </mc:Choice>
              <mc:Fallback>
                <p:oleObj name="Equation" r:id="rId3" imgW="28321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838200"/>
                        <a:ext cx="465137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981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Once more, stability requires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09218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76671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78632"/>
              </p:ext>
            </p:extLst>
          </p:nvPr>
        </p:nvGraphicFramePr>
        <p:xfrm>
          <a:off x="3815443" y="2057400"/>
          <a:ext cx="997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8" imgW="698500" imgH="266700" progId="Equation.DSMT4">
                  <p:embed/>
                </p:oleObj>
              </mc:Choice>
              <mc:Fallback>
                <p:oleObj name="Equation" r:id="rId8" imgW="698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5443" y="2057400"/>
                        <a:ext cx="99785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Define eigenvalues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81087"/>
              </p:ext>
            </p:extLst>
          </p:nvPr>
        </p:nvGraphicFramePr>
        <p:xfrm>
          <a:off x="2755900" y="2590800"/>
          <a:ext cx="2057400" cy="125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10" imgW="1536700" imgH="939800" progId="Equation.DSMT4">
                  <p:embed/>
                </p:oleObj>
              </mc:Choice>
              <mc:Fallback>
                <p:oleObj name="Equation" r:id="rId10" imgW="15367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55900" y="2590800"/>
                        <a:ext cx="2057400" cy="125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3276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For low intensity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962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any the imaginary part of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κ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will give rise to growth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92925"/>
              </p:ext>
            </p:extLst>
          </p:nvPr>
        </p:nvGraphicFramePr>
        <p:xfrm>
          <a:off x="2286000" y="4343400"/>
          <a:ext cx="536027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12" imgW="2590800" imgH="368300" progId="Equation.DSMT4">
                  <p:embed/>
                </p:oleObj>
              </mc:Choice>
              <mc:Fallback>
                <p:oleObj name="Equation" r:id="rId12" imgW="259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343400"/>
                        <a:ext cx="5360276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518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fact, we’ll see that other factors, make adding chromaticity important, particularly above transition.</a:t>
            </a:r>
          </a:p>
        </p:txBody>
      </p:sp>
    </p:spTree>
    <p:extLst>
      <p:ext uri="{BB962C8B-B14F-4D97-AF65-F5344CB8AC3E}">
        <p14:creationId xmlns:p14="http://schemas.microsoft.com/office/powerpoint/2010/main" val="27512309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 common approach to understanding simple instabilities is to break a bunch into two 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macrobunches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</a:t>
            </a:r>
          </a:p>
        </p:txBody>
      </p:sp>
      <p:sp>
        <p:nvSpPr>
          <p:cNvPr id="8" name="Oval 7"/>
          <p:cNvSpPr/>
          <p:nvPr/>
        </p:nvSpPr>
        <p:spPr>
          <a:xfrm>
            <a:off x="3638852" y="1295400"/>
            <a:ext cx="1981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81652" y="21336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8052" y="21336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99882"/>
              </p:ext>
            </p:extLst>
          </p:nvPr>
        </p:nvGraphicFramePr>
        <p:xfrm>
          <a:off x="4477052" y="1371600"/>
          <a:ext cx="26828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65100" imgH="152400" progId="Equation.DSMT4">
                  <p:embed/>
                </p:oleObj>
              </mc:Choice>
              <mc:Fallback>
                <p:oleObj name="Equation" r:id="rId3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7052" y="1371600"/>
                        <a:ext cx="268288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06717"/>
              </p:ext>
            </p:extLst>
          </p:nvPr>
        </p:nvGraphicFramePr>
        <p:xfrm>
          <a:off x="3418190" y="2200275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342900" imgH="165100" progId="Equation.DSMT4">
                  <p:embed/>
                </p:oleObj>
              </mc:Choice>
              <mc:Fallback>
                <p:oleObj name="Equation" r:id="rId5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8190" y="2200275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5423"/>
              </p:ext>
            </p:extLst>
          </p:nvPr>
        </p:nvGraphicFramePr>
        <p:xfrm>
          <a:off x="5239052" y="2209800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7" imgW="342900" imgH="165100" progId="Equation.DSMT4">
                  <p:embed/>
                </p:oleObj>
              </mc:Choice>
              <mc:Fallback>
                <p:oleObj name="Equation" r:id="rId7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9052" y="2209800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4"/>
          <p:cNvSpPr/>
          <p:nvPr/>
        </p:nvSpPr>
        <p:spPr>
          <a:xfrm>
            <a:off x="3775528" y="1753810"/>
            <a:ext cx="838647" cy="387047"/>
          </a:xfrm>
          <a:custGeom>
            <a:avLst/>
            <a:gdLst>
              <a:gd name="connsiteX0" fmla="*/ 843020 w 907148"/>
              <a:gd name="connsiteY0" fmla="*/ 0 h 387047"/>
              <a:gd name="connsiteX1" fmla="*/ 830925 w 907148"/>
              <a:gd name="connsiteY1" fmla="*/ 157238 h 387047"/>
              <a:gd name="connsiteX2" fmla="*/ 81020 w 907148"/>
              <a:gd name="connsiteY2" fmla="*/ 169333 h 387047"/>
              <a:gd name="connsiteX3" fmla="*/ 20544 w 907148"/>
              <a:gd name="connsiteY3" fmla="*/ 387047 h 387047"/>
              <a:gd name="connsiteX0" fmla="*/ 822476 w 879203"/>
              <a:gd name="connsiteY0" fmla="*/ 0 h 387047"/>
              <a:gd name="connsiteX1" fmla="*/ 810381 w 879203"/>
              <a:gd name="connsiteY1" fmla="*/ 157238 h 387047"/>
              <a:gd name="connsiteX2" fmla="*/ 169333 w 879203"/>
              <a:gd name="connsiteY2" fmla="*/ 157238 h 387047"/>
              <a:gd name="connsiteX3" fmla="*/ 0 w 879203"/>
              <a:gd name="connsiteY3" fmla="*/ 387047 h 387047"/>
              <a:gd name="connsiteX0" fmla="*/ 822476 w 838647"/>
              <a:gd name="connsiteY0" fmla="*/ 0 h 387047"/>
              <a:gd name="connsiteX1" fmla="*/ 665239 w 838647"/>
              <a:gd name="connsiteY1" fmla="*/ 145143 h 387047"/>
              <a:gd name="connsiteX2" fmla="*/ 169333 w 838647"/>
              <a:gd name="connsiteY2" fmla="*/ 157238 h 387047"/>
              <a:gd name="connsiteX3" fmla="*/ 0 w 838647"/>
              <a:gd name="connsiteY3" fmla="*/ 387047 h 38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47" h="387047">
                <a:moveTo>
                  <a:pt x="822476" y="0"/>
                </a:moveTo>
                <a:cubicBezTo>
                  <a:pt x="879928" y="64508"/>
                  <a:pt x="774096" y="118937"/>
                  <a:pt x="665239" y="145143"/>
                </a:cubicBezTo>
                <a:cubicBezTo>
                  <a:pt x="556382" y="171349"/>
                  <a:pt x="280206" y="116921"/>
                  <a:pt x="169333" y="157238"/>
                </a:cubicBezTo>
                <a:cubicBezTo>
                  <a:pt x="58460" y="197555"/>
                  <a:pt x="0" y="387047"/>
                  <a:pt x="0" y="387047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4629899" y="1752600"/>
            <a:ext cx="837753" cy="387047"/>
          </a:xfrm>
          <a:custGeom>
            <a:avLst/>
            <a:gdLst>
              <a:gd name="connsiteX0" fmla="*/ 843020 w 907148"/>
              <a:gd name="connsiteY0" fmla="*/ 0 h 387047"/>
              <a:gd name="connsiteX1" fmla="*/ 830925 w 907148"/>
              <a:gd name="connsiteY1" fmla="*/ 157238 h 387047"/>
              <a:gd name="connsiteX2" fmla="*/ 81020 w 907148"/>
              <a:gd name="connsiteY2" fmla="*/ 169333 h 387047"/>
              <a:gd name="connsiteX3" fmla="*/ 20544 w 907148"/>
              <a:gd name="connsiteY3" fmla="*/ 387047 h 387047"/>
              <a:gd name="connsiteX0" fmla="*/ 822476 w 879203"/>
              <a:gd name="connsiteY0" fmla="*/ 0 h 387047"/>
              <a:gd name="connsiteX1" fmla="*/ 810381 w 879203"/>
              <a:gd name="connsiteY1" fmla="*/ 157238 h 387047"/>
              <a:gd name="connsiteX2" fmla="*/ 169333 w 879203"/>
              <a:gd name="connsiteY2" fmla="*/ 157238 h 387047"/>
              <a:gd name="connsiteX3" fmla="*/ 0 w 879203"/>
              <a:gd name="connsiteY3" fmla="*/ 387047 h 387047"/>
              <a:gd name="connsiteX0" fmla="*/ 822476 w 838647"/>
              <a:gd name="connsiteY0" fmla="*/ 0 h 387047"/>
              <a:gd name="connsiteX1" fmla="*/ 665239 w 838647"/>
              <a:gd name="connsiteY1" fmla="*/ 145143 h 387047"/>
              <a:gd name="connsiteX2" fmla="*/ 169333 w 838647"/>
              <a:gd name="connsiteY2" fmla="*/ 157238 h 387047"/>
              <a:gd name="connsiteX3" fmla="*/ 0 w 838647"/>
              <a:gd name="connsiteY3" fmla="*/ 387047 h 38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47" h="387047">
                <a:moveTo>
                  <a:pt x="822476" y="0"/>
                </a:moveTo>
                <a:cubicBezTo>
                  <a:pt x="879928" y="64508"/>
                  <a:pt x="774096" y="118937"/>
                  <a:pt x="665239" y="145143"/>
                </a:cubicBezTo>
                <a:cubicBezTo>
                  <a:pt x="556382" y="171349"/>
                  <a:pt x="280206" y="116921"/>
                  <a:pt x="169333" y="157238"/>
                </a:cubicBezTo>
                <a:cubicBezTo>
                  <a:pt x="58460" y="197555"/>
                  <a:pt x="0" y="387047"/>
                  <a:pt x="0" y="387047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971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an example, we will apply this to an electron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.  At high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γ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ν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0 (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ie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, no synchrotron motion)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, so the longitudinal positions of the particles remain fixed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7800" y="5029200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81200" y="42672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34537"/>
              </p:ext>
            </p:extLst>
          </p:nvPr>
        </p:nvGraphicFramePr>
        <p:xfrm>
          <a:off x="2217738" y="4333875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8" imgW="342900" imgH="165100" progId="Equation.DSMT4">
                  <p:embed/>
                </p:oleObj>
              </mc:Choice>
              <mc:Fallback>
                <p:oleObj name="Equation" r:id="rId8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7738" y="4333875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4953000" y="42672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58006"/>
              </p:ext>
            </p:extLst>
          </p:nvPr>
        </p:nvGraphicFramePr>
        <p:xfrm>
          <a:off x="5334000" y="4343400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9" imgW="342900" imgH="165100" progId="Equation.DSMT4">
                  <p:embed/>
                </p:oleObj>
              </mc:Choice>
              <mc:Fallback>
                <p:oleObj name="Equation" r:id="rId9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4343400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>
            <a:endCxn id="20" idx="4"/>
          </p:cNvCxnSpPr>
          <p:nvPr/>
        </p:nvCxnSpPr>
        <p:spPr>
          <a:xfrm flipV="1">
            <a:off x="2590800" y="47244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600" y="47244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83447"/>
              </p:ext>
            </p:extLst>
          </p:nvPr>
        </p:nvGraphicFramePr>
        <p:xfrm>
          <a:off x="5638800" y="48006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0" imgW="152400" imgH="203200" progId="Equation.DSMT4">
                  <p:embed/>
                </p:oleObj>
              </mc:Choice>
              <mc:Fallback>
                <p:oleObj name="Equation" r:id="rId10" imgW="152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8800" y="48006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88021"/>
              </p:ext>
            </p:extLst>
          </p:nvPr>
        </p:nvGraphicFramePr>
        <p:xfrm>
          <a:off x="2654300" y="4800600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2" imgW="177800" imgH="203200" progId="Equation.DSMT4">
                  <p:embed/>
                </p:oleObj>
              </mc:Choice>
              <mc:Fallback>
                <p:oleObj name="Equation" r:id="rId12" imgW="17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54300" y="4800600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2667000" y="5181600"/>
            <a:ext cx="2895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02792"/>
              </p:ext>
            </p:extLst>
          </p:nvPr>
        </p:nvGraphicFramePr>
        <p:xfrm>
          <a:off x="4133850" y="5219699"/>
          <a:ext cx="209550" cy="23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33850" y="5219699"/>
                        <a:ext cx="209550" cy="232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829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From the last lecture, we have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34839"/>
              </p:ext>
            </p:extLst>
          </p:nvPr>
        </p:nvGraphicFramePr>
        <p:xfrm>
          <a:off x="2133600" y="609600"/>
          <a:ext cx="412683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3" imgW="1866900" imgH="241300" progId="Equation.DSMT4">
                  <p:embed/>
                </p:oleObj>
              </mc:Choice>
              <mc:Fallback>
                <p:oleObj name="Equation" r:id="rId3" imgW="1866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609600"/>
                        <a:ext cx="412683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lowest order (transverse) mode due to the leading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macroparticle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65450"/>
              </p:ext>
            </p:extLst>
          </p:nvPr>
        </p:nvGraphicFramePr>
        <p:xfrm>
          <a:off x="2286000" y="1752600"/>
          <a:ext cx="4064000" cy="177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5" imgW="2527300" imgH="1104900" progId="Equation.DSMT4">
                  <p:embed/>
                </p:oleObj>
              </mc:Choice>
              <mc:Fallback>
                <p:oleObj name="Equation" r:id="rId5" imgW="25273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752600"/>
                        <a:ext cx="4064000" cy="177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7338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force on the second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macroparticle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will then be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37615"/>
              </p:ext>
            </p:extLst>
          </p:nvPr>
        </p:nvGraphicFramePr>
        <p:xfrm>
          <a:off x="3200400" y="4191000"/>
          <a:ext cx="141194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7" imgW="1066800" imgH="863600" progId="Equation.DSMT4">
                  <p:embed/>
                </p:oleObj>
              </mc:Choice>
              <mc:Fallback>
                <p:oleObj name="Equation" r:id="rId7" imgW="1066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191000"/>
                        <a:ext cx="141194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48102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executing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β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oscillations, then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45589"/>
              </p:ext>
            </p:extLst>
          </p:nvPr>
        </p:nvGraphicFramePr>
        <p:xfrm>
          <a:off x="3276600" y="533400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533400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990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second particle sees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04061"/>
              </p:ext>
            </p:extLst>
          </p:nvPr>
        </p:nvGraphicFramePr>
        <p:xfrm>
          <a:off x="2819400" y="1447800"/>
          <a:ext cx="31527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5" imgW="1892300" imgH="1333500" progId="Equation.DSMT4">
                  <p:embed/>
                </p:oleObj>
              </mc:Choice>
              <mc:Fallback>
                <p:oleObj name="Equation" r:id="rId5" imgW="1892300" imgH="1333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1447800"/>
                        <a:ext cx="315277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1295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driving term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0" y="15240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two have the same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betatron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frequency, then the solution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65283"/>
              </p:ext>
            </p:extLst>
          </p:nvPr>
        </p:nvGraphicFramePr>
        <p:xfrm>
          <a:off x="3048000" y="4572000"/>
          <a:ext cx="247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7" imgW="1485900" imgH="228600" progId="Equation.DSMT4">
                  <p:embed/>
                </p:oleObj>
              </mc:Choice>
              <mc:Fallback>
                <p:oleObj name="Equation" r:id="rId7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2476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48200" y="49530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homogeneous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343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particular solution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5486400" y="4481900"/>
            <a:ext cx="228600" cy="1663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95800" y="48768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461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Try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06349"/>
              </p:ext>
            </p:extLst>
          </p:nvPr>
        </p:nvGraphicFramePr>
        <p:xfrm>
          <a:off x="2209800" y="76200"/>
          <a:ext cx="343029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3" imgW="2108200" imgH="749300" progId="Equation.DSMT4">
                  <p:embed/>
                </p:oleObj>
              </mc:Choice>
              <mc:Fallback>
                <p:oleObj name="Equation" r:id="rId3" imgW="21082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76200"/>
                        <a:ext cx="343029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295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 and we find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63127"/>
              </p:ext>
            </p:extLst>
          </p:nvPr>
        </p:nvGraphicFramePr>
        <p:xfrm>
          <a:off x="2209800" y="1752600"/>
          <a:ext cx="365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5" imgW="2590800" imgH="1079500" progId="Equation.DSMT4">
                  <p:embed/>
                </p:oleObj>
              </mc:Choice>
              <mc:Fallback>
                <p:oleObj name="Equation" r:id="rId5" imgW="2590800" imgH="107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36576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4724400" y="1752600"/>
            <a:ext cx="838200" cy="3810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2800" y="2209800"/>
            <a:ext cx="838200" cy="3810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75505"/>
              </p:ext>
            </p:extLst>
          </p:nvPr>
        </p:nvGraphicFramePr>
        <p:xfrm>
          <a:off x="2286000" y="3429000"/>
          <a:ext cx="351355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7" imgW="2514600" imgH="927100" progId="Equation.DSMT4">
                  <p:embed/>
                </p:oleObj>
              </mc:Choice>
              <mc:Fallback>
                <p:oleObj name="Equation" r:id="rId7" imgW="25146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351355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905000" y="3733800"/>
            <a:ext cx="609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4419600"/>
            <a:ext cx="609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3657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grows with time!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81600" y="3886200"/>
            <a:ext cx="609600" cy="394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4724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a problem in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which can cause beam to break up in a length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999620"/>
              </p:ext>
            </p:extLst>
          </p:nvPr>
        </p:nvGraphicFramePr>
        <p:xfrm>
          <a:off x="2743200" y="5181600"/>
          <a:ext cx="344341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9" imgW="2654300" imgH="469900" progId="Equation.DSMT4">
                  <p:embed/>
                </p:oleObj>
              </mc:Choice>
              <mc:Fallback>
                <p:oleObj name="Equation" r:id="rId9" imgW="265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3443416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586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wake function ~half a bunch length behind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943600" y="5715000"/>
            <a:ext cx="1524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6248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Must keep wake functions as low as possible in design!</a:t>
            </a:r>
          </a:p>
        </p:txBody>
      </p:sp>
    </p:spTree>
    <p:extLst>
      <p:ext uri="{BB962C8B-B14F-4D97-AF65-F5344CB8AC3E}">
        <p14:creationId xmlns:p14="http://schemas.microsoft.com/office/powerpoint/2010/main" val="6380050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Head-Tail Instability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machine undergoing synchrotron oscillations, this problem is alleviated somewhat, in that the leading and trailing macroparticles change places every ~half synchrotron period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18288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94100" y="18288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800" y="24384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94100" y="24384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81208"/>
              </p:ext>
            </p:extLst>
          </p:nvPr>
        </p:nvGraphicFramePr>
        <p:xfrm>
          <a:off x="3962400" y="18288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3" imgW="101600" imgH="152400" progId="Equation.DSMT4">
                  <p:embed/>
                </p:oleObj>
              </mc:Choice>
              <mc:Fallback>
                <p:oleObj name="Equation" r:id="rId3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18288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23641"/>
              </p:ext>
            </p:extLst>
          </p:nvPr>
        </p:nvGraphicFramePr>
        <p:xfrm>
          <a:off x="2590800" y="24384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5" imgW="101600" imgH="152400" progId="Equation.DSMT4">
                  <p:embed/>
                </p:oleObj>
              </mc:Choice>
              <mc:Fallback>
                <p:oleObj name="Equation" r:id="rId5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4384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568658"/>
              </p:ext>
            </p:extLst>
          </p:nvPr>
        </p:nvGraphicFramePr>
        <p:xfrm>
          <a:off x="2571750" y="18288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6" imgW="127000" imgH="152400" progId="Equation.DSMT4">
                  <p:embed/>
                </p:oleObj>
              </mc:Choice>
              <mc:Fallback>
                <p:oleObj name="Equation" r:id="rId6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0" y="182880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15841"/>
              </p:ext>
            </p:extLst>
          </p:nvPr>
        </p:nvGraphicFramePr>
        <p:xfrm>
          <a:off x="3962400" y="24384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8" imgW="127000" imgH="152400" progId="Equation.DSMT4">
                  <p:embed/>
                </p:oleObj>
              </mc:Choice>
              <mc:Fallback>
                <p:oleObj name="Equation" r:id="rId8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243840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67143"/>
              </p:ext>
            </p:extLst>
          </p:nvPr>
        </p:nvGraphicFramePr>
        <p:xfrm>
          <a:off x="4876800" y="1828800"/>
          <a:ext cx="914400" cy="23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9" imgW="774700" imgH="203200" progId="Equation.DSMT4">
                  <p:embed/>
                </p:oleObj>
              </mc:Choice>
              <mc:Fallback>
                <p:oleObj name="Equation" r:id="rId9" imgW="774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1828800"/>
                        <a:ext cx="914400" cy="23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11850"/>
              </p:ext>
            </p:extLst>
          </p:nvPr>
        </p:nvGraphicFramePr>
        <p:xfrm>
          <a:off x="4854575" y="2438400"/>
          <a:ext cx="9588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11" imgW="812800" imgH="203200" progId="Equation.DSMT4">
                  <p:embed/>
                </p:oleObj>
              </mc:Choice>
              <mc:Fallback>
                <p:oleObj name="Equation" r:id="rId11" imgW="812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4575" y="2438400"/>
                        <a:ext cx="95885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46333"/>
              </p:ext>
            </p:extLst>
          </p:nvPr>
        </p:nvGraphicFramePr>
        <p:xfrm>
          <a:off x="2514600" y="2895600"/>
          <a:ext cx="3048000" cy="214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13" imgW="2400300" imgH="1689100" progId="Equation.DSMT4">
                  <p:embed/>
                </p:oleObj>
              </mc:Choice>
              <mc:Fallback>
                <p:oleObj name="Equation" r:id="rId13" imgW="2400300" imgH="168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048000" cy="2144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600" y="51054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and unperturbed system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16219"/>
              </p:ext>
            </p:extLst>
          </p:nvPr>
        </p:nvGraphicFramePr>
        <p:xfrm>
          <a:off x="1905000" y="54102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15" imgW="1841500" imgH="698500" progId="Equation.DSMT4">
                  <p:embed/>
                </p:oleObj>
              </mc:Choice>
              <mc:Fallback>
                <p:oleObj name="Equation" r:id="rId15" imgW="18415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5000" y="5410200"/>
                        <a:ext cx="2209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07639"/>
              </p:ext>
            </p:extLst>
          </p:nvPr>
        </p:nvGraphicFramePr>
        <p:xfrm>
          <a:off x="5105400" y="5638800"/>
          <a:ext cx="233294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17" imgW="1511300" imgH="444500" progId="Equation.DSMT4">
                  <p:embed/>
                </p:oleObj>
              </mc:Choice>
              <mc:Fallback>
                <p:oleObj name="Equation" r:id="rId17" imgW="1511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5400" y="5638800"/>
                        <a:ext cx="233294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Arrow 22"/>
          <p:cNvSpPr/>
          <p:nvPr/>
        </p:nvSpPr>
        <p:spPr>
          <a:xfrm>
            <a:off x="4191000" y="5791200"/>
            <a:ext cx="609600" cy="228600"/>
          </a:xfrm>
          <a:prstGeom prst="right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5410200"/>
            <a:ext cx="113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complex form</a:t>
            </a:r>
          </a:p>
        </p:txBody>
      </p:sp>
    </p:spTree>
    <p:extLst>
      <p:ext uri="{BB962C8B-B14F-4D97-AF65-F5344CB8AC3E}">
        <p14:creationId xmlns:p14="http://schemas.microsoft.com/office/powerpoint/2010/main" val="19843756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first half period, we plug in the term from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case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68176"/>
              </p:ext>
            </p:extLst>
          </p:nvPr>
        </p:nvGraphicFramePr>
        <p:xfrm>
          <a:off x="762000" y="914399"/>
          <a:ext cx="3024868" cy="85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2501900" imgH="711200" progId="Equation.DSMT4">
                  <p:embed/>
                </p:oleObj>
              </mc:Choice>
              <mc:Fallback>
                <p:oleObj name="Equation" r:id="rId3" imgW="25019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399"/>
                        <a:ext cx="3024868" cy="85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79471"/>
              </p:ext>
            </p:extLst>
          </p:nvPr>
        </p:nvGraphicFramePr>
        <p:xfrm>
          <a:off x="4724400" y="914400"/>
          <a:ext cx="3325634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2590800" imgH="723900" progId="Equation.DSMT4">
                  <p:embed/>
                </p:oleObj>
              </mc:Choice>
              <mc:Fallback>
                <p:oleObj name="Equation" r:id="rId5" imgW="25908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914400"/>
                        <a:ext cx="3325634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3962400" y="1295400"/>
            <a:ext cx="457200" cy="228600"/>
          </a:xfrm>
          <a:prstGeom prst="right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3200" y="1828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pull out sin() term</a:t>
            </a:r>
          </a:p>
        </p:txBody>
      </p:sp>
      <p:sp>
        <p:nvSpPr>
          <p:cNvPr id="11" name="Freeform 10"/>
          <p:cNvSpPr/>
          <p:nvPr/>
        </p:nvSpPr>
        <p:spPr>
          <a:xfrm>
            <a:off x="6358038" y="1711173"/>
            <a:ext cx="205334" cy="338925"/>
          </a:xfrm>
          <a:custGeom>
            <a:avLst/>
            <a:gdLst>
              <a:gd name="connsiteX0" fmla="*/ 205334 w 205334"/>
              <a:gd name="connsiteY0" fmla="*/ 319419 h 338925"/>
              <a:gd name="connsiteX1" fmla="*/ 38025 w 205334"/>
              <a:gd name="connsiteY1" fmla="*/ 304208 h 338925"/>
              <a:gd name="connsiteX2" fmla="*/ 0 w 205334"/>
              <a:gd name="connsiteY2" fmla="*/ 0 h 3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34" h="338925">
                <a:moveTo>
                  <a:pt x="205334" y="319419"/>
                </a:moveTo>
                <a:cubicBezTo>
                  <a:pt x="138790" y="338432"/>
                  <a:pt x="72247" y="357445"/>
                  <a:pt x="38025" y="304208"/>
                </a:cubicBezTo>
                <a:cubicBezTo>
                  <a:pt x="3803" y="250971"/>
                  <a:pt x="0" y="0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362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express this as a matrix.  For the first half period, we have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33006"/>
              </p:ext>
            </p:extLst>
          </p:nvPr>
        </p:nvGraphicFramePr>
        <p:xfrm>
          <a:off x="2400300" y="2971800"/>
          <a:ext cx="421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7" imgW="3060700" imgH="774700" progId="Equation.DSMT4">
                  <p:embed/>
                </p:oleObj>
              </mc:Choice>
              <mc:Fallback>
                <p:oleObj name="Equation" r:id="rId7" imgW="30607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0300" y="2971800"/>
                        <a:ext cx="4216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After half a synchrotron period, we have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71316"/>
              </p:ext>
            </p:extLst>
          </p:nvPr>
        </p:nvGraphicFramePr>
        <p:xfrm>
          <a:off x="1819275" y="4876800"/>
          <a:ext cx="6215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9" imgW="3886200" imgH="571500" progId="Equation.DSMT4">
                  <p:embed/>
                </p:oleObj>
              </mc:Choice>
              <mc:Fallback>
                <p:oleObj name="Equation" r:id="rId9" imgW="3886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9275" y="4876800"/>
                        <a:ext cx="621506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1676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second half of the synchrotron period, we get.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20975"/>
              </p:ext>
            </p:extLst>
          </p:nvPr>
        </p:nvGraphicFramePr>
        <p:xfrm>
          <a:off x="2057400" y="762000"/>
          <a:ext cx="4800600" cy="93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3" imgW="2921000" imgH="571500" progId="Equation.DSMT4">
                  <p:embed/>
                </p:oleObj>
              </mc:Choice>
              <mc:Fallback>
                <p:oleObj name="Equation" r:id="rId3" imgW="29210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762000"/>
                        <a:ext cx="4800600" cy="93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second half of the synchrotron period, we get.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10335"/>
              </p:ext>
            </p:extLst>
          </p:nvPr>
        </p:nvGraphicFramePr>
        <p:xfrm>
          <a:off x="1858963" y="2447925"/>
          <a:ext cx="52990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5" imgW="3225800" imgH="1143000" progId="Equation.DSMT4">
                  <p:embed/>
                </p:oleObj>
              </mc:Choice>
              <mc:Fallback>
                <p:oleObj name="Equation" r:id="rId5" imgW="32258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8963" y="2447925"/>
                        <a:ext cx="5299075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49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proved a long time ago that after many cycles, motion will only be stable if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52010"/>
              </p:ext>
            </p:extLst>
          </p:nvPr>
        </p:nvGraphicFramePr>
        <p:xfrm>
          <a:off x="1793875" y="5334000"/>
          <a:ext cx="3300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7" imgW="2260600" imgH="469900" progId="Equation.DSMT4">
                  <p:embed/>
                </p:oleObj>
              </mc:Choice>
              <mc:Fallback>
                <p:oleObj name="Equation" r:id="rId7" imgW="2260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5334000"/>
                        <a:ext cx="33004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937000" y="5257800"/>
            <a:ext cx="1143000" cy="8382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5105400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“strong head-tail instability” threshold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81600" y="5334000"/>
            <a:ext cx="254000" cy="266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301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18 -Macroparticle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consider the tune differences cause by chromaticity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940296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91925"/>
              </p:ext>
            </p:extLst>
          </p:nvPr>
        </p:nvGraphicFramePr>
        <p:xfrm>
          <a:off x="3429000" y="6096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5" imgW="723900" imgH="228600" progId="Equation.DSMT4">
                  <p:embed/>
                </p:oleObj>
              </mc:Choice>
              <mc:Fallback>
                <p:oleObj name="Equation" r:id="rId5" imgW="723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609600"/>
                        <a:ext cx="1206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0090" y="990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revolution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8500" y="1295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tune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491902" y="9278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43400" y="914400"/>
            <a:ext cx="181886" cy="5025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1600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momentum changes by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56043"/>
              </p:ext>
            </p:extLst>
          </p:nvPr>
        </p:nvGraphicFramePr>
        <p:xfrm>
          <a:off x="3657600" y="1600200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7" imgW="482600" imgH="419100" progId="Equation.DSMT4">
                  <p:embed/>
                </p:oleObj>
              </mc:Choice>
              <mc:Fallback>
                <p:oleObj name="Equation" r:id="rId7" imgW="482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48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93274"/>
              </p:ext>
            </p:extLst>
          </p:nvPr>
        </p:nvGraphicFramePr>
        <p:xfrm>
          <a:off x="2362200" y="2286000"/>
          <a:ext cx="4783138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9" imgW="2870200" imgH="1460500" progId="Equation.DSMT4">
                  <p:embed/>
                </p:oleObj>
              </mc:Choice>
              <mc:Fallback>
                <p:oleObj name="Equation" r:id="rId9" imgW="2870200" imgH="146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4783138" cy="243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0200" y="3200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slip factor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8500" y="3505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chromaticity</a:t>
            </a:r>
          </a:p>
        </p:txBody>
      </p:sp>
      <p:sp>
        <p:nvSpPr>
          <p:cNvPr id="19" name="Freeform 18"/>
          <p:cNvSpPr/>
          <p:nvPr/>
        </p:nvSpPr>
        <p:spPr>
          <a:xfrm>
            <a:off x="5382012" y="31376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343400" y="3124200"/>
            <a:ext cx="181886" cy="5025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400" y="4800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revolution angular frequency</a:t>
            </a:r>
          </a:p>
        </p:txBody>
      </p:sp>
      <p:sp>
        <p:nvSpPr>
          <p:cNvPr id="22" name="Freeform 21"/>
          <p:cNvSpPr/>
          <p:nvPr/>
        </p:nvSpPr>
        <p:spPr>
          <a:xfrm>
            <a:off x="3934212" y="47378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3958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8782</TotalTime>
  <Words>692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Opulent</vt:lpstr>
      <vt:lpstr>Equation</vt:lpstr>
      <vt:lpstr>Macroparticle Models</vt:lpstr>
      <vt:lpstr>PowerPoint Presentation</vt:lpstr>
      <vt:lpstr>PowerPoint Presentation</vt:lpstr>
      <vt:lpstr>PowerPoint Presentation</vt:lpstr>
      <vt:lpstr>PowerPoint Presentation</vt:lpstr>
      <vt:lpstr>Strong Head-Tail Instability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408</cp:revision>
  <dcterms:created xsi:type="dcterms:W3CDTF">2003-06-24T14:15:57Z</dcterms:created>
  <dcterms:modified xsi:type="dcterms:W3CDTF">2014-01-30T04:40:20Z</dcterms:modified>
</cp:coreProperties>
</file>