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1"/>
  </p:notesMasterIdLst>
  <p:handoutMasterIdLst>
    <p:handoutMasterId r:id="rId22"/>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Lst>
  <p:sldSz cx="9144000" cy="6858000" type="screen4x3"/>
  <p:notesSz cx="6858000" cy="9144000"/>
  <p:custDataLst>
    <p:tags r:id="rId24"/>
  </p:custDataLst>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99"/>
    <a:srgbClr val="FF9933"/>
    <a:srgbClr val="FF9966"/>
    <a:srgbClr val="33CC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5" autoAdjust="0"/>
    <p:restoredTop sz="94660"/>
  </p:normalViewPr>
  <p:slideViewPr>
    <p:cSldViewPr>
      <p:cViewPr varScale="1">
        <p:scale>
          <a:sx n="98" d="100"/>
          <a:sy n="98" d="100"/>
        </p:scale>
        <p:origin x="-600" y="-104"/>
      </p:cViewPr>
      <p:guideLst>
        <p:guide orient="horz" pos="4319"/>
        <p:guide pos="34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tags" Target="tags/tag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 Id="rId3"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emf"/><Relationship Id="rId2" Type="http://schemas.openxmlformats.org/officeDocument/2006/relationships/image" Target="../media/image45.emf"/><Relationship Id="rId3" Type="http://schemas.openxmlformats.org/officeDocument/2006/relationships/image" Target="../media/image4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emf"/><Relationship Id="rId2" Type="http://schemas.openxmlformats.org/officeDocument/2006/relationships/image" Target="../media/image5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emf"/><Relationship Id="rId2" Type="http://schemas.openxmlformats.org/officeDocument/2006/relationships/image" Target="../media/image55.emf"/><Relationship Id="rId3"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image" Target="../media/image9.emf"/><Relationship Id="rId2"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image" Target="../media/image14.emf"/><Relationship Id="rId2"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 Id="rId3"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 Id="rId3"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1" Type="http://schemas.openxmlformats.org/officeDocument/2006/relationships/image" Target="../media/image25.emf"/><Relationship Id="rId2"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 Id="rId2"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6" Type="http://schemas.openxmlformats.org/officeDocument/2006/relationships/image" Target="../media/image39.emf"/><Relationship Id="rId7" Type="http://schemas.openxmlformats.org/officeDocument/2006/relationships/image" Target="../media/image40.emf"/><Relationship Id="rId8" Type="http://schemas.openxmlformats.org/officeDocument/2006/relationships/image" Target="../media/image41.emf"/><Relationship Id="rId1" Type="http://schemas.openxmlformats.org/officeDocument/2006/relationships/image" Target="../media/image9.emf"/><Relationship Id="rId2" Type="http://schemas.openxmlformats.org/officeDocument/2006/relationships/image" Target="../media/image3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emf"/><Relationship Id="rId2"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7A7D01-DBA8-8A41-8E67-589581D8C2E9}" type="datetimeFigureOut">
              <a:rPr lang="en-US" smtClean="0"/>
              <a:t>1/29/14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FC329A-3753-3A4D-88AE-0082439E216E}" type="slidenum">
              <a:rPr lang="en-US" smtClean="0"/>
              <a:t>‹#›</a:t>
            </a:fld>
            <a:endParaRPr lang="en-US"/>
          </a:p>
        </p:txBody>
      </p:sp>
    </p:spTree>
    <p:extLst>
      <p:ext uri="{BB962C8B-B14F-4D97-AF65-F5344CB8AC3E}">
        <p14:creationId xmlns:p14="http://schemas.microsoft.com/office/powerpoint/2010/main" val="14115267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extLst>
      <p:ext uri="{BB962C8B-B14F-4D97-AF65-F5344CB8AC3E}">
        <p14:creationId xmlns:p14="http://schemas.microsoft.com/office/powerpoint/2010/main" val="12402156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033639" y="6557963"/>
            <a:ext cx="2840361" cy="227012"/>
          </a:xfrm>
        </p:spPr>
        <p:txBody>
          <a:bodyPr/>
          <a:lstStyle>
            <a:lvl1pPr>
              <a:defRPr lang="en-US">
                <a:solidFill>
                  <a:srgbClr val="FFFFFF"/>
                </a:solidFill>
              </a:defRPr>
            </a:lvl1pPr>
            <a:extLst/>
          </a:lstStyle>
          <a:p>
            <a:pPr>
              <a:defRPr/>
            </a:pPr>
            <a:r>
              <a:rPr lang="en-US" smtClean="0"/>
              <a:t>USPAS, Knoxville, TN, January 20-31, 2014</a:t>
            </a:r>
            <a:endParaRPr/>
          </a:p>
        </p:txBody>
      </p:sp>
      <p:pic>
        <p:nvPicPr>
          <p:cNvPr id="7" name="Picture 6" descr="FNAL_logo_sm.gif"/>
          <p:cNvPicPr>
            <a:picLocks noChangeAspect="1"/>
          </p:cNvPicPr>
          <p:nvPr userDrawn="1"/>
        </p:nvPicPr>
        <p:blipFill>
          <a:blip r:embed="rId2" cstate="print"/>
          <a:stretch>
            <a:fillRect/>
          </a:stretch>
        </p:blipFill>
        <p:spPr>
          <a:xfrm>
            <a:off x="0" y="0"/>
            <a:ext cx="903767" cy="926942"/>
          </a:xfrm>
          <a:prstGeom prst="rect">
            <a:avLst/>
          </a:prstGeom>
        </p:spPr>
      </p:pic>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7135" y="134244"/>
            <a:ext cx="8262937" cy="441325"/>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3777" y="752368"/>
            <a:ext cx="8251825" cy="555307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USPAS, Knoxville, TN, January 20-31, 2014</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Lecture 20 - Cooling</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USPAS, Knoxville, TN, January 20-31, 2014</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smtClean="0"/>
              <a:t>Lecture 20 - Cooling</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257" y="124288"/>
            <a:ext cx="8262937" cy="441325"/>
          </a:xfrm>
        </p:spPr>
        <p:txBody>
          <a:bodyPr/>
          <a:lstStyle>
            <a:lvl1pPr>
              <a:defRPr cap="none" baseline="0">
                <a:latin typeface="+mj-lt"/>
              </a:defRPr>
            </a:lvl1pPr>
            <a:extLst/>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a:xfrm>
            <a:off x="5546725" y="6608613"/>
            <a:ext cx="2711229" cy="212724"/>
          </a:xfrm>
        </p:spPr>
        <p:txBody>
          <a:bodyPr/>
          <a:lstStyle>
            <a:lvl1pPr>
              <a:defRPr/>
            </a:lvl1pPr>
          </a:lstStyle>
          <a:p>
            <a:pPr>
              <a:defRPr/>
            </a:pPr>
            <a:r>
              <a:rPr lang="en-US" smtClean="0"/>
              <a:t>USPAS, Knoxville, TN, January 20-31, 2014</a:t>
            </a:r>
            <a:endParaRPr lang="en-US" dirty="0"/>
          </a:p>
        </p:txBody>
      </p:sp>
      <p:sp>
        <p:nvSpPr>
          <p:cNvPr id="5" name="Footer Placeholder 3"/>
          <p:cNvSpPr>
            <a:spLocks noGrp="1"/>
          </p:cNvSpPr>
          <p:nvPr>
            <p:ph type="ftr" sz="quarter" idx="11"/>
          </p:nvPr>
        </p:nvSpPr>
        <p:spPr>
          <a:xfrm>
            <a:off x="457199" y="6557963"/>
            <a:ext cx="3859619" cy="172446"/>
          </a:xfrm>
        </p:spPr>
        <p:txBody>
          <a:bodyPr/>
          <a:lstStyle>
            <a:lvl1pPr algn="l">
              <a:defRPr/>
            </a:lvl1pPr>
          </a:lstStyle>
          <a:p>
            <a:pPr>
              <a:defRPr/>
            </a:pPr>
            <a:r>
              <a:rPr lang="en-US" smtClean="0"/>
              <a:t>Lecture 20 - Cooling</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USPAS, Knoxville, TN, January 20-31, 2014</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smtClean="0"/>
              <a:t>Lecture 20 - Cooling</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5408" y="224393"/>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19661" y="862297"/>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7530" y="853420"/>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Knoxville, TN, January 20-31, 2014</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Lecture 20 - Cooling</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USPAS, Knoxville, TN, January 20-31, 2014</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en-US" smtClean="0"/>
              <a:t>Lecture 20 - Cooling</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1587" y="115854"/>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a:xfrm>
            <a:off x="5264458" y="6569076"/>
            <a:ext cx="2993496" cy="227012"/>
          </a:xfrm>
        </p:spPr>
        <p:txBody>
          <a:bodyPr/>
          <a:lstStyle>
            <a:lvl1pPr>
              <a:defRPr/>
            </a:lvl1p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Lecture 20 - Cooling</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USPAS, Knoxville, TN, January 20-31, 2014</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en-US" smtClean="0"/>
              <a:t>Lecture 20 - Cooling</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USPAS, Knoxville, TN, January 20-31, 2014</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Lecture 20 - Cooling</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USPAS, Knoxville, TN, January 20-31, 2014</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t>Lecture 20 - Cooling</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497135" y="134244"/>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503776" y="690225"/>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Date Placeholder 26"/>
          <p:cNvSpPr>
            <a:spLocks noGrp="1"/>
          </p:cNvSpPr>
          <p:nvPr>
            <p:ph type="dt" sz="half" idx="2"/>
          </p:nvPr>
        </p:nvSpPr>
        <p:spPr>
          <a:xfrm>
            <a:off x="5257800" y="6477000"/>
            <a:ext cx="3000153" cy="287337"/>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USPAS, Knoxville, TN, January 20-31, 2014</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Lecture 20 - Cooling</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10" name="Picture 9" descr="FNAL_logo_sm.gif"/>
          <p:cNvPicPr>
            <a:picLocks noChangeAspect="1"/>
          </p:cNvPicPr>
          <p:nvPr userDrawn="1"/>
        </p:nvPicPr>
        <p:blipFill>
          <a:blip r:embed="rId14" cstate="print"/>
          <a:stretch>
            <a:fillRect/>
          </a:stretch>
        </p:blipFill>
        <p:spPr>
          <a:xfrm>
            <a:off x="0" y="1"/>
            <a:ext cx="371959" cy="381496"/>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Lst>
  <p:transition xmlns:p14="http://schemas.microsoft.com/office/powerpoint/2010/main">
    <p:fade thruBlk="1"/>
  </p:transition>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emf"/><Relationship Id="rId3"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33.emf"/><Relationship Id="rId5" Type="http://schemas.openxmlformats.org/officeDocument/2006/relationships/oleObject" Target="../embeddings/oleObject28.bin"/><Relationship Id="rId6" Type="http://schemas.openxmlformats.org/officeDocument/2006/relationships/image" Target="../media/image34.emf"/><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34.bin"/><Relationship Id="rId13" Type="http://schemas.openxmlformats.org/officeDocument/2006/relationships/image" Target="../media/image38.emf"/><Relationship Id="rId14" Type="http://schemas.openxmlformats.org/officeDocument/2006/relationships/oleObject" Target="../embeddings/oleObject35.bin"/><Relationship Id="rId15" Type="http://schemas.openxmlformats.org/officeDocument/2006/relationships/image" Target="../media/image39.emf"/><Relationship Id="rId16" Type="http://schemas.openxmlformats.org/officeDocument/2006/relationships/oleObject" Target="../embeddings/oleObject36.bin"/><Relationship Id="rId17" Type="http://schemas.openxmlformats.org/officeDocument/2006/relationships/image" Target="../media/image40.emf"/><Relationship Id="rId18" Type="http://schemas.openxmlformats.org/officeDocument/2006/relationships/oleObject" Target="../embeddings/oleObject37.bin"/><Relationship Id="rId19" Type="http://schemas.openxmlformats.org/officeDocument/2006/relationships/image" Target="../media/image41.emf"/><Relationship Id="rId1" Type="http://schemas.openxmlformats.org/officeDocument/2006/relationships/vmlDrawing" Target="../drawings/vmlDrawing8.vml"/><Relationship Id="rId2" Type="http://schemas.openxmlformats.org/officeDocument/2006/relationships/slideLayout" Target="../slideLayouts/slideLayout7.xml"/><Relationship Id="rId3" Type="http://schemas.openxmlformats.org/officeDocument/2006/relationships/oleObject" Target="../embeddings/oleObject29.bin"/><Relationship Id="rId4" Type="http://schemas.openxmlformats.org/officeDocument/2006/relationships/image" Target="../media/image9.emf"/><Relationship Id="rId5" Type="http://schemas.openxmlformats.org/officeDocument/2006/relationships/oleObject" Target="../embeddings/oleObject30.bin"/><Relationship Id="rId6" Type="http://schemas.openxmlformats.org/officeDocument/2006/relationships/oleObject" Target="../embeddings/oleObject31.bin"/><Relationship Id="rId7" Type="http://schemas.openxmlformats.org/officeDocument/2006/relationships/image" Target="../media/image35.emf"/><Relationship Id="rId8" Type="http://schemas.openxmlformats.org/officeDocument/2006/relationships/oleObject" Target="../embeddings/oleObject32.bin"/><Relationship Id="rId9" Type="http://schemas.openxmlformats.org/officeDocument/2006/relationships/image" Target="../media/image36.emf"/><Relationship Id="rId10"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42.emf"/><Relationship Id="rId5" Type="http://schemas.openxmlformats.org/officeDocument/2006/relationships/oleObject" Target="../embeddings/oleObject39.bin"/><Relationship Id="rId6" Type="http://schemas.openxmlformats.org/officeDocument/2006/relationships/image" Target="../media/image43.e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0.bin"/><Relationship Id="rId4" Type="http://schemas.openxmlformats.org/officeDocument/2006/relationships/image" Target="../media/image44.emf"/><Relationship Id="rId5" Type="http://schemas.openxmlformats.org/officeDocument/2006/relationships/oleObject" Target="../embeddings/oleObject41.bin"/><Relationship Id="rId6" Type="http://schemas.openxmlformats.org/officeDocument/2006/relationships/image" Target="../media/image45.emf"/><Relationship Id="rId7" Type="http://schemas.openxmlformats.org/officeDocument/2006/relationships/oleObject" Target="../embeddings/oleObject42.bin"/><Relationship Id="rId8" Type="http://schemas.openxmlformats.org/officeDocument/2006/relationships/image" Target="../media/image46.e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emf"/><Relationship Id="rId1" Type="http://schemas.openxmlformats.org/officeDocument/2006/relationships/slideLayout" Target="../slideLayouts/slideLayout6.xml"/><Relationship Id="rId2" Type="http://schemas.openxmlformats.org/officeDocument/2006/relationships/image" Target="../media/image4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51.emf"/><Relationship Id="rId5" Type="http://schemas.openxmlformats.org/officeDocument/2006/relationships/oleObject" Target="../embeddings/oleObject44.bin"/><Relationship Id="rId6" Type="http://schemas.openxmlformats.org/officeDocument/2006/relationships/image" Target="../media/image52.emf"/><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5.bin"/><Relationship Id="rId4" Type="http://schemas.openxmlformats.org/officeDocument/2006/relationships/image" Target="../media/image53.emf"/><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6.bin"/><Relationship Id="rId4" Type="http://schemas.openxmlformats.org/officeDocument/2006/relationships/image" Target="../media/image54.emf"/><Relationship Id="rId5" Type="http://schemas.openxmlformats.org/officeDocument/2006/relationships/oleObject" Target="../embeddings/oleObject47.bin"/><Relationship Id="rId6" Type="http://schemas.openxmlformats.org/officeDocument/2006/relationships/image" Target="../media/image55.emf"/><Relationship Id="rId7" Type="http://schemas.openxmlformats.org/officeDocument/2006/relationships/oleObject" Target="../embeddings/oleObject48.bin"/><Relationship Id="rId8" Type="http://schemas.openxmlformats.org/officeDocument/2006/relationships/image" Target="../media/image56.e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8" Type="http://schemas.openxmlformats.org/officeDocument/2006/relationships/oleObject" Target="../embeddings/oleObject3.bin"/><Relationship Id="rId9" Type="http://schemas.openxmlformats.org/officeDocument/2006/relationships/image" Target="../media/image6.emf"/><Relationship Id="rId10"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oleObject" Target="../embeddings/oleObject10.bin"/><Relationship Id="rId13" Type="http://schemas.openxmlformats.org/officeDocument/2006/relationships/image" Target="../media/image12.emf"/><Relationship Id="rId14" Type="http://schemas.openxmlformats.org/officeDocument/2006/relationships/oleObject" Target="../embeddings/oleObject11.bin"/><Relationship Id="rId15"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7.xml"/><Relationship Id="rId3" Type="http://schemas.openxmlformats.org/officeDocument/2006/relationships/oleObject" Target="../embeddings/oleObject4.bin"/><Relationship Id="rId4" Type="http://schemas.openxmlformats.org/officeDocument/2006/relationships/image" Target="../media/image9.emf"/><Relationship Id="rId5" Type="http://schemas.openxmlformats.org/officeDocument/2006/relationships/oleObject" Target="../embeddings/oleObject5.bin"/><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oleObject" Target="../embeddings/oleObject8.bin"/><Relationship Id="rId9" Type="http://schemas.openxmlformats.org/officeDocument/2006/relationships/image" Target="../media/image10.emf"/><Relationship Id="rId10"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4.emf"/><Relationship Id="rId5" Type="http://schemas.openxmlformats.org/officeDocument/2006/relationships/oleObject" Target="../embeddings/oleObject13.bin"/><Relationship Id="rId6" Type="http://schemas.openxmlformats.org/officeDocument/2006/relationships/image" Target="../media/image15.emf"/><Relationship Id="rId7" Type="http://schemas.openxmlformats.org/officeDocument/2006/relationships/oleObject" Target="../embeddings/oleObject14.bin"/><Relationship Id="rId8" Type="http://schemas.openxmlformats.org/officeDocument/2006/relationships/image" Target="../media/image16.emf"/><Relationship Id="rId9" Type="http://schemas.openxmlformats.org/officeDocument/2006/relationships/oleObject" Target="../embeddings/oleObject15.bin"/><Relationship Id="rId10" Type="http://schemas.openxmlformats.org/officeDocument/2006/relationships/image" Target="../media/image17.emf"/><Relationship Id="rId11" Type="http://schemas.openxmlformats.org/officeDocument/2006/relationships/image" Target="../media/image18.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19.emf"/><Relationship Id="rId5" Type="http://schemas.openxmlformats.org/officeDocument/2006/relationships/oleObject" Target="../embeddings/oleObject17.bin"/><Relationship Id="rId6" Type="http://schemas.openxmlformats.org/officeDocument/2006/relationships/image" Target="../media/image20.emf"/><Relationship Id="rId7" Type="http://schemas.openxmlformats.org/officeDocument/2006/relationships/oleObject" Target="../embeddings/oleObject18.bin"/><Relationship Id="rId8" Type="http://schemas.openxmlformats.org/officeDocument/2006/relationships/image" Target="../media/image21.e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22.emf"/><Relationship Id="rId5" Type="http://schemas.openxmlformats.org/officeDocument/2006/relationships/oleObject" Target="../embeddings/oleObject20.bin"/><Relationship Id="rId6" Type="http://schemas.openxmlformats.org/officeDocument/2006/relationships/image" Target="../media/image23.emf"/><Relationship Id="rId7" Type="http://schemas.openxmlformats.org/officeDocument/2006/relationships/oleObject" Target="../embeddings/oleObject21.bin"/><Relationship Id="rId8" Type="http://schemas.openxmlformats.org/officeDocument/2006/relationships/image" Target="../media/image24.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1" Type="http://schemas.openxmlformats.org/officeDocument/2006/relationships/oleObject" Target="../embeddings/oleObject26.bin"/><Relationship Id="rId12" Type="http://schemas.openxmlformats.org/officeDocument/2006/relationships/image" Target="../media/image29.emf"/><Relationship Id="rId1" Type="http://schemas.openxmlformats.org/officeDocument/2006/relationships/vmlDrawing" Target="../drawings/vmlDrawing6.vml"/><Relationship Id="rId2" Type="http://schemas.openxmlformats.org/officeDocument/2006/relationships/slideLayout" Target="../slideLayouts/slideLayout7.xml"/><Relationship Id="rId3" Type="http://schemas.openxmlformats.org/officeDocument/2006/relationships/oleObject" Target="../embeddings/oleObject22.bin"/><Relationship Id="rId4" Type="http://schemas.openxmlformats.org/officeDocument/2006/relationships/image" Target="../media/image25.emf"/><Relationship Id="rId5" Type="http://schemas.openxmlformats.org/officeDocument/2006/relationships/oleObject" Target="../embeddings/oleObject23.bin"/><Relationship Id="rId6" Type="http://schemas.openxmlformats.org/officeDocument/2006/relationships/image" Target="../media/image26.emf"/><Relationship Id="rId7" Type="http://schemas.openxmlformats.org/officeDocument/2006/relationships/oleObject" Target="../embeddings/oleObject24.bin"/><Relationship Id="rId8" Type="http://schemas.openxmlformats.org/officeDocument/2006/relationships/image" Target="../media/image27.emf"/><Relationship Id="rId9" Type="http://schemas.openxmlformats.org/officeDocument/2006/relationships/oleObject" Target="../embeddings/oleObject25.bin"/><Relationship Id="rId10" Type="http://schemas.openxmlformats.org/officeDocument/2006/relationships/image" Target="../media/image2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Cooling</a:t>
            </a: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dirty="0" smtClean="0"/>
              <a:t>Eric </a:t>
            </a:r>
            <a:r>
              <a:rPr lang="en-US" dirty="0" err="1" smtClean="0"/>
              <a:t>Prebys</a:t>
            </a:r>
            <a:r>
              <a:rPr lang="en-US" dirty="0" smtClean="0"/>
              <a:t>, FNAL</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20 - Cooling</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10</a:t>
            </a:fld>
            <a:endParaRPr lang="en-US"/>
          </a:p>
        </p:txBody>
      </p:sp>
      <p:sp>
        <p:nvSpPr>
          <p:cNvPr id="6" name="TextBox 5"/>
          <p:cNvSpPr txBox="1"/>
          <p:nvPr/>
        </p:nvSpPr>
        <p:spPr>
          <a:xfrm>
            <a:off x="533400" y="228600"/>
            <a:ext cx="8458200" cy="923330"/>
          </a:xfrm>
          <a:prstGeom prst="rect">
            <a:avLst/>
          </a:prstGeom>
          <a:noFill/>
        </p:spPr>
        <p:txBody>
          <a:bodyPr wrap="square" rtlCol="0">
            <a:spAutoFit/>
          </a:bodyPr>
          <a:lstStyle/>
          <a:p>
            <a:r>
              <a:rPr lang="en-US" sz="1800" dirty="0" smtClean="0">
                <a:solidFill>
                  <a:srgbClr val="C00000"/>
                </a:solidFill>
                <a:latin typeface="+mn-lt"/>
              </a:rPr>
              <a:t>Once the beam is stacked, then the pickup system can be used to “kick” the beam energy and cool longitudinally, in the same way that the beam was </a:t>
            </a:r>
            <a:r>
              <a:rPr lang="en-US" sz="1800" dirty="0" err="1" smtClean="0">
                <a:solidFill>
                  <a:srgbClr val="C00000"/>
                </a:solidFill>
                <a:latin typeface="+mn-lt"/>
              </a:rPr>
              <a:t>colled</a:t>
            </a:r>
            <a:r>
              <a:rPr lang="en-US" sz="1800" dirty="0" smtClean="0">
                <a:solidFill>
                  <a:srgbClr val="C00000"/>
                </a:solidFill>
                <a:latin typeface="+mn-lt"/>
              </a:rPr>
              <a:t> transversely.</a:t>
            </a:r>
          </a:p>
        </p:txBody>
      </p:sp>
      <p:pic>
        <p:nvPicPr>
          <p:cNvPr id="7" name="Picture 6"/>
          <p:cNvPicPr>
            <a:picLocks noChangeAspect="1"/>
          </p:cNvPicPr>
          <p:nvPr/>
        </p:nvPicPr>
        <p:blipFill>
          <a:blip r:embed="rId2"/>
          <a:stretch>
            <a:fillRect/>
          </a:stretch>
        </p:blipFill>
        <p:spPr>
          <a:xfrm>
            <a:off x="2209800" y="1143000"/>
            <a:ext cx="4191000" cy="1848662"/>
          </a:xfrm>
          <a:prstGeom prst="rect">
            <a:avLst/>
          </a:prstGeom>
        </p:spPr>
      </p:pic>
      <p:pic>
        <p:nvPicPr>
          <p:cNvPr id="8" name="Picture 7"/>
          <p:cNvPicPr>
            <a:picLocks noChangeAspect="1"/>
          </p:cNvPicPr>
          <p:nvPr/>
        </p:nvPicPr>
        <p:blipFill>
          <a:blip r:embed="rId3"/>
          <a:stretch>
            <a:fillRect/>
          </a:stretch>
        </p:blipFill>
        <p:spPr>
          <a:xfrm>
            <a:off x="2514600" y="2819400"/>
            <a:ext cx="4191000" cy="3510578"/>
          </a:xfrm>
          <a:prstGeom prst="rect">
            <a:avLst/>
          </a:prstGeom>
        </p:spPr>
      </p:pic>
      <p:sp>
        <p:nvSpPr>
          <p:cNvPr id="9" name="TextBox 8"/>
          <p:cNvSpPr txBox="1"/>
          <p:nvPr/>
        </p:nvSpPr>
        <p:spPr>
          <a:xfrm>
            <a:off x="762000" y="5029200"/>
            <a:ext cx="1600200" cy="307777"/>
          </a:xfrm>
          <a:prstGeom prst="rect">
            <a:avLst/>
          </a:prstGeom>
          <a:noFill/>
        </p:spPr>
        <p:txBody>
          <a:bodyPr wrap="square" rtlCol="0">
            <a:spAutoFit/>
          </a:bodyPr>
          <a:lstStyle/>
          <a:p>
            <a:pPr algn="r"/>
            <a:r>
              <a:rPr lang="en-US" sz="1400" dirty="0" smtClean="0">
                <a:solidFill>
                  <a:srgbClr val="C00000"/>
                </a:solidFill>
                <a:latin typeface="+mn-lt"/>
              </a:rPr>
              <a:t>injected beam</a:t>
            </a:r>
          </a:p>
        </p:txBody>
      </p:sp>
      <p:cxnSp>
        <p:nvCxnSpPr>
          <p:cNvPr id="11" name="Straight Arrow Connector 10"/>
          <p:cNvCxnSpPr/>
          <p:nvPr/>
        </p:nvCxnSpPr>
        <p:spPr>
          <a:xfrm>
            <a:off x="2438400" y="5257800"/>
            <a:ext cx="609600" cy="2286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90600" y="3733800"/>
            <a:ext cx="1600200" cy="307777"/>
          </a:xfrm>
          <a:prstGeom prst="rect">
            <a:avLst/>
          </a:prstGeom>
          <a:noFill/>
        </p:spPr>
        <p:txBody>
          <a:bodyPr wrap="square" rtlCol="0">
            <a:spAutoFit/>
          </a:bodyPr>
          <a:lstStyle/>
          <a:p>
            <a:pPr algn="r"/>
            <a:r>
              <a:rPr lang="en-US" sz="1400" dirty="0" smtClean="0">
                <a:solidFill>
                  <a:srgbClr val="C00000"/>
                </a:solidFill>
                <a:latin typeface="+mn-lt"/>
              </a:rPr>
              <a:t>“</a:t>
            </a:r>
            <a:r>
              <a:rPr lang="en-US" sz="1400" dirty="0" err="1" smtClean="0">
                <a:solidFill>
                  <a:srgbClr val="C00000"/>
                </a:solidFill>
                <a:latin typeface="+mn-lt"/>
              </a:rPr>
              <a:t>stacktail</a:t>
            </a:r>
            <a:r>
              <a:rPr lang="en-US" sz="1400" dirty="0" smtClean="0">
                <a:solidFill>
                  <a:srgbClr val="C00000"/>
                </a:solidFill>
                <a:latin typeface="+mn-lt"/>
              </a:rPr>
              <a:t>”</a:t>
            </a:r>
          </a:p>
        </p:txBody>
      </p:sp>
      <p:cxnSp>
        <p:nvCxnSpPr>
          <p:cNvPr id="13" name="Straight Arrow Connector 12"/>
          <p:cNvCxnSpPr/>
          <p:nvPr/>
        </p:nvCxnSpPr>
        <p:spPr>
          <a:xfrm>
            <a:off x="2667000" y="3962400"/>
            <a:ext cx="1905000" cy="8382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010400" y="3505200"/>
            <a:ext cx="762000" cy="307777"/>
          </a:xfrm>
          <a:prstGeom prst="rect">
            <a:avLst/>
          </a:prstGeom>
          <a:noFill/>
        </p:spPr>
        <p:txBody>
          <a:bodyPr wrap="square" rtlCol="0">
            <a:spAutoFit/>
          </a:bodyPr>
          <a:lstStyle/>
          <a:p>
            <a:r>
              <a:rPr lang="en-US" sz="1400" dirty="0" smtClean="0">
                <a:solidFill>
                  <a:srgbClr val="C00000"/>
                </a:solidFill>
                <a:latin typeface="+mn-lt"/>
              </a:rPr>
              <a:t>core</a:t>
            </a:r>
          </a:p>
        </p:txBody>
      </p:sp>
      <p:cxnSp>
        <p:nvCxnSpPr>
          <p:cNvPr id="16" name="Straight Arrow Connector 15"/>
          <p:cNvCxnSpPr/>
          <p:nvPr/>
        </p:nvCxnSpPr>
        <p:spPr>
          <a:xfrm flipH="1">
            <a:off x="5486400" y="3733800"/>
            <a:ext cx="1511300" cy="2286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9239226"/>
      </p:ext>
    </p:extLst>
  </p:cSld>
  <p:clrMapOvr>
    <a:masterClrMapping/>
  </p:clrMapOvr>
  <p:transition xmlns:p14="http://schemas.microsoft.com/office/powerpoint/2010/mai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Electron Cooling</a:t>
            </a:r>
            <a:endParaRPr lang="en-US" dirty="0"/>
          </a:p>
        </p:txBody>
      </p:sp>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20 - Cooling</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11</a:t>
            </a:fld>
            <a:endParaRPr lang="en-US"/>
          </a:p>
        </p:txBody>
      </p:sp>
      <p:sp>
        <p:nvSpPr>
          <p:cNvPr id="6" name="TextBox 5"/>
          <p:cNvSpPr txBox="1"/>
          <p:nvPr/>
        </p:nvSpPr>
        <p:spPr>
          <a:xfrm>
            <a:off x="457200" y="838200"/>
            <a:ext cx="8382000" cy="1200329"/>
          </a:xfrm>
          <a:prstGeom prst="rect">
            <a:avLst/>
          </a:prstGeom>
          <a:noFill/>
        </p:spPr>
        <p:txBody>
          <a:bodyPr wrap="square" rtlCol="0">
            <a:spAutoFit/>
          </a:bodyPr>
          <a:lstStyle/>
          <a:p>
            <a:r>
              <a:rPr lang="en-US" sz="1800" dirty="0" smtClean="0">
                <a:solidFill>
                  <a:srgbClr val="C00000"/>
                </a:solidFill>
                <a:latin typeface="+mn-lt"/>
              </a:rPr>
              <a:t>Electron cooling works by injecting “cold electrons” into a beam of negative ions (antiprotons or other) and cooling them through momentum exchange.</a:t>
            </a:r>
          </a:p>
          <a:p>
            <a:endParaRPr lang="en-US" sz="1800" dirty="0">
              <a:solidFill>
                <a:srgbClr val="C00000"/>
              </a:solidFill>
              <a:latin typeface="+mn-lt"/>
            </a:endParaRPr>
          </a:p>
          <a:p>
            <a:r>
              <a:rPr lang="en-US" sz="1800" dirty="0" smtClean="0">
                <a:solidFill>
                  <a:srgbClr val="C00000"/>
                </a:solidFill>
                <a:latin typeface="+mn-lt"/>
              </a:rPr>
              <a:t>Layout</a:t>
            </a:r>
          </a:p>
        </p:txBody>
      </p:sp>
      <p:cxnSp>
        <p:nvCxnSpPr>
          <p:cNvPr id="8" name="Straight Arrow Connector 7"/>
          <p:cNvCxnSpPr/>
          <p:nvPr/>
        </p:nvCxnSpPr>
        <p:spPr>
          <a:xfrm>
            <a:off x="914400" y="2362200"/>
            <a:ext cx="6705600" cy="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914400" y="2514600"/>
            <a:ext cx="6705600" cy="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914400" y="2667000"/>
            <a:ext cx="6705600" cy="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914400" y="2819400"/>
            <a:ext cx="6705600" cy="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Freeform 11"/>
          <p:cNvSpPr/>
          <p:nvPr/>
        </p:nvSpPr>
        <p:spPr>
          <a:xfrm>
            <a:off x="1905000" y="2362200"/>
            <a:ext cx="2422229" cy="1660581"/>
          </a:xfrm>
          <a:custGeom>
            <a:avLst/>
            <a:gdLst>
              <a:gd name="connsiteX0" fmla="*/ 4526 w 2422229"/>
              <a:gd name="connsiteY0" fmla="*/ 1660581 h 1660581"/>
              <a:gd name="connsiteX1" fmla="*/ 4526 w 2422229"/>
              <a:gd name="connsiteY1" fmla="*/ 644581 h 1660581"/>
              <a:gd name="connsiteX2" fmla="*/ 51563 w 2422229"/>
              <a:gd name="connsiteY2" fmla="*/ 268284 h 1660581"/>
              <a:gd name="connsiteX3" fmla="*/ 277341 w 2422229"/>
              <a:gd name="connsiteY3" fmla="*/ 70729 h 1660581"/>
              <a:gd name="connsiteX4" fmla="*/ 1076970 w 2422229"/>
              <a:gd name="connsiteY4" fmla="*/ 4877 h 1660581"/>
              <a:gd name="connsiteX5" fmla="*/ 2422229 w 2422229"/>
              <a:gd name="connsiteY5" fmla="*/ 4877 h 16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2229" h="1660581">
                <a:moveTo>
                  <a:pt x="4526" y="1660581"/>
                </a:moveTo>
                <a:cubicBezTo>
                  <a:pt x="606" y="1268605"/>
                  <a:pt x="-3313" y="876630"/>
                  <a:pt x="4526" y="644581"/>
                </a:cubicBezTo>
                <a:cubicBezTo>
                  <a:pt x="12365" y="412532"/>
                  <a:pt x="6094" y="363926"/>
                  <a:pt x="51563" y="268284"/>
                </a:cubicBezTo>
                <a:cubicBezTo>
                  <a:pt x="97032" y="172642"/>
                  <a:pt x="106440" y="114630"/>
                  <a:pt x="277341" y="70729"/>
                </a:cubicBezTo>
                <a:cubicBezTo>
                  <a:pt x="448242" y="26828"/>
                  <a:pt x="719489" y="15852"/>
                  <a:pt x="1076970" y="4877"/>
                </a:cubicBezTo>
                <a:cubicBezTo>
                  <a:pt x="1434451" y="-6098"/>
                  <a:pt x="2422229" y="4877"/>
                  <a:pt x="2422229" y="4877"/>
                </a:cubicBezTo>
              </a:path>
            </a:pathLst>
          </a:custGeom>
          <a:ln w="12700">
            <a:solidFill>
              <a:schemeClr val="tx1">
                <a:alpha val="48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flipH="1">
            <a:off x="4343400" y="2362200"/>
            <a:ext cx="2454571" cy="1660581"/>
          </a:xfrm>
          <a:custGeom>
            <a:avLst/>
            <a:gdLst>
              <a:gd name="connsiteX0" fmla="*/ 4526 w 2422229"/>
              <a:gd name="connsiteY0" fmla="*/ 1660581 h 1660581"/>
              <a:gd name="connsiteX1" fmla="*/ 4526 w 2422229"/>
              <a:gd name="connsiteY1" fmla="*/ 644581 h 1660581"/>
              <a:gd name="connsiteX2" fmla="*/ 51563 w 2422229"/>
              <a:gd name="connsiteY2" fmla="*/ 268284 h 1660581"/>
              <a:gd name="connsiteX3" fmla="*/ 277341 w 2422229"/>
              <a:gd name="connsiteY3" fmla="*/ 70729 h 1660581"/>
              <a:gd name="connsiteX4" fmla="*/ 1076970 w 2422229"/>
              <a:gd name="connsiteY4" fmla="*/ 4877 h 1660581"/>
              <a:gd name="connsiteX5" fmla="*/ 2422229 w 2422229"/>
              <a:gd name="connsiteY5" fmla="*/ 4877 h 16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2229" h="1660581">
                <a:moveTo>
                  <a:pt x="4526" y="1660581"/>
                </a:moveTo>
                <a:cubicBezTo>
                  <a:pt x="606" y="1268605"/>
                  <a:pt x="-3313" y="876630"/>
                  <a:pt x="4526" y="644581"/>
                </a:cubicBezTo>
                <a:cubicBezTo>
                  <a:pt x="12365" y="412532"/>
                  <a:pt x="6094" y="363926"/>
                  <a:pt x="51563" y="268284"/>
                </a:cubicBezTo>
                <a:cubicBezTo>
                  <a:pt x="97032" y="172642"/>
                  <a:pt x="106440" y="114630"/>
                  <a:pt x="277341" y="70729"/>
                </a:cubicBezTo>
                <a:cubicBezTo>
                  <a:pt x="448242" y="26828"/>
                  <a:pt x="719489" y="15852"/>
                  <a:pt x="1076970" y="4877"/>
                </a:cubicBezTo>
                <a:cubicBezTo>
                  <a:pt x="1434451" y="-6098"/>
                  <a:pt x="2422229" y="4877"/>
                  <a:pt x="2422229" y="4877"/>
                </a:cubicBezTo>
              </a:path>
            </a:pathLst>
          </a:custGeom>
          <a:ln w="12700">
            <a:solidFill>
              <a:schemeClr val="tx1">
                <a:alpha val="48000"/>
              </a:schemeClr>
            </a:solidFill>
            <a:headEnd type="arrow"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2057400" y="2514600"/>
            <a:ext cx="2422229" cy="1660581"/>
          </a:xfrm>
          <a:custGeom>
            <a:avLst/>
            <a:gdLst>
              <a:gd name="connsiteX0" fmla="*/ 4526 w 2422229"/>
              <a:gd name="connsiteY0" fmla="*/ 1660581 h 1660581"/>
              <a:gd name="connsiteX1" fmla="*/ 4526 w 2422229"/>
              <a:gd name="connsiteY1" fmla="*/ 644581 h 1660581"/>
              <a:gd name="connsiteX2" fmla="*/ 51563 w 2422229"/>
              <a:gd name="connsiteY2" fmla="*/ 268284 h 1660581"/>
              <a:gd name="connsiteX3" fmla="*/ 277341 w 2422229"/>
              <a:gd name="connsiteY3" fmla="*/ 70729 h 1660581"/>
              <a:gd name="connsiteX4" fmla="*/ 1076970 w 2422229"/>
              <a:gd name="connsiteY4" fmla="*/ 4877 h 1660581"/>
              <a:gd name="connsiteX5" fmla="*/ 2422229 w 2422229"/>
              <a:gd name="connsiteY5" fmla="*/ 4877 h 16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2229" h="1660581">
                <a:moveTo>
                  <a:pt x="4526" y="1660581"/>
                </a:moveTo>
                <a:cubicBezTo>
                  <a:pt x="606" y="1268605"/>
                  <a:pt x="-3313" y="876630"/>
                  <a:pt x="4526" y="644581"/>
                </a:cubicBezTo>
                <a:cubicBezTo>
                  <a:pt x="12365" y="412532"/>
                  <a:pt x="6094" y="363926"/>
                  <a:pt x="51563" y="268284"/>
                </a:cubicBezTo>
                <a:cubicBezTo>
                  <a:pt x="97032" y="172642"/>
                  <a:pt x="106440" y="114630"/>
                  <a:pt x="277341" y="70729"/>
                </a:cubicBezTo>
                <a:cubicBezTo>
                  <a:pt x="448242" y="26828"/>
                  <a:pt x="719489" y="15852"/>
                  <a:pt x="1076970" y="4877"/>
                </a:cubicBezTo>
                <a:cubicBezTo>
                  <a:pt x="1434451" y="-6098"/>
                  <a:pt x="2422229" y="4877"/>
                  <a:pt x="2422229" y="4877"/>
                </a:cubicBezTo>
              </a:path>
            </a:pathLst>
          </a:custGeom>
          <a:ln w="12700">
            <a:solidFill>
              <a:schemeClr val="tx1">
                <a:alpha val="48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2209800" y="2667000"/>
            <a:ext cx="2422229" cy="1660581"/>
          </a:xfrm>
          <a:custGeom>
            <a:avLst/>
            <a:gdLst>
              <a:gd name="connsiteX0" fmla="*/ 4526 w 2422229"/>
              <a:gd name="connsiteY0" fmla="*/ 1660581 h 1660581"/>
              <a:gd name="connsiteX1" fmla="*/ 4526 w 2422229"/>
              <a:gd name="connsiteY1" fmla="*/ 644581 h 1660581"/>
              <a:gd name="connsiteX2" fmla="*/ 51563 w 2422229"/>
              <a:gd name="connsiteY2" fmla="*/ 268284 h 1660581"/>
              <a:gd name="connsiteX3" fmla="*/ 277341 w 2422229"/>
              <a:gd name="connsiteY3" fmla="*/ 70729 h 1660581"/>
              <a:gd name="connsiteX4" fmla="*/ 1076970 w 2422229"/>
              <a:gd name="connsiteY4" fmla="*/ 4877 h 1660581"/>
              <a:gd name="connsiteX5" fmla="*/ 2422229 w 2422229"/>
              <a:gd name="connsiteY5" fmla="*/ 4877 h 16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2229" h="1660581">
                <a:moveTo>
                  <a:pt x="4526" y="1660581"/>
                </a:moveTo>
                <a:cubicBezTo>
                  <a:pt x="606" y="1268605"/>
                  <a:pt x="-3313" y="876630"/>
                  <a:pt x="4526" y="644581"/>
                </a:cubicBezTo>
                <a:cubicBezTo>
                  <a:pt x="12365" y="412532"/>
                  <a:pt x="6094" y="363926"/>
                  <a:pt x="51563" y="268284"/>
                </a:cubicBezTo>
                <a:cubicBezTo>
                  <a:pt x="97032" y="172642"/>
                  <a:pt x="106440" y="114630"/>
                  <a:pt x="277341" y="70729"/>
                </a:cubicBezTo>
                <a:cubicBezTo>
                  <a:pt x="448242" y="26828"/>
                  <a:pt x="719489" y="15852"/>
                  <a:pt x="1076970" y="4877"/>
                </a:cubicBezTo>
                <a:cubicBezTo>
                  <a:pt x="1434451" y="-6098"/>
                  <a:pt x="2422229" y="4877"/>
                  <a:pt x="2422229" y="4877"/>
                </a:cubicBezTo>
              </a:path>
            </a:pathLst>
          </a:custGeom>
          <a:ln w="12700">
            <a:solidFill>
              <a:schemeClr val="tx1">
                <a:alpha val="48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5"/>
          <p:cNvSpPr/>
          <p:nvPr/>
        </p:nvSpPr>
        <p:spPr>
          <a:xfrm>
            <a:off x="2362200" y="2819400"/>
            <a:ext cx="2422229" cy="1660581"/>
          </a:xfrm>
          <a:custGeom>
            <a:avLst/>
            <a:gdLst>
              <a:gd name="connsiteX0" fmla="*/ 4526 w 2422229"/>
              <a:gd name="connsiteY0" fmla="*/ 1660581 h 1660581"/>
              <a:gd name="connsiteX1" fmla="*/ 4526 w 2422229"/>
              <a:gd name="connsiteY1" fmla="*/ 644581 h 1660581"/>
              <a:gd name="connsiteX2" fmla="*/ 51563 w 2422229"/>
              <a:gd name="connsiteY2" fmla="*/ 268284 h 1660581"/>
              <a:gd name="connsiteX3" fmla="*/ 277341 w 2422229"/>
              <a:gd name="connsiteY3" fmla="*/ 70729 h 1660581"/>
              <a:gd name="connsiteX4" fmla="*/ 1076970 w 2422229"/>
              <a:gd name="connsiteY4" fmla="*/ 4877 h 1660581"/>
              <a:gd name="connsiteX5" fmla="*/ 2422229 w 2422229"/>
              <a:gd name="connsiteY5" fmla="*/ 4877 h 16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2229" h="1660581">
                <a:moveTo>
                  <a:pt x="4526" y="1660581"/>
                </a:moveTo>
                <a:cubicBezTo>
                  <a:pt x="606" y="1268605"/>
                  <a:pt x="-3313" y="876630"/>
                  <a:pt x="4526" y="644581"/>
                </a:cubicBezTo>
                <a:cubicBezTo>
                  <a:pt x="12365" y="412532"/>
                  <a:pt x="6094" y="363926"/>
                  <a:pt x="51563" y="268284"/>
                </a:cubicBezTo>
                <a:cubicBezTo>
                  <a:pt x="97032" y="172642"/>
                  <a:pt x="106440" y="114630"/>
                  <a:pt x="277341" y="70729"/>
                </a:cubicBezTo>
                <a:cubicBezTo>
                  <a:pt x="448242" y="26828"/>
                  <a:pt x="719489" y="15852"/>
                  <a:pt x="1076970" y="4877"/>
                </a:cubicBezTo>
                <a:cubicBezTo>
                  <a:pt x="1434451" y="-6098"/>
                  <a:pt x="2422229" y="4877"/>
                  <a:pt x="2422229" y="4877"/>
                </a:cubicBezTo>
              </a:path>
            </a:pathLst>
          </a:custGeom>
          <a:ln w="12700">
            <a:solidFill>
              <a:schemeClr val="tx1">
                <a:alpha val="48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flipH="1">
            <a:off x="4191000" y="2514600"/>
            <a:ext cx="2454571" cy="1660581"/>
          </a:xfrm>
          <a:custGeom>
            <a:avLst/>
            <a:gdLst>
              <a:gd name="connsiteX0" fmla="*/ 4526 w 2422229"/>
              <a:gd name="connsiteY0" fmla="*/ 1660581 h 1660581"/>
              <a:gd name="connsiteX1" fmla="*/ 4526 w 2422229"/>
              <a:gd name="connsiteY1" fmla="*/ 644581 h 1660581"/>
              <a:gd name="connsiteX2" fmla="*/ 51563 w 2422229"/>
              <a:gd name="connsiteY2" fmla="*/ 268284 h 1660581"/>
              <a:gd name="connsiteX3" fmla="*/ 277341 w 2422229"/>
              <a:gd name="connsiteY3" fmla="*/ 70729 h 1660581"/>
              <a:gd name="connsiteX4" fmla="*/ 1076970 w 2422229"/>
              <a:gd name="connsiteY4" fmla="*/ 4877 h 1660581"/>
              <a:gd name="connsiteX5" fmla="*/ 2422229 w 2422229"/>
              <a:gd name="connsiteY5" fmla="*/ 4877 h 16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2229" h="1660581">
                <a:moveTo>
                  <a:pt x="4526" y="1660581"/>
                </a:moveTo>
                <a:cubicBezTo>
                  <a:pt x="606" y="1268605"/>
                  <a:pt x="-3313" y="876630"/>
                  <a:pt x="4526" y="644581"/>
                </a:cubicBezTo>
                <a:cubicBezTo>
                  <a:pt x="12365" y="412532"/>
                  <a:pt x="6094" y="363926"/>
                  <a:pt x="51563" y="268284"/>
                </a:cubicBezTo>
                <a:cubicBezTo>
                  <a:pt x="97032" y="172642"/>
                  <a:pt x="106440" y="114630"/>
                  <a:pt x="277341" y="70729"/>
                </a:cubicBezTo>
                <a:cubicBezTo>
                  <a:pt x="448242" y="26828"/>
                  <a:pt x="719489" y="15852"/>
                  <a:pt x="1076970" y="4877"/>
                </a:cubicBezTo>
                <a:cubicBezTo>
                  <a:pt x="1434451" y="-6098"/>
                  <a:pt x="2422229" y="4877"/>
                  <a:pt x="2422229" y="4877"/>
                </a:cubicBezTo>
              </a:path>
            </a:pathLst>
          </a:custGeom>
          <a:ln w="12700">
            <a:solidFill>
              <a:schemeClr val="tx1">
                <a:alpha val="48000"/>
              </a:schemeClr>
            </a:solidFill>
            <a:headEnd type="arrow"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flipH="1">
            <a:off x="4038600" y="2667000"/>
            <a:ext cx="2454571" cy="1660581"/>
          </a:xfrm>
          <a:custGeom>
            <a:avLst/>
            <a:gdLst>
              <a:gd name="connsiteX0" fmla="*/ 4526 w 2422229"/>
              <a:gd name="connsiteY0" fmla="*/ 1660581 h 1660581"/>
              <a:gd name="connsiteX1" fmla="*/ 4526 w 2422229"/>
              <a:gd name="connsiteY1" fmla="*/ 644581 h 1660581"/>
              <a:gd name="connsiteX2" fmla="*/ 51563 w 2422229"/>
              <a:gd name="connsiteY2" fmla="*/ 268284 h 1660581"/>
              <a:gd name="connsiteX3" fmla="*/ 277341 w 2422229"/>
              <a:gd name="connsiteY3" fmla="*/ 70729 h 1660581"/>
              <a:gd name="connsiteX4" fmla="*/ 1076970 w 2422229"/>
              <a:gd name="connsiteY4" fmla="*/ 4877 h 1660581"/>
              <a:gd name="connsiteX5" fmla="*/ 2422229 w 2422229"/>
              <a:gd name="connsiteY5" fmla="*/ 4877 h 16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2229" h="1660581">
                <a:moveTo>
                  <a:pt x="4526" y="1660581"/>
                </a:moveTo>
                <a:cubicBezTo>
                  <a:pt x="606" y="1268605"/>
                  <a:pt x="-3313" y="876630"/>
                  <a:pt x="4526" y="644581"/>
                </a:cubicBezTo>
                <a:cubicBezTo>
                  <a:pt x="12365" y="412532"/>
                  <a:pt x="6094" y="363926"/>
                  <a:pt x="51563" y="268284"/>
                </a:cubicBezTo>
                <a:cubicBezTo>
                  <a:pt x="97032" y="172642"/>
                  <a:pt x="106440" y="114630"/>
                  <a:pt x="277341" y="70729"/>
                </a:cubicBezTo>
                <a:cubicBezTo>
                  <a:pt x="448242" y="26828"/>
                  <a:pt x="719489" y="15852"/>
                  <a:pt x="1076970" y="4877"/>
                </a:cubicBezTo>
                <a:cubicBezTo>
                  <a:pt x="1434451" y="-6098"/>
                  <a:pt x="2422229" y="4877"/>
                  <a:pt x="2422229" y="4877"/>
                </a:cubicBezTo>
              </a:path>
            </a:pathLst>
          </a:custGeom>
          <a:ln w="12700">
            <a:solidFill>
              <a:schemeClr val="tx1">
                <a:alpha val="48000"/>
              </a:schemeClr>
            </a:solidFill>
            <a:headEnd type="arrow"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flipH="1">
            <a:off x="3890814" y="2819400"/>
            <a:ext cx="2454571" cy="1660581"/>
          </a:xfrm>
          <a:custGeom>
            <a:avLst/>
            <a:gdLst>
              <a:gd name="connsiteX0" fmla="*/ 4526 w 2422229"/>
              <a:gd name="connsiteY0" fmla="*/ 1660581 h 1660581"/>
              <a:gd name="connsiteX1" fmla="*/ 4526 w 2422229"/>
              <a:gd name="connsiteY1" fmla="*/ 644581 h 1660581"/>
              <a:gd name="connsiteX2" fmla="*/ 51563 w 2422229"/>
              <a:gd name="connsiteY2" fmla="*/ 268284 h 1660581"/>
              <a:gd name="connsiteX3" fmla="*/ 277341 w 2422229"/>
              <a:gd name="connsiteY3" fmla="*/ 70729 h 1660581"/>
              <a:gd name="connsiteX4" fmla="*/ 1076970 w 2422229"/>
              <a:gd name="connsiteY4" fmla="*/ 4877 h 1660581"/>
              <a:gd name="connsiteX5" fmla="*/ 2422229 w 2422229"/>
              <a:gd name="connsiteY5" fmla="*/ 4877 h 1660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2229" h="1660581">
                <a:moveTo>
                  <a:pt x="4526" y="1660581"/>
                </a:moveTo>
                <a:cubicBezTo>
                  <a:pt x="606" y="1268605"/>
                  <a:pt x="-3313" y="876630"/>
                  <a:pt x="4526" y="644581"/>
                </a:cubicBezTo>
                <a:cubicBezTo>
                  <a:pt x="12365" y="412532"/>
                  <a:pt x="6094" y="363926"/>
                  <a:pt x="51563" y="268284"/>
                </a:cubicBezTo>
                <a:cubicBezTo>
                  <a:pt x="97032" y="172642"/>
                  <a:pt x="106440" y="114630"/>
                  <a:pt x="277341" y="70729"/>
                </a:cubicBezTo>
                <a:cubicBezTo>
                  <a:pt x="448242" y="26828"/>
                  <a:pt x="719489" y="15852"/>
                  <a:pt x="1076970" y="4877"/>
                </a:cubicBezTo>
                <a:cubicBezTo>
                  <a:pt x="1434451" y="-6098"/>
                  <a:pt x="2422229" y="4877"/>
                  <a:pt x="2422229" y="4877"/>
                </a:cubicBezTo>
              </a:path>
            </a:pathLst>
          </a:custGeom>
          <a:ln w="12700">
            <a:solidFill>
              <a:schemeClr val="tx1">
                <a:alpha val="48000"/>
              </a:schemeClr>
            </a:solidFill>
            <a:headEnd type="arrow"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696200" y="2362200"/>
            <a:ext cx="1143000" cy="338554"/>
          </a:xfrm>
          <a:prstGeom prst="rect">
            <a:avLst/>
          </a:prstGeom>
          <a:noFill/>
        </p:spPr>
        <p:txBody>
          <a:bodyPr wrap="square" rtlCol="0">
            <a:spAutoFit/>
          </a:bodyPr>
          <a:lstStyle/>
          <a:p>
            <a:r>
              <a:rPr lang="en-US" sz="1600" dirty="0" smtClean="0">
                <a:solidFill>
                  <a:srgbClr val="C00000"/>
                </a:solidFill>
                <a:latin typeface="+mn-lt"/>
              </a:rPr>
              <a:t>ion beam</a:t>
            </a:r>
          </a:p>
        </p:txBody>
      </p:sp>
      <p:sp>
        <p:nvSpPr>
          <p:cNvPr id="21" name="TextBox 20"/>
          <p:cNvSpPr txBox="1"/>
          <p:nvPr/>
        </p:nvSpPr>
        <p:spPr>
          <a:xfrm>
            <a:off x="1371600" y="4495800"/>
            <a:ext cx="1447800" cy="338554"/>
          </a:xfrm>
          <a:prstGeom prst="rect">
            <a:avLst/>
          </a:prstGeom>
          <a:noFill/>
        </p:spPr>
        <p:txBody>
          <a:bodyPr wrap="square" rtlCol="0">
            <a:spAutoFit/>
          </a:bodyPr>
          <a:lstStyle/>
          <a:p>
            <a:r>
              <a:rPr lang="en-US" sz="1600" dirty="0" smtClean="0">
                <a:solidFill>
                  <a:srgbClr val="C00000"/>
                </a:solidFill>
                <a:latin typeface="+mn-lt"/>
              </a:rPr>
              <a:t>electron gun</a:t>
            </a:r>
          </a:p>
        </p:txBody>
      </p:sp>
      <p:sp>
        <p:nvSpPr>
          <p:cNvPr id="22" name="TextBox 21"/>
          <p:cNvSpPr txBox="1"/>
          <p:nvPr/>
        </p:nvSpPr>
        <p:spPr>
          <a:xfrm>
            <a:off x="5715000" y="4495800"/>
            <a:ext cx="2286000" cy="584776"/>
          </a:xfrm>
          <a:prstGeom prst="rect">
            <a:avLst/>
          </a:prstGeom>
          <a:noFill/>
        </p:spPr>
        <p:txBody>
          <a:bodyPr wrap="square" rtlCol="0">
            <a:spAutoFit/>
          </a:bodyPr>
          <a:lstStyle/>
          <a:p>
            <a:r>
              <a:rPr lang="en-US" sz="1600" dirty="0" smtClean="0">
                <a:solidFill>
                  <a:srgbClr val="C00000"/>
                </a:solidFill>
                <a:latin typeface="+mn-lt"/>
              </a:rPr>
              <a:t>electron decelerator and collector</a:t>
            </a:r>
          </a:p>
        </p:txBody>
      </p:sp>
      <p:cxnSp>
        <p:nvCxnSpPr>
          <p:cNvPr id="24" name="Straight Arrow Connector 23"/>
          <p:cNvCxnSpPr/>
          <p:nvPr/>
        </p:nvCxnSpPr>
        <p:spPr>
          <a:xfrm>
            <a:off x="3352800" y="2209800"/>
            <a:ext cx="1981200" cy="0"/>
          </a:xfrm>
          <a:prstGeom prst="straightConnector1">
            <a:avLst/>
          </a:prstGeom>
          <a:ln w="38100">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25" name="Object 24"/>
          <p:cNvGraphicFramePr>
            <a:graphicFrameLocks noChangeAspect="1"/>
          </p:cNvGraphicFramePr>
          <p:nvPr>
            <p:extLst>
              <p:ext uri="{D42A27DB-BD31-4B8C-83A1-F6EECF244321}">
                <p14:modId xmlns:p14="http://schemas.microsoft.com/office/powerpoint/2010/main" val="3406462998"/>
              </p:ext>
            </p:extLst>
          </p:nvPr>
        </p:nvGraphicFramePr>
        <p:xfrm>
          <a:off x="3467100" y="1905000"/>
          <a:ext cx="1651000" cy="228600"/>
        </p:xfrm>
        <a:graphic>
          <a:graphicData uri="http://schemas.openxmlformats.org/presentationml/2006/ole">
            <mc:AlternateContent xmlns:mc="http://schemas.openxmlformats.org/markup-compatibility/2006">
              <mc:Choice xmlns:v="urn:schemas-microsoft-com:vml" Requires="v">
                <p:oleObj spid="_x0000_s12313" name="Equation" r:id="rId3" imgW="1651000" imgH="228600" progId="Equation.DSMT4">
                  <p:embed/>
                </p:oleObj>
              </mc:Choice>
              <mc:Fallback>
                <p:oleObj name="Equation" r:id="rId3" imgW="1651000" imgH="228600" progId="Equation.DSMT4">
                  <p:embed/>
                  <p:pic>
                    <p:nvPicPr>
                      <p:cNvPr id="0" name=""/>
                      <p:cNvPicPr/>
                      <p:nvPr/>
                    </p:nvPicPr>
                    <p:blipFill>
                      <a:blip r:embed="rId4"/>
                      <a:stretch>
                        <a:fillRect/>
                      </a:stretch>
                    </p:blipFill>
                    <p:spPr>
                      <a:xfrm>
                        <a:off x="3467100" y="1905000"/>
                        <a:ext cx="1651000" cy="228600"/>
                      </a:xfrm>
                      <a:prstGeom prst="rect">
                        <a:avLst/>
                      </a:prstGeom>
                    </p:spPr>
                  </p:pic>
                </p:oleObj>
              </mc:Fallback>
            </mc:AlternateContent>
          </a:graphicData>
        </a:graphic>
      </p:graphicFrame>
      <p:sp>
        <p:nvSpPr>
          <p:cNvPr id="26" name="TextBox 25"/>
          <p:cNvSpPr txBox="1"/>
          <p:nvPr/>
        </p:nvSpPr>
        <p:spPr>
          <a:xfrm>
            <a:off x="609600" y="5334000"/>
            <a:ext cx="1905000" cy="369332"/>
          </a:xfrm>
          <a:prstGeom prst="rect">
            <a:avLst/>
          </a:prstGeom>
          <a:noFill/>
        </p:spPr>
        <p:txBody>
          <a:bodyPr wrap="square" rtlCol="0">
            <a:spAutoFit/>
          </a:bodyPr>
          <a:lstStyle/>
          <a:p>
            <a:r>
              <a:rPr lang="en-US" sz="1800" dirty="0" smtClean="0">
                <a:solidFill>
                  <a:srgbClr val="C00000"/>
                </a:solidFill>
                <a:latin typeface="+mn-lt"/>
              </a:rPr>
              <a:t>Want</a:t>
            </a:r>
          </a:p>
        </p:txBody>
      </p:sp>
      <p:graphicFrame>
        <p:nvGraphicFramePr>
          <p:cNvPr id="27" name="Object 26"/>
          <p:cNvGraphicFramePr>
            <a:graphicFrameLocks noChangeAspect="1"/>
          </p:cNvGraphicFramePr>
          <p:nvPr>
            <p:extLst>
              <p:ext uri="{D42A27DB-BD31-4B8C-83A1-F6EECF244321}">
                <p14:modId xmlns:p14="http://schemas.microsoft.com/office/powerpoint/2010/main" val="2858440388"/>
              </p:ext>
            </p:extLst>
          </p:nvPr>
        </p:nvGraphicFramePr>
        <p:xfrm>
          <a:off x="1600199" y="5410200"/>
          <a:ext cx="3643313" cy="381000"/>
        </p:xfrm>
        <a:graphic>
          <a:graphicData uri="http://schemas.openxmlformats.org/presentationml/2006/ole">
            <mc:AlternateContent xmlns:mc="http://schemas.openxmlformats.org/markup-compatibility/2006">
              <mc:Choice xmlns:v="urn:schemas-microsoft-com:vml" Requires="v">
                <p:oleObj spid="_x0000_s12314" name="Equation" r:id="rId5" imgW="1943100" imgH="203200" progId="Equation.DSMT4">
                  <p:embed/>
                </p:oleObj>
              </mc:Choice>
              <mc:Fallback>
                <p:oleObj name="Equation" r:id="rId5" imgW="1943100" imgH="203200" progId="Equation.DSMT4">
                  <p:embed/>
                  <p:pic>
                    <p:nvPicPr>
                      <p:cNvPr id="0" name=""/>
                      <p:cNvPicPr/>
                      <p:nvPr/>
                    </p:nvPicPr>
                    <p:blipFill>
                      <a:blip r:embed="rId6"/>
                      <a:stretch>
                        <a:fillRect/>
                      </a:stretch>
                    </p:blipFill>
                    <p:spPr>
                      <a:xfrm>
                        <a:off x="1600199" y="5410200"/>
                        <a:ext cx="3643313" cy="381000"/>
                      </a:xfrm>
                      <a:prstGeom prst="rect">
                        <a:avLst/>
                      </a:prstGeom>
                    </p:spPr>
                  </p:pic>
                </p:oleObj>
              </mc:Fallback>
            </mc:AlternateContent>
          </a:graphicData>
        </a:graphic>
      </p:graphicFrame>
    </p:spTree>
    <p:extLst>
      <p:ext uri="{BB962C8B-B14F-4D97-AF65-F5344CB8AC3E}">
        <p14:creationId xmlns:p14="http://schemas.microsoft.com/office/powerpoint/2010/main" val="1960834463"/>
      </p:ext>
    </p:extLst>
  </p:cSld>
  <p:clrMapOvr>
    <a:masterClrMapping/>
  </p:clrMapOvr>
  <p:transition xmlns:p14="http://schemas.microsoft.com/office/powerpoint/2010/mai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20 - Cooling</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12</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75113692"/>
              </p:ext>
            </p:extLst>
          </p:nvPr>
        </p:nvGraphicFramePr>
        <p:xfrm>
          <a:off x="4991100" y="5219700"/>
          <a:ext cx="114300" cy="165100"/>
        </p:xfrm>
        <a:graphic>
          <a:graphicData uri="http://schemas.openxmlformats.org/presentationml/2006/ole">
            <mc:AlternateContent xmlns:mc="http://schemas.openxmlformats.org/markup-compatibility/2006">
              <mc:Choice xmlns:v="urn:schemas-microsoft-com:vml" Requires="v">
                <p:oleObj spid="_x0000_s13407" name="Equation" r:id="rId3" imgW="114300" imgH="165100" progId="Equation.DSMT4">
                  <p:embed/>
                </p:oleObj>
              </mc:Choice>
              <mc:Fallback>
                <p:oleObj name="Equation" r:id="rId3" imgW="114300" imgH="165100" progId="Equation.DSMT4">
                  <p:embed/>
                  <p:pic>
                    <p:nvPicPr>
                      <p:cNvPr id="0" name=""/>
                      <p:cNvPicPr/>
                      <p:nvPr/>
                    </p:nvPicPr>
                    <p:blipFill>
                      <a:blip r:embed="rId4"/>
                      <a:stretch>
                        <a:fillRect/>
                      </a:stretch>
                    </p:blipFill>
                    <p:spPr>
                      <a:xfrm>
                        <a:off x="4991100" y="5219700"/>
                        <a:ext cx="114300" cy="1651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81566301"/>
              </p:ext>
            </p:extLst>
          </p:nvPr>
        </p:nvGraphicFramePr>
        <p:xfrm>
          <a:off x="4991100" y="5219700"/>
          <a:ext cx="114300" cy="165100"/>
        </p:xfrm>
        <a:graphic>
          <a:graphicData uri="http://schemas.openxmlformats.org/presentationml/2006/ole">
            <mc:AlternateContent xmlns:mc="http://schemas.openxmlformats.org/markup-compatibility/2006">
              <mc:Choice xmlns:v="urn:schemas-microsoft-com:vml" Requires="v">
                <p:oleObj spid="_x0000_s13408" name="Equation" r:id="rId5" imgW="114300" imgH="165100" progId="Equation.DSMT4">
                  <p:embed/>
                </p:oleObj>
              </mc:Choice>
              <mc:Fallback>
                <p:oleObj name="Equation" r:id="rId5" imgW="114300" imgH="165100" progId="Equation.DSMT4">
                  <p:embed/>
                  <p:pic>
                    <p:nvPicPr>
                      <p:cNvPr id="0" name=""/>
                      <p:cNvPicPr/>
                      <p:nvPr/>
                    </p:nvPicPr>
                    <p:blipFill>
                      <a:blip r:embed="rId4"/>
                      <a:stretch>
                        <a:fillRect/>
                      </a:stretch>
                    </p:blipFill>
                    <p:spPr>
                      <a:xfrm>
                        <a:off x="4991100" y="521970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59082341"/>
              </p:ext>
            </p:extLst>
          </p:nvPr>
        </p:nvGraphicFramePr>
        <p:xfrm>
          <a:off x="838200" y="762000"/>
          <a:ext cx="3476625" cy="1643063"/>
        </p:xfrm>
        <a:graphic>
          <a:graphicData uri="http://schemas.openxmlformats.org/presentationml/2006/ole">
            <mc:AlternateContent xmlns:mc="http://schemas.openxmlformats.org/markup-compatibility/2006">
              <mc:Choice xmlns:v="urn:schemas-microsoft-com:vml" Requires="v">
                <p:oleObj spid="_x0000_s13409" name="Equation" r:id="rId6" imgW="1854200" imgH="876300" progId="Equation.DSMT4">
                  <p:embed/>
                </p:oleObj>
              </mc:Choice>
              <mc:Fallback>
                <p:oleObj name="Equation" r:id="rId6" imgW="1854200" imgH="876300" progId="Equation.DSMT4">
                  <p:embed/>
                  <p:pic>
                    <p:nvPicPr>
                      <p:cNvPr id="0" name=""/>
                      <p:cNvPicPr/>
                      <p:nvPr/>
                    </p:nvPicPr>
                    <p:blipFill>
                      <a:blip r:embed="rId7"/>
                      <a:stretch>
                        <a:fillRect/>
                      </a:stretch>
                    </p:blipFill>
                    <p:spPr>
                      <a:xfrm>
                        <a:off x="838200" y="762000"/>
                        <a:ext cx="3476625" cy="1643063"/>
                      </a:xfrm>
                      <a:prstGeom prst="rect">
                        <a:avLst/>
                      </a:prstGeom>
                    </p:spPr>
                  </p:pic>
                </p:oleObj>
              </mc:Fallback>
            </mc:AlternateContent>
          </a:graphicData>
        </a:graphic>
      </p:graphicFrame>
      <p:cxnSp>
        <p:nvCxnSpPr>
          <p:cNvPr id="6" name="Straight Arrow Connector 5"/>
          <p:cNvCxnSpPr/>
          <p:nvPr/>
        </p:nvCxnSpPr>
        <p:spPr>
          <a:xfrm flipV="1">
            <a:off x="5562600" y="457200"/>
            <a:ext cx="0" cy="198120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410200" y="2362200"/>
            <a:ext cx="2971800"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5562600" y="990600"/>
            <a:ext cx="1981200" cy="1371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543800" y="990600"/>
            <a:ext cx="0" cy="1524000"/>
          </a:xfrm>
          <a:prstGeom prst="line">
            <a:avLst/>
          </a:prstGeom>
          <a:ln w="12700">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5410200" y="990600"/>
            <a:ext cx="2133600" cy="0"/>
          </a:xfrm>
          <a:prstGeom prst="line">
            <a:avLst/>
          </a:prstGeom>
          <a:ln w="12700">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1123100598"/>
              </p:ext>
            </p:extLst>
          </p:nvPr>
        </p:nvGraphicFramePr>
        <p:xfrm>
          <a:off x="7848600" y="2438400"/>
          <a:ext cx="584200" cy="228600"/>
        </p:xfrm>
        <a:graphic>
          <a:graphicData uri="http://schemas.openxmlformats.org/presentationml/2006/ole">
            <mc:AlternateContent xmlns:mc="http://schemas.openxmlformats.org/markup-compatibility/2006">
              <mc:Choice xmlns:v="urn:schemas-microsoft-com:vml" Requires="v">
                <p:oleObj spid="_x0000_s13410" name="Equation" r:id="rId8" imgW="584200" imgH="228600" progId="Equation.DSMT4">
                  <p:embed/>
                </p:oleObj>
              </mc:Choice>
              <mc:Fallback>
                <p:oleObj name="Equation" r:id="rId8" imgW="584200" imgH="228600" progId="Equation.DSMT4">
                  <p:embed/>
                  <p:pic>
                    <p:nvPicPr>
                      <p:cNvPr id="0" name=""/>
                      <p:cNvPicPr/>
                      <p:nvPr/>
                    </p:nvPicPr>
                    <p:blipFill>
                      <a:blip r:embed="rId9"/>
                      <a:stretch>
                        <a:fillRect/>
                      </a:stretch>
                    </p:blipFill>
                    <p:spPr>
                      <a:xfrm>
                        <a:off x="7848600" y="2438400"/>
                        <a:ext cx="584200" cy="2286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861880798"/>
              </p:ext>
            </p:extLst>
          </p:nvPr>
        </p:nvGraphicFramePr>
        <p:xfrm>
          <a:off x="4819650" y="622300"/>
          <a:ext cx="596900" cy="203200"/>
        </p:xfrm>
        <a:graphic>
          <a:graphicData uri="http://schemas.openxmlformats.org/presentationml/2006/ole">
            <mc:AlternateContent xmlns:mc="http://schemas.openxmlformats.org/markup-compatibility/2006">
              <mc:Choice xmlns:v="urn:schemas-microsoft-com:vml" Requires="v">
                <p:oleObj spid="_x0000_s13411" name="Equation" r:id="rId10" imgW="596900" imgH="203200" progId="Equation.DSMT4">
                  <p:embed/>
                </p:oleObj>
              </mc:Choice>
              <mc:Fallback>
                <p:oleObj name="Equation" r:id="rId10" imgW="596900" imgH="203200" progId="Equation.DSMT4">
                  <p:embed/>
                  <p:pic>
                    <p:nvPicPr>
                      <p:cNvPr id="0" name=""/>
                      <p:cNvPicPr/>
                      <p:nvPr/>
                    </p:nvPicPr>
                    <p:blipFill>
                      <a:blip r:embed="rId11"/>
                      <a:stretch>
                        <a:fillRect/>
                      </a:stretch>
                    </p:blipFill>
                    <p:spPr>
                      <a:xfrm>
                        <a:off x="4819650" y="622300"/>
                        <a:ext cx="596900" cy="2032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260668321"/>
              </p:ext>
            </p:extLst>
          </p:nvPr>
        </p:nvGraphicFramePr>
        <p:xfrm>
          <a:off x="7400925" y="2514600"/>
          <a:ext cx="303213" cy="242888"/>
        </p:xfrm>
        <a:graphic>
          <a:graphicData uri="http://schemas.openxmlformats.org/presentationml/2006/ole">
            <mc:AlternateContent xmlns:mc="http://schemas.openxmlformats.org/markup-compatibility/2006">
              <mc:Choice xmlns:v="urn:schemas-microsoft-com:vml" Requires="v">
                <p:oleObj spid="_x0000_s13412" name="Equation" r:id="rId12" imgW="190500" imgH="152400" progId="Equation.DSMT4">
                  <p:embed/>
                </p:oleObj>
              </mc:Choice>
              <mc:Fallback>
                <p:oleObj name="Equation" r:id="rId12" imgW="190500" imgH="152400" progId="Equation.DSMT4">
                  <p:embed/>
                  <p:pic>
                    <p:nvPicPr>
                      <p:cNvPr id="0" name=""/>
                      <p:cNvPicPr/>
                      <p:nvPr/>
                    </p:nvPicPr>
                    <p:blipFill>
                      <a:blip r:embed="rId13"/>
                      <a:stretch>
                        <a:fillRect/>
                      </a:stretch>
                    </p:blipFill>
                    <p:spPr>
                      <a:xfrm>
                        <a:off x="7400925" y="2514600"/>
                        <a:ext cx="303213" cy="242888"/>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434894262"/>
              </p:ext>
            </p:extLst>
          </p:nvPr>
        </p:nvGraphicFramePr>
        <p:xfrm>
          <a:off x="5168900" y="828675"/>
          <a:ext cx="203200" cy="263525"/>
        </p:xfrm>
        <a:graphic>
          <a:graphicData uri="http://schemas.openxmlformats.org/presentationml/2006/ole">
            <mc:AlternateContent xmlns:mc="http://schemas.openxmlformats.org/markup-compatibility/2006">
              <mc:Choice xmlns:v="urn:schemas-microsoft-com:vml" Requires="v">
                <p:oleObj spid="_x0000_s13413" name="Equation" r:id="rId14" imgW="127000" imgH="165100" progId="Equation.DSMT4">
                  <p:embed/>
                </p:oleObj>
              </mc:Choice>
              <mc:Fallback>
                <p:oleObj name="Equation" r:id="rId14" imgW="127000" imgH="165100" progId="Equation.DSMT4">
                  <p:embed/>
                  <p:pic>
                    <p:nvPicPr>
                      <p:cNvPr id="0" name=""/>
                      <p:cNvPicPr/>
                      <p:nvPr/>
                    </p:nvPicPr>
                    <p:blipFill>
                      <a:blip r:embed="rId15"/>
                      <a:stretch>
                        <a:fillRect/>
                      </a:stretch>
                    </p:blipFill>
                    <p:spPr>
                      <a:xfrm>
                        <a:off x="5168900" y="828675"/>
                        <a:ext cx="203200" cy="263525"/>
                      </a:xfrm>
                      <a:prstGeom prst="rect">
                        <a:avLst/>
                      </a:prstGeom>
                    </p:spPr>
                  </p:pic>
                </p:oleObj>
              </mc:Fallback>
            </mc:AlternateContent>
          </a:graphicData>
        </a:graphic>
      </p:graphicFrame>
      <p:sp>
        <p:nvSpPr>
          <p:cNvPr id="23" name="TextBox 22"/>
          <p:cNvSpPr txBox="1"/>
          <p:nvPr/>
        </p:nvSpPr>
        <p:spPr>
          <a:xfrm>
            <a:off x="533400" y="3048000"/>
            <a:ext cx="8458200" cy="2031325"/>
          </a:xfrm>
          <a:prstGeom prst="rect">
            <a:avLst/>
          </a:prstGeom>
          <a:noFill/>
        </p:spPr>
        <p:txBody>
          <a:bodyPr wrap="square" rtlCol="0">
            <a:spAutoFit/>
          </a:bodyPr>
          <a:lstStyle/>
          <a:p>
            <a:r>
              <a:rPr lang="en-US" sz="1800" dirty="0" smtClean="0">
                <a:solidFill>
                  <a:srgbClr val="C00000"/>
                </a:solidFill>
                <a:latin typeface="+mn-lt"/>
              </a:rPr>
              <a:t>The electrons act like a drag force on the ions.  At low velocity, the ionization loss varies as</a:t>
            </a:r>
          </a:p>
          <a:p>
            <a:endParaRPr lang="en-US" sz="1800" dirty="0">
              <a:solidFill>
                <a:srgbClr val="C00000"/>
              </a:solidFill>
              <a:latin typeface="+mn-lt"/>
            </a:endParaRPr>
          </a:p>
          <a:p>
            <a:endParaRPr lang="en-US" sz="1800" dirty="0" smtClean="0">
              <a:solidFill>
                <a:srgbClr val="C00000"/>
              </a:solidFill>
              <a:latin typeface="+mn-lt"/>
            </a:endParaRPr>
          </a:p>
          <a:p>
            <a:endParaRPr lang="en-US" sz="1800" dirty="0">
              <a:solidFill>
                <a:srgbClr val="C00000"/>
              </a:solidFill>
              <a:latin typeface="+mn-lt"/>
            </a:endParaRPr>
          </a:p>
          <a:p>
            <a:r>
              <a:rPr lang="en-US" sz="1800" dirty="0" smtClean="0">
                <a:solidFill>
                  <a:srgbClr val="C00000"/>
                </a:solidFill>
                <a:latin typeface="+mn-lt"/>
              </a:rPr>
              <a:t>The velocity spread of the electrons is dominated by the energy distribution out of the cathode.  In the rest frame, motion is non-relativistic</a:t>
            </a:r>
          </a:p>
        </p:txBody>
      </p:sp>
      <p:graphicFrame>
        <p:nvGraphicFramePr>
          <p:cNvPr id="24" name="Object 23"/>
          <p:cNvGraphicFramePr>
            <a:graphicFrameLocks noChangeAspect="1"/>
          </p:cNvGraphicFramePr>
          <p:nvPr>
            <p:extLst>
              <p:ext uri="{D42A27DB-BD31-4B8C-83A1-F6EECF244321}">
                <p14:modId xmlns:p14="http://schemas.microsoft.com/office/powerpoint/2010/main" val="1103774390"/>
              </p:ext>
            </p:extLst>
          </p:nvPr>
        </p:nvGraphicFramePr>
        <p:xfrm>
          <a:off x="2508485" y="3505200"/>
          <a:ext cx="609600" cy="798786"/>
        </p:xfrm>
        <a:graphic>
          <a:graphicData uri="http://schemas.openxmlformats.org/presentationml/2006/ole">
            <mc:AlternateContent xmlns:mc="http://schemas.openxmlformats.org/markup-compatibility/2006">
              <mc:Choice xmlns:v="urn:schemas-microsoft-com:vml" Requires="v">
                <p:oleObj spid="_x0000_s13414" name="Equation" r:id="rId16" imgW="368300" imgH="482600" progId="Equation.DSMT4">
                  <p:embed/>
                </p:oleObj>
              </mc:Choice>
              <mc:Fallback>
                <p:oleObj name="Equation" r:id="rId16" imgW="368300" imgH="482600" progId="Equation.DSMT4">
                  <p:embed/>
                  <p:pic>
                    <p:nvPicPr>
                      <p:cNvPr id="0" name=""/>
                      <p:cNvPicPr/>
                      <p:nvPr/>
                    </p:nvPicPr>
                    <p:blipFill>
                      <a:blip r:embed="rId17"/>
                      <a:stretch>
                        <a:fillRect/>
                      </a:stretch>
                    </p:blipFill>
                    <p:spPr>
                      <a:xfrm>
                        <a:off x="2508485" y="3505200"/>
                        <a:ext cx="609600" cy="798786"/>
                      </a:xfrm>
                      <a:prstGeom prst="rect">
                        <a:avLst/>
                      </a:prstGeom>
                    </p:spPr>
                  </p:pic>
                </p:oleObj>
              </mc:Fallback>
            </mc:AlternateContent>
          </a:graphicData>
        </a:graphic>
      </p:graphicFrame>
      <p:sp>
        <p:nvSpPr>
          <p:cNvPr id="25" name="TextBox 24"/>
          <p:cNvSpPr txBox="1"/>
          <p:nvPr/>
        </p:nvSpPr>
        <p:spPr>
          <a:xfrm>
            <a:off x="3270485" y="4038600"/>
            <a:ext cx="1981200" cy="307777"/>
          </a:xfrm>
          <a:prstGeom prst="rect">
            <a:avLst/>
          </a:prstGeom>
          <a:noFill/>
        </p:spPr>
        <p:txBody>
          <a:bodyPr wrap="square" rtlCol="0">
            <a:spAutoFit/>
          </a:bodyPr>
          <a:lstStyle/>
          <a:p>
            <a:r>
              <a:rPr lang="en-US" sz="1400" dirty="0" smtClean="0">
                <a:solidFill>
                  <a:srgbClr val="C00000"/>
                </a:solidFill>
                <a:latin typeface="+mn-lt"/>
              </a:rPr>
              <a:t>relative velocity</a:t>
            </a:r>
          </a:p>
        </p:txBody>
      </p:sp>
      <p:cxnSp>
        <p:nvCxnSpPr>
          <p:cNvPr id="27" name="Straight Arrow Connector 26"/>
          <p:cNvCxnSpPr>
            <a:stCxn id="25" idx="1"/>
          </p:cNvCxnSpPr>
          <p:nvPr/>
        </p:nvCxnSpPr>
        <p:spPr>
          <a:xfrm flipH="1" flipV="1">
            <a:off x="2965685" y="4114800"/>
            <a:ext cx="304800" cy="77689"/>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val="3753772278"/>
              </p:ext>
            </p:extLst>
          </p:nvPr>
        </p:nvGraphicFramePr>
        <p:xfrm>
          <a:off x="3810000" y="5181600"/>
          <a:ext cx="1289050" cy="1214438"/>
        </p:xfrm>
        <a:graphic>
          <a:graphicData uri="http://schemas.openxmlformats.org/presentationml/2006/ole">
            <mc:AlternateContent xmlns:mc="http://schemas.openxmlformats.org/markup-compatibility/2006">
              <mc:Choice xmlns:v="urn:schemas-microsoft-com:vml" Requires="v">
                <p:oleObj spid="_x0000_s13415" name="Equation" r:id="rId18" imgW="1117600" imgH="1054100" progId="Equation.DSMT4">
                  <p:embed/>
                </p:oleObj>
              </mc:Choice>
              <mc:Fallback>
                <p:oleObj name="Equation" r:id="rId18" imgW="1117600" imgH="1054100" progId="Equation.DSMT4">
                  <p:embed/>
                  <p:pic>
                    <p:nvPicPr>
                      <p:cNvPr id="0" name=""/>
                      <p:cNvPicPr/>
                      <p:nvPr/>
                    </p:nvPicPr>
                    <p:blipFill>
                      <a:blip r:embed="rId19"/>
                      <a:stretch>
                        <a:fillRect/>
                      </a:stretch>
                    </p:blipFill>
                    <p:spPr>
                      <a:xfrm>
                        <a:off x="3810000" y="5181600"/>
                        <a:ext cx="1289050" cy="1214438"/>
                      </a:xfrm>
                      <a:prstGeom prst="rect">
                        <a:avLst/>
                      </a:prstGeom>
                    </p:spPr>
                  </p:pic>
                </p:oleObj>
              </mc:Fallback>
            </mc:AlternateContent>
          </a:graphicData>
        </a:graphic>
      </p:graphicFrame>
      <p:sp>
        <p:nvSpPr>
          <p:cNvPr id="30" name="TextBox 29"/>
          <p:cNvSpPr txBox="1"/>
          <p:nvPr/>
        </p:nvSpPr>
        <p:spPr>
          <a:xfrm>
            <a:off x="5105400" y="5562600"/>
            <a:ext cx="2971800" cy="307777"/>
          </a:xfrm>
          <a:prstGeom prst="rect">
            <a:avLst/>
          </a:prstGeom>
          <a:noFill/>
        </p:spPr>
        <p:txBody>
          <a:bodyPr wrap="square" rtlCol="0">
            <a:spAutoFit/>
          </a:bodyPr>
          <a:lstStyle/>
          <a:p>
            <a:r>
              <a:rPr lang="en-US" sz="1400" dirty="0" smtClean="0">
                <a:solidFill>
                  <a:srgbClr val="C00000"/>
                </a:solidFill>
                <a:latin typeface="+mn-lt"/>
              </a:rPr>
              <a:t>Energy spread.  Typically ~.5 </a:t>
            </a:r>
            <a:r>
              <a:rPr lang="en-US" sz="1400" dirty="0" err="1" smtClean="0">
                <a:solidFill>
                  <a:srgbClr val="C00000"/>
                </a:solidFill>
                <a:latin typeface="+mn-lt"/>
              </a:rPr>
              <a:t>eV</a:t>
            </a:r>
            <a:endParaRPr lang="en-US" sz="1400" dirty="0" smtClean="0">
              <a:solidFill>
                <a:srgbClr val="C00000"/>
              </a:solidFill>
              <a:latin typeface="+mn-lt"/>
            </a:endParaRPr>
          </a:p>
        </p:txBody>
      </p:sp>
      <p:cxnSp>
        <p:nvCxnSpPr>
          <p:cNvPr id="31" name="Straight Arrow Connector 30"/>
          <p:cNvCxnSpPr>
            <a:stCxn id="30" idx="1"/>
          </p:cNvCxnSpPr>
          <p:nvPr/>
        </p:nvCxnSpPr>
        <p:spPr>
          <a:xfrm flipH="1">
            <a:off x="4800600" y="5716489"/>
            <a:ext cx="304800" cy="74711"/>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51918"/>
      </p:ext>
    </p:extLst>
  </p:cSld>
  <p:clrMapOvr>
    <a:masterClrMapping/>
  </p:clrMapOvr>
  <p:transition xmlns:p14="http://schemas.microsoft.com/office/powerpoint/2010/mai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Longitudinal Electron Cooling</a:t>
            </a:r>
            <a:endParaRPr lang="en-US" dirty="0"/>
          </a:p>
        </p:txBody>
      </p:sp>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20 - Cooling</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13</a:t>
            </a:fld>
            <a:endParaRPr lang="en-US"/>
          </a:p>
        </p:txBody>
      </p:sp>
      <p:sp>
        <p:nvSpPr>
          <p:cNvPr id="6" name="TextBox 5"/>
          <p:cNvSpPr txBox="1"/>
          <p:nvPr/>
        </p:nvSpPr>
        <p:spPr>
          <a:xfrm>
            <a:off x="533400" y="762000"/>
            <a:ext cx="8382000" cy="369332"/>
          </a:xfrm>
          <a:prstGeom prst="rect">
            <a:avLst/>
          </a:prstGeom>
          <a:noFill/>
        </p:spPr>
        <p:txBody>
          <a:bodyPr wrap="square" rtlCol="0">
            <a:spAutoFit/>
          </a:bodyPr>
          <a:lstStyle/>
          <a:p>
            <a:r>
              <a:rPr lang="en-US" sz="1800" dirty="0" smtClean="0">
                <a:solidFill>
                  <a:srgbClr val="C00000"/>
                </a:solidFill>
                <a:latin typeface="+mn-lt"/>
              </a:rPr>
              <a:t>The momentum and energy between the rest and lab frames are related by</a:t>
            </a:r>
          </a:p>
        </p:txBody>
      </p:sp>
      <p:graphicFrame>
        <p:nvGraphicFramePr>
          <p:cNvPr id="7" name="Object 6"/>
          <p:cNvGraphicFramePr>
            <a:graphicFrameLocks noChangeAspect="1"/>
          </p:cNvGraphicFramePr>
          <p:nvPr>
            <p:extLst>
              <p:ext uri="{D42A27DB-BD31-4B8C-83A1-F6EECF244321}">
                <p14:modId xmlns:p14="http://schemas.microsoft.com/office/powerpoint/2010/main" val="4018322908"/>
              </p:ext>
            </p:extLst>
          </p:nvPr>
        </p:nvGraphicFramePr>
        <p:xfrm>
          <a:off x="2667000" y="1219200"/>
          <a:ext cx="3610799" cy="1600200"/>
        </p:xfrm>
        <a:graphic>
          <a:graphicData uri="http://schemas.openxmlformats.org/presentationml/2006/ole">
            <mc:AlternateContent xmlns:mc="http://schemas.openxmlformats.org/markup-compatibility/2006">
              <mc:Choice xmlns:v="urn:schemas-microsoft-com:vml" Requires="v">
                <p:oleObj spid="_x0000_s1045" name="Equation" r:id="rId3" imgW="2578100" imgH="1143000" progId="Equation.DSMT4">
                  <p:embed/>
                </p:oleObj>
              </mc:Choice>
              <mc:Fallback>
                <p:oleObj name="Equation" r:id="rId3" imgW="2578100" imgH="1143000" progId="Equation.DSMT4">
                  <p:embed/>
                  <p:pic>
                    <p:nvPicPr>
                      <p:cNvPr id="0" name=""/>
                      <p:cNvPicPr/>
                      <p:nvPr/>
                    </p:nvPicPr>
                    <p:blipFill>
                      <a:blip r:embed="rId4"/>
                      <a:stretch>
                        <a:fillRect/>
                      </a:stretch>
                    </p:blipFill>
                    <p:spPr>
                      <a:xfrm>
                        <a:off x="2667000" y="1219200"/>
                        <a:ext cx="3610799" cy="1600200"/>
                      </a:xfrm>
                      <a:prstGeom prst="rect">
                        <a:avLst/>
                      </a:prstGeom>
                    </p:spPr>
                  </p:pic>
                </p:oleObj>
              </mc:Fallback>
            </mc:AlternateContent>
          </a:graphicData>
        </a:graphic>
      </p:graphicFrame>
      <p:sp>
        <p:nvSpPr>
          <p:cNvPr id="8" name="TextBox 7"/>
          <p:cNvSpPr txBox="1"/>
          <p:nvPr/>
        </p:nvSpPr>
        <p:spPr>
          <a:xfrm>
            <a:off x="5943600" y="1066800"/>
            <a:ext cx="1981200" cy="307777"/>
          </a:xfrm>
          <a:prstGeom prst="rect">
            <a:avLst/>
          </a:prstGeom>
          <a:noFill/>
        </p:spPr>
        <p:txBody>
          <a:bodyPr wrap="square" rtlCol="0">
            <a:spAutoFit/>
          </a:bodyPr>
          <a:lstStyle/>
          <a:p>
            <a:r>
              <a:rPr lang="en-US" sz="1400" dirty="0" smtClean="0">
                <a:solidFill>
                  <a:srgbClr val="C00000"/>
                </a:solidFill>
                <a:latin typeface="+mn-lt"/>
              </a:rPr>
              <a:t>beta of frame</a:t>
            </a:r>
          </a:p>
        </p:txBody>
      </p:sp>
      <p:cxnSp>
        <p:nvCxnSpPr>
          <p:cNvPr id="9" name="Straight Arrow Connector 8"/>
          <p:cNvCxnSpPr>
            <a:stCxn id="8" idx="1"/>
          </p:cNvCxnSpPr>
          <p:nvPr/>
        </p:nvCxnSpPr>
        <p:spPr>
          <a:xfrm flipH="1">
            <a:off x="5486400" y="1220689"/>
            <a:ext cx="457200" cy="150911"/>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85800" y="3048000"/>
            <a:ext cx="8001000" cy="369332"/>
          </a:xfrm>
          <a:prstGeom prst="rect">
            <a:avLst/>
          </a:prstGeom>
          <a:noFill/>
        </p:spPr>
        <p:txBody>
          <a:bodyPr wrap="square" rtlCol="0">
            <a:spAutoFit/>
          </a:bodyPr>
          <a:lstStyle/>
          <a:p>
            <a:r>
              <a:rPr lang="en-US" sz="1800" dirty="0" smtClean="0">
                <a:solidFill>
                  <a:srgbClr val="C00000"/>
                </a:solidFill>
                <a:latin typeface="+mn-lt"/>
              </a:rPr>
              <a:t>For efficient cooling, we want</a:t>
            </a:r>
          </a:p>
        </p:txBody>
      </p:sp>
      <p:graphicFrame>
        <p:nvGraphicFramePr>
          <p:cNvPr id="12" name="Object 11"/>
          <p:cNvGraphicFramePr>
            <a:graphicFrameLocks noChangeAspect="1"/>
          </p:cNvGraphicFramePr>
          <p:nvPr>
            <p:extLst>
              <p:ext uri="{D42A27DB-BD31-4B8C-83A1-F6EECF244321}">
                <p14:modId xmlns:p14="http://schemas.microsoft.com/office/powerpoint/2010/main" val="3107520840"/>
              </p:ext>
            </p:extLst>
          </p:nvPr>
        </p:nvGraphicFramePr>
        <p:xfrm>
          <a:off x="3428999" y="3581400"/>
          <a:ext cx="1540933" cy="990600"/>
        </p:xfrm>
        <a:graphic>
          <a:graphicData uri="http://schemas.openxmlformats.org/presentationml/2006/ole">
            <mc:AlternateContent xmlns:mc="http://schemas.openxmlformats.org/markup-compatibility/2006">
              <mc:Choice xmlns:v="urn:schemas-microsoft-com:vml" Requires="v">
                <p:oleObj spid="_x0000_s1046" name="Equation" r:id="rId5" imgW="1066800" imgH="685800" progId="Equation.DSMT4">
                  <p:embed/>
                </p:oleObj>
              </mc:Choice>
              <mc:Fallback>
                <p:oleObj name="Equation" r:id="rId5" imgW="1066800" imgH="685800" progId="Equation.DSMT4">
                  <p:embed/>
                  <p:pic>
                    <p:nvPicPr>
                      <p:cNvPr id="0" name=""/>
                      <p:cNvPicPr/>
                      <p:nvPr/>
                    </p:nvPicPr>
                    <p:blipFill>
                      <a:blip r:embed="rId6"/>
                      <a:stretch>
                        <a:fillRect/>
                      </a:stretch>
                    </p:blipFill>
                    <p:spPr>
                      <a:xfrm>
                        <a:off x="3428999" y="3581400"/>
                        <a:ext cx="1540933" cy="990600"/>
                      </a:xfrm>
                      <a:prstGeom prst="rect">
                        <a:avLst/>
                      </a:prstGeom>
                    </p:spPr>
                  </p:pic>
                </p:oleObj>
              </mc:Fallback>
            </mc:AlternateContent>
          </a:graphicData>
        </a:graphic>
      </p:graphicFrame>
      <p:sp>
        <p:nvSpPr>
          <p:cNvPr id="13" name="TextBox 12"/>
          <p:cNvSpPr txBox="1"/>
          <p:nvPr/>
        </p:nvSpPr>
        <p:spPr>
          <a:xfrm>
            <a:off x="685800" y="4800600"/>
            <a:ext cx="8001000" cy="646331"/>
          </a:xfrm>
          <a:prstGeom prst="rect">
            <a:avLst/>
          </a:prstGeom>
          <a:noFill/>
        </p:spPr>
        <p:txBody>
          <a:bodyPr wrap="square" rtlCol="0">
            <a:spAutoFit/>
          </a:bodyPr>
          <a:lstStyle/>
          <a:p>
            <a:r>
              <a:rPr lang="en-US" sz="1800" dirty="0" smtClean="0">
                <a:solidFill>
                  <a:srgbClr val="C00000"/>
                </a:solidFill>
                <a:latin typeface="+mn-lt"/>
              </a:rPr>
              <a:t>So for low energy beams, large momentum spreads can be tolerated, but as energy grows, only small momentum spreads can be efficiently cooled.</a:t>
            </a:r>
          </a:p>
        </p:txBody>
      </p:sp>
    </p:spTree>
    <p:extLst>
      <p:ext uri="{BB962C8B-B14F-4D97-AF65-F5344CB8AC3E}">
        <p14:creationId xmlns:p14="http://schemas.microsoft.com/office/powerpoint/2010/main" val="1210468575"/>
      </p:ext>
    </p:extLst>
  </p:cSld>
  <p:clrMapOvr>
    <a:masterClrMapping/>
  </p:clrMapOvr>
  <p:transition xmlns:p14="http://schemas.microsoft.com/office/powerpoint/2010/mai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Transverse Electron Cooling</a:t>
            </a:r>
            <a:endParaRPr lang="en-US" dirty="0"/>
          </a:p>
        </p:txBody>
      </p:sp>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20 - Cooling</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14</a:t>
            </a:fld>
            <a:endParaRPr lang="en-US"/>
          </a:p>
        </p:txBody>
      </p:sp>
      <p:sp>
        <p:nvSpPr>
          <p:cNvPr id="6" name="TextBox 5"/>
          <p:cNvSpPr txBox="1"/>
          <p:nvPr/>
        </p:nvSpPr>
        <p:spPr>
          <a:xfrm>
            <a:off x="609600" y="762000"/>
            <a:ext cx="8001000" cy="923330"/>
          </a:xfrm>
          <a:prstGeom prst="rect">
            <a:avLst/>
          </a:prstGeom>
          <a:noFill/>
        </p:spPr>
        <p:txBody>
          <a:bodyPr wrap="square" rtlCol="0">
            <a:spAutoFit/>
          </a:bodyPr>
          <a:lstStyle/>
          <a:p>
            <a:r>
              <a:rPr lang="en-US" sz="1800" dirty="0" smtClean="0">
                <a:solidFill>
                  <a:srgbClr val="C00000"/>
                </a:solidFill>
                <a:latin typeface="+mn-lt"/>
              </a:rPr>
              <a:t>Again, we want</a:t>
            </a:r>
          </a:p>
          <a:p>
            <a:endParaRPr lang="en-US" sz="1800" dirty="0">
              <a:solidFill>
                <a:srgbClr val="C00000"/>
              </a:solidFill>
              <a:latin typeface="+mn-lt"/>
            </a:endParaRPr>
          </a:p>
          <a:p>
            <a:r>
              <a:rPr lang="en-US" sz="1800" dirty="0" smtClean="0">
                <a:solidFill>
                  <a:srgbClr val="C00000"/>
                </a:solidFill>
                <a:latin typeface="+mn-lt"/>
              </a:rPr>
              <a:t>We have</a:t>
            </a:r>
          </a:p>
        </p:txBody>
      </p:sp>
      <p:graphicFrame>
        <p:nvGraphicFramePr>
          <p:cNvPr id="7" name="Object 6"/>
          <p:cNvGraphicFramePr>
            <a:graphicFrameLocks noChangeAspect="1"/>
          </p:cNvGraphicFramePr>
          <p:nvPr>
            <p:extLst>
              <p:ext uri="{D42A27DB-BD31-4B8C-83A1-F6EECF244321}">
                <p14:modId xmlns:p14="http://schemas.microsoft.com/office/powerpoint/2010/main" val="1754651223"/>
              </p:ext>
            </p:extLst>
          </p:nvPr>
        </p:nvGraphicFramePr>
        <p:xfrm>
          <a:off x="2514600" y="838200"/>
          <a:ext cx="931333" cy="304800"/>
        </p:xfrm>
        <a:graphic>
          <a:graphicData uri="http://schemas.openxmlformats.org/presentationml/2006/ole">
            <mc:AlternateContent xmlns:mc="http://schemas.openxmlformats.org/markup-compatibility/2006">
              <mc:Choice xmlns:v="urn:schemas-microsoft-com:vml" Requires="v">
                <p:oleObj spid="_x0000_s14364" name="Equation" r:id="rId3" imgW="698500" imgH="228600" progId="Equation.DSMT4">
                  <p:embed/>
                </p:oleObj>
              </mc:Choice>
              <mc:Fallback>
                <p:oleObj name="Equation" r:id="rId3" imgW="698500" imgH="228600" progId="Equation.DSMT4">
                  <p:embed/>
                  <p:pic>
                    <p:nvPicPr>
                      <p:cNvPr id="0" name=""/>
                      <p:cNvPicPr/>
                      <p:nvPr/>
                    </p:nvPicPr>
                    <p:blipFill>
                      <a:blip r:embed="rId4"/>
                      <a:stretch>
                        <a:fillRect/>
                      </a:stretch>
                    </p:blipFill>
                    <p:spPr>
                      <a:xfrm>
                        <a:off x="2514600" y="838200"/>
                        <a:ext cx="931333" cy="304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84818711"/>
              </p:ext>
            </p:extLst>
          </p:nvPr>
        </p:nvGraphicFramePr>
        <p:xfrm>
          <a:off x="2514600" y="1295400"/>
          <a:ext cx="1977736" cy="609600"/>
        </p:xfrm>
        <a:graphic>
          <a:graphicData uri="http://schemas.openxmlformats.org/presentationml/2006/ole">
            <mc:AlternateContent xmlns:mc="http://schemas.openxmlformats.org/markup-compatibility/2006">
              <mc:Choice xmlns:v="urn:schemas-microsoft-com:vml" Requires="v">
                <p:oleObj spid="_x0000_s14365" name="Equation" r:id="rId5" imgW="1358900" imgH="419100" progId="Equation.DSMT4">
                  <p:embed/>
                </p:oleObj>
              </mc:Choice>
              <mc:Fallback>
                <p:oleObj name="Equation" r:id="rId5" imgW="1358900" imgH="419100" progId="Equation.DSMT4">
                  <p:embed/>
                  <p:pic>
                    <p:nvPicPr>
                      <p:cNvPr id="0" name=""/>
                      <p:cNvPicPr/>
                      <p:nvPr/>
                    </p:nvPicPr>
                    <p:blipFill>
                      <a:blip r:embed="rId6"/>
                      <a:stretch>
                        <a:fillRect/>
                      </a:stretch>
                    </p:blipFill>
                    <p:spPr>
                      <a:xfrm>
                        <a:off x="2514600" y="1295400"/>
                        <a:ext cx="1977736" cy="6096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08673559"/>
              </p:ext>
            </p:extLst>
          </p:nvPr>
        </p:nvGraphicFramePr>
        <p:xfrm>
          <a:off x="2743200" y="1981200"/>
          <a:ext cx="1371600" cy="1371600"/>
        </p:xfrm>
        <a:graphic>
          <a:graphicData uri="http://schemas.openxmlformats.org/presentationml/2006/ole">
            <mc:AlternateContent xmlns:mc="http://schemas.openxmlformats.org/markup-compatibility/2006">
              <mc:Choice xmlns:v="urn:schemas-microsoft-com:vml" Requires="v">
                <p:oleObj spid="_x0000_s14366" name="Equation" r:id="rId7" imgW="698500" imgH="698500" progId="Equation.DSMT4">
                  <p:embed/>
                </p:oleObj>
              </mc:Choice>
              <mc:Fallback>
                <p:oleObj name="Equation" r:id="rId7" imgW="698500" imgH="698500" progId="Equation.DSMT4">
                  <p:embed/>
                  <p:pic>
                    <p:nvPicPr>
                      <p:cNvPr id="0" name=""/>
                      <p:cNvPicPr/>
                      <p:nvPr/>
                    </p:nvPicPr>
                    <p:blipFill>
                      <a:blip r:embed="rId8"/>
                      <a:stretch>
                        <a:fillRect/>
                      </a:stretch>
                    </p:blipFill>
                    <p:spPr>
                      <a:xfrm>
                        <a:off x="2743200" y="1981200"/>
                        <a:ext cx="1371600" cy="1371600"/>
                      </a:xfrm>
                      <a:prstGeom prst="rect">
                        <a:avLst/>
                      </a:prstGeom>
                    </p:spPr>
                  </p:pic>
                </p:oleObj>
              </mc:Fallback>
            </mc:AlternateContent>
          </a:graphicData>
        </a:graphic>
      </p:graphicFrame>
      <p:sp>
        <p:nvSpPr>
          <p:cNvPr id="10" name="TextBox 9"/>
          <p:cNvSpPr txBox="1"/>
          <p:nvPr/>
        </p:nvSpPr>
        <p:spPr>
          <a:xfrm>
            <a:off x="4267200" y="2743200"/>
            <a:ext cx="3733800" cy="307777"/>
          </a:xfrm>
          <a:prstGeom prst="rect">
            <a:avLst/>
          </a:prstGeom>
          <a:noFill/>
        </p:spPr>
        <p:txBody>
          <a:bodyPr wrap="square" rtlCol="0">
            <a:spAutoFit/>
          </a:bodyPr>
          <a:lstStyle/>
          <a:p>
            <a:r>
              <a:rPr lang="en-US" sz="1400" dirty="0" smtClean="0">
                <a:solidFill>
                  <a:srgbClr val="C00000"/>
                </a:solidFill>
                <a:latin typeface="+mn-lt"/>
              </a:rPr>
              <a:t>gets less effective for large gamma</a:t>
            </a:r>
          </a:p>
        </p:txBody>
      </p:sp>
      <p:cxnSp>
        <p:nvCxnSpPr>
          <p:cNvPr id="11" name="Straight Arrow Connector 10"/>
          <p:cNvCxnSpPr>
            <a:stCxn id="10" idx="1"/>
          </p:cNvCxnSpPr>
          <p:nvPr/>
        </p:nvCxnSpPr>
        <p:spPr>
          <a:xfrm flipH="1">
            <a:off x="3810000" y="2897089"/>
            <a:ext cx="457200" cy="150911"/>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9600" y="3810000"/>
            <a:ext cx="8153400" cy="923330"/>
          </a:xfrm>
          <a:prstGeom prst="rect">
            <a:avLst/>
          </a:prstGeom>
          <a:noFill/>
        </p:spPr>
        <p:txBody>
          <a:bodyPr wrap="square" rtlCol="0">
            <a:spAutoFit/>
          </a:bodyPr>
          <a:lstStyle/>
          <a:p>
            <a:r>
              <a:rPr lang="en-US" sz="1800" dirty="0" smtClean="0">
                <a:solidFill>
                  <a:srgbClr val="C00000"/>
                </a:solidFill>
                <a:latin typeface="+mn-lt"/>
              </a:rPr>
              <a:t>Electron cooling involves large currents, so it’s generally necessary to recover the energy from the non-interacting electrons and reuse them</a:t>
            </a:r>
            <a:r>
              <a:rPr lang="en-US" sz="1800" dirty="0" smtClean="0">
                <a:solidFill>
                  <a:srgbClr val="C00000"/>
                </a:solidFill>
                <a:latin typeface="Wingdings"/>
                <a:ea typeface="Wingdings"/>
                <a:cs typeface="Wingdings"/>
                <a:sym typeface="Wingdings"/>
              </a:rPr>
              <a:t></a:t>
            </a:r>
            <a:r>
              <a:rPr lang="en-US" sz="1800" dirty="0" smtClean="0">
                <a:solidFill>
                  <a:srgbClr val="C00000"/>
                </a:solidFill>
                <a:latin typeface="+mn-lt"/>
                <a:sym typeface="Wingdings"/>
              </a:rPr>
              <a:t>”</a:t>
            </a:r>
            <a:r>
              <a:rPr lang="en-US" sz="1800" dirty="0" err="1" smtClean="0">
                <a:solidFill>
                  <a:srgbClr val="C00000"/>
                </a:solidFill>
                <a:latin typeface="+mn-lt"/>
                <a:sym typeface="Wingdings"/>
              </a:rPr>
              <a:t>pelletron</a:t>
            </a:r>
            <a:r>
              <a:rPr lang="en-US" sz="1800" dirty="0" smtClean="0">
                <a:solidFill>
                  <a:srgbClr val="C00000"/>
                </a:solidFill>
                <a:latin typeface="+mn-lt"/>
                <a:sym typeface="Wingdings"/>
              </a:rPr>
              <a:t>”</a:t>
            </a:r>
            <a:endParaRPr lang="en-US" sz="1800" dirty="0" smtClean="0">
              <a:solidFill>
                <a:srgbClr val="C00000"/>
              </a:solidFill>
              <a:latin typeface="+mn-lt"/>
            </a:endParaRPr>
          </a:p>
        </p:txBody>
      </p:sp>
    </p:spTree>
    <p:extLst>
      <p:ext uri="{BB962C8B-B14F-4D97-AF65-F5344CB8AC3E}">
        <p14:creationId xmlns:p14="http://schemas.microsoft.com/office/powerpoint/2010/main" val="1040279275"/>
      </p:ext>
    </p:extLst>
  </p:cSld>
  <p:clrMapOvr>
    <a:masterClrMapping/>
  </p:clrMapOvr>
  <p:transition xmlns:p14="http://schemas.microsoft.com/office/powerpoint/2010/mai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 Cooling in the Fermilab Recycler</a:t>
            </a:r>
            <a:endParaRPr lang="en-US" dirty="0"/>
          </a:p>
        </p:txBody>
      </p:sp>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20 - Cooling</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15</a:t>
            </a:fld>
            <a:endParaRPr lang="en-US"/>
          </a:p>
        </p:txBody>
      </p:sp>
      <p:sp>
        <p:nvSpPr>
          <p:cNvPr id="6" name="TextBox 5"/>
          <p:cNvSpPr txBox="1"/>
          <p:nvPr/>
        </p:nvSpPr>
        <p:spPr>
          <a:xfrm>
            <a:off x="609600" y="762000"/>
            <a:ext cx="8153400" cy="923330"/>
          </a:xfrm>
          <a:prstGeom prst="rect">
            <a:avLst/>
          </a:prstGeom>
          <a:noFill/>
        </p:spPr>
        <p:txBody>
          <a:bodyPr wrap="square" rtlCol="0">
            <a:spAutoFit/>
          </a:bodyPr>
          <a:lstStyle/>
          <a:p>
            <a:r>
              <a:rPr lang="en-US" sz="1800" dirty="0" smtClean="0">
                <a:solidFill>
                  <a:srgbClr val="C00000"/>
                </a:solidFill>
                <a:latin typeface="+mn-lt"/>
              </a:rPr>
              <a:t>One of the highest energy and most successful electron cooling systems was in the Fermilab “Recycler” – an 8 </a:t>
            </a:r>
            <a:r>
              <a:rPr lang="en-US" sz="1800" dirty="0" err="1" smtClean="0">
                <a:solidFill>
                  <a:srgbClr val="C00000"/>
                </a:solidFill>
                <a:latin typeface="+mn-lt"/>
              </a:rPr>
              <a:t>GeV</a:t>
            </a:r>
            <a:r>
              <a:rPr lang="en-US" sz="1800" dirty="0" smtClean="0">
                <a:solidFill>
                  <a:srgbClr val="C00000"/>
                </a:solidFill>
                <a:latin typeface="+mn-lt"/>
              </a:rPr>
              <a:t> permanent storage ring which was used to store anti-protons for use in the </a:t>
            </a:r>
            <a:r>
              <a:rPr lang="en-US" sz="1800" dirty="0" err="1" smtClean="0">
                <a:solidFill>
                  <a:srgbClr val="C00000"/>
                </a:solidFill>
                <a:latin typeface="+mn-lt"/>
              </a:rPr>
              <a:t>Tevatron</a:t>
            </a:r>
            <a:r>
              <a:rPr lang="en-US" sz="1800" dirty="0" smtClean="0">
                <a:solidFill>
                  <a:srgbClr val="C00000"/>
                </a:solidFill>
                <a:latin typeface="+mn-lt"/>
              </a:rPr>
              <a:t> collider.</a:t>
            </a:r>
          </a:p>
        </p:txBody>
      </p:sp>
      <p:pic>
        <p:nvPicPr>
          <p:cNvPr id="7" name="Picture 6"/>
          <p:cNvPicPr>
            <a:picLocks noChangeAspect="1"/>
          </p:cNvPicPr>
          <p:nvPr/>
        </p:nvPicPr>
        <p:blipFill>
          <a:blip r:embed="rId2"/>
          <a:stretch>
            <a:fillRect/>
          </a:stretch>
        </p:blipFill>
        <p:spPr>
          <a:xfrm>
            <a:off x="1828800" y="2819400"/>
            <a:ext cx="3505200" cy="2366759"/>
          </a:xfrm>
          <a:prstGeom prst="rect">
            <a:avLst/>
          </a:prstGeom>
        </p:spPr>
      </p:pic>
      <p:pic>
        <p:nvPicPr>
          <p:cNvPr id="8" name="Picture 7"/>
          <p:cNvPicPr>
            <a:picLocks noChangeAspect="1"/>
          </p:cNvPicPr>
          <p:nvPr/>
        </p:nvPicPr>
        <p:blipFill rotWithShape="1">
          <a:blip r:embed="rId3"/>
          <a:srcRect t="2963" r="44557" b="22222"/>
          <a:stretch/>
        </p:blipFill>
        <p:spPr>
          <a:xfrm>
            <a:off x="5562600" y="1752600"/>
            <a:ext cx="1521877" cy="2088445"/>
          </a:xfrm>
          <a:prstGeom prst="rect">
            <a:avLst/>
          </a:prstGeom>
        </p:spPr>
      </p:pic>
      <p:pic>
        <p:nvPicPr>
          <p:cNvPr id="9" name="Picture 8"/>
          <p:cNvPicPr>
            <a:picLocks noChangeAspect="1"/>
          </p:cNvPicPr>
          <p:nvPr/>
        </p:nvPicPr>
        <p:blipFill>
          <a:blip r:embed="rId4"/>
          <a:stretch>
            <a:fillRect/>
          </a:stretch>
        </p:blipFill>
        <p:spPr>
          <a:xfrm>
            <a:off x="685800" y="1981200"/>
            <a:ext cx="2155853" cy="1624076"/>
          </a:xfrm>
          <a:prstGeom prst="rect">
            <a:avLst/>
          </a:prstGeom>
        </p:spPr>
      </p:pic>
      <p:sp>
        <p:nvSpPr>
          <p:cNvPr id="10" name="TextBox 9"/>
          <p:cNvSpPr txBox="1"/>
          <p:nvPr/>
        </p:nvSpPr>
        <p:spPr>
          <a:xfrm>
            <a:off x="533400" y="3886200"/>
            <a:ext cx="1371600" cy="307777"/>
          </a:xfrm>
          <a:prstGeom prst="rect">
            <a:avLst/>
          </a:prstGeom>
          <a:noFill/>
        </p:spPr>
        <p:txBody>
          <a:bodyPr wrap="square" rtlCol="0">
            <a:spAutoFit/>
          </a:bodyPr>
          <a:lstStyle/>
          <a:p>
            <a:r>
              <a:rPr lang="en-US" sz="1400" dirty="0" smtClean="0">
                <a:solidFill>
                  <a:srgbClr val="C00000"/>
                </a:solidFill>
                <a:latin typeface="+mn-lt"/>
              </a:rPr>
              <a:t>.5 A “u-beam”</a:t>
            </a:r>
          </a:p>
        </p:txBody>
      </p:sp>
      <p:cxnSp>
        <p:nvCxnSpPr>
          <p:cNvPr id="12" name="Straight Arrow Connector 11"/>
          <p:cNvCxnSpPr/>
          <p:nvPr/>
        </p:nvCxnSpPr>
        <p:spPr>
          <a:xfrm flipV="1">
            <a:off x="1371600" y="2667000"/>
            <a:ext cx="457200" cy="12192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752600" y="4191000"/>
            <a:ext cx="533400" cy="6858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581400" y="2057400"/>
            <a:ext cx="1371600" cy="307777"/>
          </a:xfrm>
          <a:prstGeom prst="rect">
            <a:avLst/>
          </a:prstGeom>
          <a:noFill/>
        </p:spPr>
        <p:txBody>
          <a:bodyPr wrap="square" rtlCol="0">
            <a:spAutoFit/>
          </a:bodyPr>
          <a:lstStyle/>
          <a:p>
            <a:r>
              <a:rPr lang="en-US" sz="1400" dirty="0" err="1" smtClean="0">
                <a:solidFill>
                  <a:srgbClr val="C00000"/>
                </a:solidFill>
                <a:latin typeface="+mn-lt"/>
              </a:rPr>
              <a:t>pelletron</a:t>
            </a:r>
            <a:endParaRPr lang="en-US" sz="1400" dirty="0" smtClean="0">
              <a:solidFill>
                <a:srgbClr val="C00000"/>
              </a:solidFill>
              <a:latin typeface="+mn-lt"/>
            </a:endParaRPr>
          </a:p>
        </p:txBody>
      </p:sp>
      <p:cxnSp>
        <p:nvCxnSpPr>
          <p:cNvPr id="16" name="Straight Arrow Connector 15"/>
          <p:cNvCxnSpPr/>
          <p:nvPr/>
        </p:nvCxnSpPr>
        <p:spPr>
          <a:xfrm>
            <a:off x="4495800" y="2286000"/>
            <a:ext cx="1295400" cy="2286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038600" y="2438400"/>
            <a:ext cx="228600" cy="8382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5"/>
          <a:stretch>
            <a:fillRect/>
          </a:stretch>
        </p:blipFill>
        <p:spPr>
          <a:xfrm>
            <a:off x="5715000" y="4038600"/>
            <a:ext cx="2864201" cy="2374900"/>
          </a:xfrm>
          <a:prstGeom prst="rect">
            <a:avLst/>
          </a:prstGeom>
        </p:spPr>
      </p:pic>
    </p:spTree>
    <p:extLst>
      <p:ext uri="{BB962C8B-B14F-4D97-AF65-F5344CB8AC3E}">
        <p14:creationId xmlns:p14="http://schemas.microsoft.com/office/powerpoint/2010/main" val="3957476156"/>
      </p:ext>
    </p:extLst>
  </p:cSld>
  <p:clrMapOvr>
    <a:masterClrMapping/>
  </p:clrMapOvr>
  <p:transition xmlns:p14="http://schemas.microsoft.com/office/powerpoint/2010/mai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Ionization Cooling (Muons Only)</a:t>
            </a:r>
            <a:endParaRPr lang="en-US" dirty="0"/>
          </a:p>
        </p:txBody>
      </p:sp>
      <p:sp>
        <p:nvSpPr>
          <p:cNvPr id="6" name="Content Placeholder 5"/>
          <p:cNvSpPr>
            <a:spLocks noGrp="1"/>
          </p:cNvSpPr>
          <p:nvPr>
            <p:ph idx="1"/>
          </p:nvPr>
        </p:nvSpPr>
        <p:spPr/>
        <p:txBody>
          <a:bodyPr/>
          <a:lstStyle/>
          <a:p>
            <a:r>
              <a:rPr lang="en-US" dirty="0" smtClean="0"/>
              <a:t>There has long been interest in the possibility of using </a:t>
            </a:r>
            <a:r>
              <a:rPr lang="en-US" dirty="0" err="1" smtClean="0"/>
              <a:t>muons</a:t>
            </a:r>
            <a:r>
              <a:rPr lang="en-US" dirty="0" smtClean="0"/>
              <a:t> to produce high energy interactions. They have two distinct advantages</a:t>
            </a:r>
          </a:p>
          <a:p>
            <a:pPr lvl="1"/>
            <a:r>
              <a:rPr lang="en-US" dirty="0" smtClean="0"/>
              <a:t>Like electrons, the are point-like, so the entire beam energy is available to the interaction – in contrast to protons.</a:t>
            </a:r>
          </a:p>
          <a:p>
            <a:pPr lvl="1"/>
            <a:r>
              <a:rPr lang="en-US" dirty="0" smtClean="0"/>
              <a:t>Because they are much heavier than electrons, synchrotron radiation does not become a serious issue until extremely high energies (10s or 100s or </a:t>
            </a:r>
            <a:r>
              <a:rPr lang="en-US" dirty="0" err="1" smtClean="0"/>
              <a:t>TeV</a:t>
            </a:r>
            <a:r>
              <a:rPr lang="en-US" dirty="0" smtClean="0"/>
              <a:t>).</a:t>
            </a:r>
          </a:p>
          <a:p>
            <a:r>
              <a:rPr lang="en-US" dirty="0" smtClean="0"/>
              <a:t>Of course, they have one </a:t>
            </a:r>
            <a:r>
              <a:rPr lang="en-US" i="1" dirty="0" smtClean="0"/>
              <a:t>big</a:t>
            </a:r>
            <a:r>
              <a:rPr lang="en-US" dirty="0" smtClean="0"/>
              <a:t> disadvantage</a:t>
            </a:r>
          </a:p>
          <a:p>
            <a:pPr lvl="1"/>
            <a:r>
              <a:rPr lang="en-US" dirty="0" smtClean="0"/>
              <a:t>They are unstable, with a lifetime of 2.2 </a:t>
            </a:r>
            <a:r>
              <a:rPr lang="en-US" dirty="0" err="1" smtClean="0"/>
              <a:t>μsec</a:t>
            </a:r>
            <a:r>
              <a:rPr lang="en-US" dirty="0" smtClean="0"/>
              <a:t>.</a:t>
            </a:r>
          </a:p>
          <a:p>
            <a:pPr lvl="1"/>
            <a:r>
              <a:rPr lang="en-US" dirty="0" smtClean="0"/>
              <a:t>For this reason, traditional cooling methods are far to slow to be useful.</a:t>
            </a:r>
          </a:p>
          <a:p>
            <a:pPr lvl="2"/>
            <a:r>
              <a:rPr lang="en-US" dirty="0" smtClean="0"/>
              <a:t>Don’t radiate enough for </a:t>
            </a:r>
            <a:r>
              <a:rPr lang="en-US" dirty="0" err="1" smtClean="0"/>
              <a:t>radiative</a:t>
            </a:r>
            <a:r>
              <a:rPr lang="en-US" dirty="0" smtClean="0"/>
              <a:t> damping</a:t>
            </a:r>
          </a:p>
          <a:p>
            <a:pPr lvl="2"/>
            <a:r>
              <a:rPr lang="en-US" dirty="0" smtClean="0"/>
              <a:t>Don’t live long enough for stochastic cooling.</a:t>
            </a:r>
          </a:p>
        </p:txBody>
      </p:sp>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20 - Cooling</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16</a:t>
            </a:fld>
            <a:endParaRPr lang="en-US"/>
          </a:p>
        </p:txBody>
      </p:sp>
    </p:spTree>
    <p:extLst>
      <p:ext uri="{BB962C8B-B14F-4D97-AF65-F5344CB8AC3E}">
        <p14:creationId xmlns:p14="http://schemas.microsoft.com/office/powerpoint/2010/main" val="357533765"/>
      </p:ext>
    </p:extLst>
  </p:cSld>
  <p:clrMapOvr>
    <a:masterClrMapping/>
  </p:clrMapOvr>
  <p:transition xmlns:p14="http://schemas.microsoft.com/office/powerpoint/2010/mai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USPAS, Knoxville, TN, January 20-31, 2014</a:t>
            </a:r>
            <a:endParaRPr lang="en-US" dirty="0"/>
          </a:p>
        </p:txBody>
      </p:sp>
      <p:sp>
        <p:nvSpPr>
          <p:cNvPr id="5" name="Footer Placeholder 4"/>
          <p:cNvSpPr>
            <a:spLocks noGrp="1"/>
          </p:cNvSpPr>
          <p:nvPr>
            <p:ph type="ftr" sz="quarter" idx="11"/>
          </p:nvPr>
        </p:nvSpPr>
        <p:spPr/>
        <p:txBody>
          <a:bodyPr/>
          <a:lstStyle/>
          <a:p>
            <a:pPr>
              <a:defRPr/>
            </a:pPr>
            <a:r>
              <a:rPr lang="en-US" smtClean="0"/>
              <a:t>Lecture 20 - Cooling</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17</a:t>
            </a:fld>
            <a:endParaRPr lang="en-US"/>
          </a:p>
        </p:txBody>
      </p:sp>
      <p:sp>
        <p:nvSpPr>
          <p:cNvPr id="7" name="TextBox 6"/>
          <p:cNvSpPr txBox="1"/>
          <p:nvPr/>
        </p:nvSpPr>
        <p:spPr>
          <a:xfrm>
            <a:off x="533400" y="152400"/>
            <a:ext cx="7924800" cy="369332"/>
          </a:xfrm>
          <a:prstGeom prst="rect">
            <a:avLst/>
          </a:prstGeom>
          <a:noFill/>
        </p:spPr>
        <p:txBody>
          <a:bodyPr wrap="square" rtlCol="0">
            <a:spAutoFit/>
          </a:bodyPr>
          <a:lstStyle/>
          <a:p>
            <a:r>
              <a:rPr lang="en-US" sz="1800" dirty="0" smtClean="0">
                <a:solidFill>
                  <a:srgbClr val="C00000"/>
                </a:solidFill>
                <a:latin typeface="+mn-lt"/>
              </a:rPr>
              <a:t>Principle of ionization cooling</a:t>
            </a:r>
          </a:p>
        </p:txBody>
      </p:sp>
      <p:sp>
        <p:nvSpPr>
          <p:cNvPr id="8" name="Rectangle 7"/>
          <p:cNvSpPr/>
          <p:nvPr/>
        </p:nvSpPr>
        <p:spPr>
          <a:xfrm>
            <a:off x="3766518" y="819795"/>
            <a:ext cx="762000" cy="1676400"/>
          </a:xfrm>
          <a:prstGeom prst="rect">
            <a:avLst/>
          </a:prstGeom>
          <a:solidFill>
            <a:schemeClr val="bg1">
              <a:lumMod val="85000"/>
            </a:schemeClr>
          </a:solidFill>
          <a:ln w="1270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Rounded Rectangle 8"/>
          <p:cNvSpPr/>
          <p:nvPr/>
        </p:nvSpPr>
        <p:spPr>
          <a:xfrm>
            <a:off x="4680918" y="819795"/>
            <a:ext cx="1828800" cy="1676400"/>
          </a:xfrm>
          <a:prstGeom prst="roundRect">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3233118" y="514995"/>
            <a:ext cx="1828800" cy="307777"/>
          </a:xfrm>
          <a:prstGeom prst="rect">
            <a:avLst/>
          </a:prstGeom>
          <a:noFill/>
        </p:spPr>
        <p:txBody>
          <a:bodyPr wrap="square" rtlCol="0">
            <a:spAutoFit/>
          </a:bodyPr>
          <a:lstStyle/>
          <a:p>
            <a:pPr algn="ctr"/>
            <a:r>
              <a:rPr lang="en-US" sz="1400" dirty="0" smtClean="0">
                <a:solidFill>
                  <a:srgbClr val="C00000"/>
                </a:solidFill>
                <a:latin typeface="+mn-lt"/>
              </a:rPr>
              <a:t>absorber</a:t>
            </a:r>
          </a:p>
        </p:txBody>
      </p:sp>
      <p:sp>
        <p:nvSpPr>
          <p:cNvPr id="11" name="TextBox 10"/>
          <p:cNvSpPr txBox="1"/>
          <p:nvPr/>
        </p:nvSpPr>
        <p:spPr>
          <a:xfrm>
            <a:off x="4680918" y="514995"/>
            <a:ext cx="1828800" cy="307777"/>
          </a:xfrm>
          <a:prstGeom prst="rect">
            <a:avLst/>
          </a:prstGeom>
          <a:noFill/>
        </p:spPr>
        <p:txBody>
          <a:bodyPr wrap="square" rtlCol="0">
            <a:spAutoFit/>
          </a:bodyPr>
          <a:lstStyle/>
          <a:p>
            <a:pPr algn="ctr"/>
            <a:r>
              <a:rPr lang="en-US" sz="1400" dirty="0" smtClean="0">
                <a:solidFill>
                  <a:srgbClr val="C00000"/>
                </a:solidFill>
                <a:latin typeface="+mn-lt"/>
              </a:rPr>
              <a:t>accelerator</a:t>
            </a:r>
          </a:p>
        </p:txBody>
      </p:sp>
      <p:cxnSp>
        <p:nvCxnSpPr>
          <p:cNvPr id="15" name="Straight Arrow Connector 14"/>
          <p:cNvCxnSpPr/>
          <p:nvPr/>
        </p:nvCxnSpPr>
        <p:spPr>
          <a:xfrm flipV="1">
            <a:off x="2852118" y="1124595"/>
            <a:ext cx="1828800" cy="3810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852118" y="1380342"/>
            <a:ext cx="1813635" cy="277653"/>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862030" y="1602782"/>
            <a:ext cx="1837294" cy="18246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888929" y="2041909"/>
            <a:ext cx="1804432" cy="166638"/>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2903288" y="1899836"/>
            <a:ext cx="1753262" cy="69452"/>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4688606" y="1003048"/>
            <a:ext cx="1826883" cy="148822"/>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4666156" y="1260712"/>
            <a:ext cx="1830928" cy="107974"/>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730171" y="1499973"/>
            <a:ext cx="1776115" cy="101223"/>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680516" y="1971998"/>
            <a:ext cx="1853378" cy="15694"/>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4685673" y="2198017"/>
            <a:ext cx="1853378" cy="15694"/>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70565" y="2668662"/>
            <a:ext cx="3966349" cy="1384995"/>
          </a:xfrm>
          <a:prstGeom prst="rect">
            <a:avLst/>
          </a:prstGeom>
          <a:noFill/>
        </p:spPr>
        <p:txBody>
          <a:bodyPr wrap="square" rtlCol="0">
            <a:spAutoFit/>
          </a:bodyPr>
          <a:lstStyle/>
          <a:p>
            <a:r>
              <a:rPr lang="en-US" sz="1400" dirty="0" smtClean="0">
                <a:solidFill>
                  <a:srgbClr val="C00000"/>
                </a:solidFill>
                <a:latin typeface="+mn-lt"/>
              </a:rPr>
              <a:t>Particles lose energy along their path. The position and angle do not change, so the </a:t>
            </a:r>
            <a:r>
              <a:rPr lang="en-US" sz="1400" i="1" dirty="0" smtClean="0">
                <a:solidFill>
                  <a:srgbClr val="C00000"/>
                </a:solidFill>
                <a:latin typeface="+mn-lt"/>
              </a:rPr>
              <a:t>un-normalized</a:t>
            </a:r>
            <a:r>
              <a:rPr lang="en-US" sz="1400" dirty="0" smtClean="0">
                <a:solidFill>
                  <a:srgbClr val="C00000"/>
                </a:solidFill>
                <a:latin typeface="+mn-lt"/>
              </a:rPr>
              <a:t> emittance remains constant; however, because the energy is lower, that means the </a:t>
            </a:r>
            <a:r>
              <a:rPr lang="en-US" sz="1400" i="1" dirty="0" smtClean="0">
                <a:solidFill>
                  <a:srgbClr val="C00000"/>
                </a:solidFill>
                <a:latin typeface="+mn-lt"/>
              </a:rPr>
              <a:t>normalized</a:t>
            </a:r>
            <a:r>
              <a:rPr lang="en-US" sz="1400" dirty="0" smtClean="0">
                <a:solidFill>
                  <a:srgbClr val="C00000"/>
                </a:solidFill>
                <a:latin typeface="+mn-lt"/>
              </a:rPr>
              <a:t> emittance has been reduced.</a:t>
            </a:r>
          </a:p>
        </p:txBody>
      </p:sp>
      <p:cxnSp>
        <p:nvCxnSpPr>
          <p:cNvPr id="47" name="Straight Arrow Connector 46"/>
          <p:cNvCxnSpPr/>
          <p:nvPr/>
        </p:nvCxnSpPr>
        <p:spPr>
          <a:xfrm flipV="1">
            <a:off x="3469405" y="2420200"/>
            <a:ext cx="220864" cy="184046"/>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974597" y="2664623"/>
            <a:ext cx="3966349" cy="738664"/>
          </a:xfrm>
          <a:prstGeom prst="rect">
            <a:avLst/>
          </a:prstGeom>
          <a:noFill/>
        </p:spPr>
        <p:txBody>
          <a:bodyPr wrap="square" rtlCol="0">
            <a:spAutoFit/>
          </a:bodyPr>
          <a:lstStyle/>
          <a:p>
            <a:r>
              <a:rPr lang="en-US" sz="1400" dirty="0" smtClean="0">
                <a:solidFill>
                  <a:srgbClr val="C00000"/>
                </a:solidFill>
                <a:latin typeface="+mn-lt"/>
              </a:rPr>
              <a:t>As they accelerate back to their initial energy, the </a:t>
            </a:r>
            <a:r>
              <a:rPr lang="en-US" sz="1400" i="1" dirty="0" smtClean="0">
                <a:solidFill>
                  <a:srgbClr val="C00000"/>
                </a:solidFill>
                <a:latin typeface="+mn-lt"/>
              </a:rPr>
              <a:t>normalized</a:t>
            </a:r>
            <a:r>
              <a:rPr lang="en-US" sz="1400" dirty="0" smtClean="0">
                <a:solidFill>
                  <a:srgbClr val="C00000"/>
                </a:solidFill>
                <a:latin typeface="+mn-lt"/>
              </a:rPr>
              <a:t> emittance is therefore reduced (</a:t>
            </a:r>
            <a:r>
              <a:rPr lang="en-US" sz="1400" dirty="0" err="1" smtClean="0">
                <a:solidFill>
                  <a:srgbClr val="C00000"/>
                </a:solidFill>
                <a:latin typeface="+mn-lt"/>
              </a:rPr>
              <a:t>ie</a:t>
            </a:r>
            <a:r>
              <a:rPr lang="en-US" sz="1400" dirty="0" smtClean="0">
                <a:solidFill>
                  <a:srgbClr val="C00000"/>
                </a:solidFill>
                <a:latin typeface="+mn-lt"/>
              </a:rPr>
              <a:t>, adiabatic damping).</a:t>
            </a:r>
          </a:p>
        </p:txBody>
      </p:sp>
      <p:cxnSp>
        <p:nvCxnSpPr>
          <p:cNvPr id="49" name="Straight Arrow Connector 48"/>
          <p:cNvCxnSpPr/>
          <p:nvPr/>
        </p:nvCxnSpPr>
        <p:spPr>
          <a:xfrm flipH="1" flipV="1">
            <a:off x="6036950" y="2530627"/>
            <a:ext cx="82824" cy="193248"/>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25781" y="4187038"/>
            <a:ext cx="8043131" cy="923330"/>
          </a:xfrm>
          <a:prstGeom prst="rect">
            <a:avLst/>
          </a:prstGeom>
          <a:noFill/>
        </p:spPr>
        <p:txBody>
          <a:bodyPr wrap="square" rtlCol="0">
            <a:spAutoFit/>
          </a:bodyPr>
          <a:lstStyle/>
          <a:p>
            <a:r>
              <a:rPr lang="en-US" sz="1800" dirty="0" smtClean="0">
                <a:solidFill>
                  <a:srgbClr val="C00000"/>
                </a:solidFill>
                <a:latin typeface="+mn-lt"/>
              </a:rPr>
              <a:t>Of course, there’s also heating from multiple scattering.</a:t>
            </a:r>
          </a:p>
          <a:p>
            <a:endParaRPr lang="en-US" sz="1800" dirty="0">
              <a:solidFill>
                <a:srgbClr val="C00000"/>
              </a:solidFill>
              <a:latin typeface="+mn-lt"/>
            </a:endParaRPr>
          </a:p>
          <a:p>
            <a:r>
              <a:rPr lang="en-US" sz="1800" dirty="0" smtClean="0">
                <a:solidFill>
                  <a:srgbClr val="C00000"/>
                </a:solidFill>
                <a:latin typeface="+mn-lt"/>
              </a:rPr>
              <a:t>so the change in the normalized emittance is</a:t>
            </a:r>
          </a:p>
        </p:txBody>
      </p:sp>
      <p:graphicFrame>
        <p:nvGraphicFramePr>
          <p:cNvPr id="54" name="Object 53"/>
          <p:cNvGraphicFramePr>
            <a:graphicFrameLocks noChangeAspect="1"/>
          </p:cNvGraphicFramePr>
          <p:nvPr>
            <p:extLst>
              <p:ext uri="{D42A27DB-BD31-4B8C-83A1-F6EECF244321}">
                <p14:modId xmlns:p14="http://schemas.microsoft.com/office/powerpoint/2010/main" val="1007487162"/>
              </p:ext>
            </p:extLst>
          </p:nvPr>
        </p:nvGraphicFramePr>
        <p:xfrm>
          <a:off x="6673430" y="4098644"/>
          <a:ext cx="1342093" cy="634773"/>
        </p:xfrm>
        <a:graphic>
          <a:graphicData uri="http://schemas.openxmlformats.org/presentationml/2006/ole">
            <mc:AlternateContent xmlns:mc="http://schemas.openxmlformats.org/markup-compatibility/2006">
              <mc:Choice xmlns:v="urn:schemas-microsoft-com:vml" Requires="v">
                <p:oleObj spid="_x0000_s15372" name="Equation" r:id="rId3" imgW="939800" imgH="444500" progId="Equation.DSMT4">
                  <p:embed/>
                </p:oleObj>
              </mc:Choice>
              <mc:Fallback>
                <p:oleObj name="Equation" r:id="rId3" imgW="939800" imgH="444500" progId="Equation.DSMT4">
                  <p:embed/>
                  <p:pic>
                    <p:nvPicPr>
                      <p:cNvPr id="0" name=""/>
                      <p:cNvPicPr/>
                      <p:nvPr/>
                    </p:nvPicPr>
                    <p:blipFill>
                      <a:blip r:embed="rId4"/>
                      <a:stretch>
                        <a:fillRect/>
                      </a:stretch>
                    </p:blipFill>
                    <p:spPr>
                      <a:xfrm>
                        <a:off x="6673430" y="4098644"/>
                        <a:ext cx="1342093" cy="634773"/>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2938873462"/>
              </p:ext>
            </p:extLst>
          </p:nvPr>
        </p:nvGraphicFramePr>
        <p:xfrm>
          <a:off x="2871793" y="5154699"/>
          <a:ext cx="3302923" cy="624333"/>
        </p:xfrm>
        <a:graphic>
          <a:graphicData uri="http://schemas.openxmlformats.org/presentationml/2006/ole">
            <mc:AlternateContent xmlns:mc="http://schemas.openxmlformats.org/markup-compatibility/2006">
              <mc:Choice xmlns:v="urn:schemas-microsoft-com:vml" Requires="v">
                <p:oleObj spid="_x0000_s15373" name="Equation" r:id="rId5" imgW="2082800" imgH="393700" progId="Equation.DSMT4">
                  <p:embed/>
                </p:oleObj>
              </mc:Choice>
              <mc:Fallback>
                <p:oleObj name="Equation" r:id="rId5" imgW="2082800" imgH="393700" progId="Equation.DSMT4">
                  <p:embed/>
                  <p:pic>
                    <p:nvPicPr>
                      <p:cNvPr id="0" name=""/>
                      <p:cNvPicPr/>
                      <p:nvPr/>
                    </p:nvPicPr>
                    <p:blipFill>
                      <a:blip r:embed="rId6"/>
                      <a:stretch>
                        <a:fillRect/>
                      </a:stretch>
                    </p:blipFill>
                    <p:spPr>
                      <a:xfrm>
                        <a:off x="2871793" y="5154699"/>
                        <a:ext cx="3302923" cy="624333"/>
                      </a:xfrm>
                      <a:prstGeom prst="rect">
                        <a:avLst/>
                      </a:prstGeom>
                    </p:spPr>
                  </p:pic>
                </p:oleObj>
              </mc:Fallback>
            </mc:AlternateContent>
          </a:graphicData>
        </a:graphic>
      </p:graphicFrame>
      <p:sp>
        <p:nvSpPr>
          <p:cNvPr id="56" name="TextBox 55"/>
          <p:cNvSpPr txBox="1"/>
          <p:nvPr/>
        </p:nvSpPr>
        <p:spPr>
          <a:xfrm>
            <a:off x="2806813" y="6055102"/>
            <a:ext cx="1941763" cy="307777"/>
          </a:xfrm>
          <a:prstGeom prst="rect">
            <a:avLst/>
          </a:prstGeom>
          <a:noFill/>
        </p:spPr>
        <p:txBody>
          <a:bodyPr wrap="square" rtlCol="0">
            <a:spAutoFit/>
          </a:bodyPr>
          <a:lstStyle/>
          <a:p>
            <a:pPr algn="r"/>
            <a:r>
              <a:rPr lang="en-US" sz="1400" dirty="0" smtClean="0">
                <a:solidFill>
                  <a:srgbClr val="C00000"/>
                </a:solidFill>
                <a:latin typeface="+mn-lt"/>
              </a:rPr>
              <a:t>&lt;0 </a:t>
            </a:r>
            <a:r>
              <a:rPr lang="en-US" sz="1400" dirty="0" smtClean="0">
                <a:solidFill>
                  <a:srgbClr val="C00000"/>
                </a:solidFill>
                <a:latin typeface="Wingdings"/>
                <a:ea typeface="Wingdings"/>
                <a:cs typeface="Wingdings"/>
                <a:sym typeface="Wingdings"/>
              </a:rPr>
              <a:t></a:t>
            </a:r>
            <a:r>
              <a:rPr lang="en-US" sz="1400" dirty="0" smtClean="0">
                <a:solidFill>
                  <a:srgbClr val="C00000"/>
                </a:solidFill>
                <a:latin typeface="+mn-lt"/>
                <a:sym typeface="Wingdings"/>
              </a:rPr>
              <a:t> cooling term</a:t>
            </a:r>
            <a:endParaRPr lang="en-US" sz="1400" dirty="0" smtClean="0">
              <a:solidFill>
                <a:srgbClr val="C00000"/>
              </a:solidFill>
              <a:latin typeface="+mn-lt"/>
            </a:endParaRPr>
          </a:p>
        </p:txBody>
      </p:sp>
      <p:cxnSp>
        <p:nvCxnSpPr>
          <p:cNvPr id="58" name="Straight Arrow Connector 57"/>
          <p:cNvCxnSpPr/>
          <p:nvPr/>
        </p:nvCxnSpPr>
        <p:spPr>
          <a:xfrm flipV="1">
            <a:off x="4776184" y="5733021"/>
            <a:ext cx="147243" cy="285271"/>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202597" y="5999888"/>
            <a:ext cx="2475517" cy="523220"/>
          </a:xfrm>
          <a:prstGeom prst="rect">
            <a:avLst/>
          </a:prstGeom>
          <a:noFill/>
        </p:spPr>
        <p:txBody>
          <a:bodyPr wrap="square" rtlCol="0">
            <a:spAutoFit/>
          </a:bodyPr>
          <a:lstStyle/>
          <a:p>
            <a:r>
              <a:rPr lang="en-US" sz="1400" dirty="0" smtClean="0">
                <a:solidFill>
                  <a:srgbClr val="C00000"/>
                </a:solidFill>
                <a:latin typeface="+mn-lt"/>
              </a:rPr>
              <a:t>heating from multiple scattering</a:t>
            </a:r>
          </a:p>
        </p:txBody>
      </p:sp>
      <p:cxnSp>
        <p:nvCxnSpPr>
          <p:cNvPr id="60" name="Straight Arrow Connector 59"/>
          <p:cNvCxnSpPr/>
          <p:nvPr/>
        </p:nvCxnSpPr>
        <p:spPr>
          <a:xfrm flipH="1" flipV="1">
            <a:off x="6088120" y="5784198"/>
            <a:ext cx="142085" cy="330064"/>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543338"/>
      </p:ext>
    </p:extLst>
  </p:cSld>
  <p:clrMapOvr>
    <a:masterClrMapping/>
  </p:clrMapOvr>
  <p:transition xmlns:p14="http://schemas.microsoft.com/office/powerpoint/2010/mai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20 - Cooling</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18</a:t>
            </a:fld>
            <a:endParaRPr lang="en-US"/>
          </a:p>
        </p:txBody>
      </p:sp>
      <p:sp>
        <p:nvSpPr>
          <p:cNvPr id="5" name="TextBox 4"/>
          <p:cNvSpPr txBox="1"/>
          <p:nvPr/>
        </p:nvSpPr>
        <p:spPr>
          <a:xfrm>
            <a:off x="653390" y="248462"/>
            <a:ext cx="1150333" cy="369332"/>
          </a:xfrm>
          <a:prstGeom prst="rect">
            <a:avLst/>
          </a:prstGeom>
          <a:noFill/>
        </p:spPr>
        <p:txBody>
          <a:bodyPr wrap="square" rtlCol="0">
            <a:spAutoFit/>
          </a:bodyPr>
          <a:lstStyle/>
          <a:p>
            <a:r>
              <a:rPr lang="en-US" sz="1800" dirty="0" smtClean="0">
                <a:solidFill>
                  <a:srgbClr val="C00000"/>
                </a:solidFill>
                <a:latin typeface="+mn-lt"/>
              </a:rPr>
              <a:t>Use</a:t>
            </a:r>
          </a:p>
        </p:txBody>
      </p:sp>
      <p:graphicFrame>
        <p:nvGraphicFramePr>
          <p:cNvPr id="6" name="Object 5"/>
          <p:cNvGraphicFramePr>
            <a:graphicFrameLocks noChangeAspect="1"/>
          </p:cNvGraphicFramePr>
          <p:nvPr>
            <p:extLst>
              <p:ext uri="{D42A27DB-BD31-4B8C-83A1-F6EECF244321}">
                <p14:modId xmlns:p14="http://schemas.microsoft.com/office/powerpoint/2010/main" val="480625540"/>
              </p:ext>
            </p:extLst>
          </p:nvPr>
        </p:nvGraphicFramePr>
        <p:xfrm>
          <a:off x="1496456" y="282298"/>
          <a:ext cx="3077270" cy="3532487"/>
        </p:xfrm>
        <a:graphic>
          <a:graphicData uri="http://schemas.openxmlformats.org/presentationml/2006/ole">
            <mc:AlternateContent xmlns:mc="http://schemas.openxmlformats.org/markup-compatibility/2006">
              <mc:Choice xmlns:v="urn:schemas-microsoft-com:vml" Requires="v">
                <p:oleObj spid="_x0000_s16391" name="Equation" r:id="rId3" imgW="2146300" imgH="2463800" progId="Equation.DSMT4">
                  <p:embed/>
                </p:oleObj>
              </mc:Choice>
              <mc:Fallback>
                <p:oleObj name="Equation" r:id="rId3" imgW="2146300" imgH="2463800" progId="Equation.DSMT4">
                  <p:embed/>
                  <p:pic>
                    <p:nvPicPr>
                      <p:cNvPr id="0" name=""/>
                      <p:cNvPicPr/>
                      <p:nvPr/>
                    </p:nvPicPr>
                    <p:blipFill>
                      <a:blip r:embed="rId4"/>
                      <a:stretch>
                        <a:fillRect/>
                      </a:stretch>
                    </p:blipFill>
                    <p:spPr>
                      <a:xfrm>
                        <a:off x="1496456" y="282298"/>
                        <a:ext cx="3077270" cy="3532487"/>
                      </a:xfrm>
                      <a:prstGeom prst="rect">
                        <a:avLst/>
                      </a:prstGeom>
                    </p:spPr>
                  </p:pic>
                </p:oleObj>
              </mc:Fallback>
            </mc:AlternateContent>
          </a:graphicData>
        </a:graphic>
      </p:graphicFrame>
      <p:cxnSp>
        <p:nvCxnSpPr>
          <p:cNvPr id="10" name="Straight Arrow Connector 9"/>
          <p:cNvCxnSpPr/>
          <p:nvPr/>
        </p:nvCxnSpPr>
        <p:spPr>
          <a:xfrm>
            <a:off x="990600" y="1219200"/>
            <a:ext cx="533400" cy="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914400" y="2209800"/>
            <a:ext cx="533400" cy="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219200" y="3505200"/>
            <a:ext cx="533400" cy="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38200" y="4114800"/>
            <a:ext cx="1941763" cy="307777"/>
          </a:xfrm>
          <a:prstGeom prst="rect">
            <a:avLst/>
          </a:prstGeom>
          <a:noFill/>
        </p:spPr>
        <p:txBody>
          <a:bodyPr wrap="square" rtlCol="0">
            <a:spAutoFit/>
          </a:bodyPr>
          <a:lstStyle/>
          <a:p>
            <a:pPr algn="r"/>
            <a:r>
              <a:rPr lang="en-US" sz="1400" dirty="0" smtClean="0">
                <a:solidFill>
                  <a:srgbClr val="C00000"/>
                </a:solidFill>
                <a:latin typeface="+mn-lt"/>
                <a:sym typeface="Wingdings"/>
              </a:rPr>
              <a:t>cooling term</a:t>
            </a:r>
            <a:endParaRPr lang="en-US" sz="1400" dirty="0" smtClean="0">
              <a:solidFill>
                <a:srgbClr val="C00000"/>
              </a:solidFill>
              <a:latin typeface="+mn-lt"/>
            </a:endParaRPr>
          </a:p>
        </p:txBody>
      </p:sp>
      <p:cxnSp>
        <p:nvCxnSpPr>
          <p:cNvPr id="15" name="Straight Arrow Connector 14"/>
          <p:cNvCxnSpPr/>
          <p:nvPr/>
        </p:nvCxnSpPr>
        <p:spPr>
          <a:xfrm flipV="1">
            <a:off x="2758728" y="3847933"/>
            <a:ext cx="147243" cy="285271"/>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191000" y="4038600"/>
            <a:ext cx="996459" cy="307777"/>
          </a:xfrm>
          <a:prstGeom prst="rect">
            <a:avLst/>
          </a:prstGeom>
          <a:noFill/>
        </p:spPr>
        <p:txBody>
          <a:bodyPr wrap="square" rtlCol="0">
            <a:spAutoFit/>
          </a:bodyPr>
          <a:lstStyle/>
          <a:p>
            <a:r>
              <a:rPr lang="en-US" sz="1400" dirty="0" smtClean="0">
                <a:solidFill>
                  <a:srgbClr val="C00000"/>
                </a:solidFill>
                <a:latin typeface="+mn-lt"/>
              </a:rPr>
              <a:t>heating</a:t>
            </a:r>
          </a:p>
        </p:txBody>
      </p:sp>
      <p:cxnSp>
        <p:nvCxnSpPr>
          <p:cNvPr id="17" name="Straight Arrow Connector 16"/>
          <p:cNvCxnSpPr/>
          <p:nvPr/>
        </p:nvCxnSpPr>
        <p:spPr>
          <a:xfrm flipH="1" flipV="1">
            <a:off x="4038600" y="3733800"/>
            <a:ext cx="142085" cy="330064"/>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352800" y="1447800"/>
            <a:ext cx="4648200" cy="307777"/>
          </a:xfrm>
          <a:prstGeom prst="rect">
            <a:avLst/>
          </a:prstGeom>
          <a:noFill/>
        </p:spPr>
        <p:txBody>
          <a:bodyPr wrap="square" rtlCol="0">
            <a:spAutoFit/>
          </a:bodyPr>
          <a:lstStyle/>
          <a:p>
            <a:r>
              <a:rPr lang="en-US" sz="1400" dirty="0" smtClean="0">
                <a:solidFill>
                  <a:srgbClr val="C00000"/>
                </a:solidFill>
                <a:latin typeface="+mn-lt"/>
              </a:rPr>
              <a:t>define </a:t>
            </a:r>
            <a:r>
              <a:rPr lang="en-US" sz="1400" dirty="0" err="1" smtClean="0">
                <a:solidFill>
                  <a:srgbClr val="C00000"/>
                </a:solidFill>
                <a:latin typeface="+mn-lt"/>
              </a:rPr>
              <a:t>dE</a:t>
            </a:r>
            <a:r>
              <a:rPr lang="en-US" sz="1400" dirty="0" smtClean="0">
                <a:solidFill>
                  <a:srgbClr val="C00000"/>
                </a:solidFill>
                <a:latin typeface="+mn-lt"/>
              </a:rPr>
              <a:t>/dx as energy </a:t>
            </a:r>
            <a:r>
              <a:rPr lang="en-US" sz="1400" i="1" dirty="0" smtClean="0">
                <a:solidFill>
                  <a:srgbClr val="C00000"/>
                </a:solidFill>
                <a:latin typeface="+mn-lt"/>
              </a:rPr>
              <a:t>loss</a:t>
            </a:r>
            <a:r>
              <a:rPr lang="en-US" sz="1400" dirty="0" smtClean="0">
                <a:solidFill>
                  <a:srgbClr val="C00000"/>
                </a:solidFill>
                <a:latin typeface="+mn-lt"/>
              </a:rPr>
              <a:t>, which changes sign</a:t>
            </a:r>
          </a:p>
        </p:txBody>
      </p:sp>
      <p:sp>
        <p:nvSpPr>
          <p:cNvPr id="20" name="Freeform 19"/>
          <p:cNvSpPr/>
          <p:nvPr/>
        </p:nvSpPr>
        <p:spPr>
          <a:xfrm>
            <a:off x="2366522" y="1297522"/>
            <a:ext cx="992451" cy="344911"/>
          </a:xfrm>
          <a:custGeom>
            <a:avLst/>
            <a:gdLst>
              <a:gd name="connsiteX0" fmla="*/ 992451 w 992451"/>
              <a:gd name="connsiteY0" fmla="*/ 340484 h 344911"/>
              <a:gd name="connsiteX1" fmla="*/ 486305 w 992451"/>
              <a:gd name="connsiteY1" fmla="*/ 340484 h 344911"/>
              <a:gd name="connsiteX2" fmla="*/ 26171 w 992451"/>
              <a:gd name="connsiteY2" fmla="*/ 294473 h 344911"/>
              <a:gd name="connsiteX3" fmla="*/ 53779 w 992451"/>
              <a:gd name="connsiteY3" fmla="*/ 0 h 344911"/>
            </a:gdLst>
            <a:ahLst/>
            <a:cxnLst>
              <a:cxn ang="0">
                <a:pos x="connsiteX0" y="connsiteY0"/>
              </a:cxn>
              <a:cxn ang="0">
                <a:pos x="connsiteX1" y="connsiteY1"/>
              </a:cxn>
              <a:cxn ang="0">
                <a:pos x="connsiteX2" y="connsiteY2"/>
              </a:cxn>
              <a:cxn ang="0">
                <a:pos x="connsiteX3" y="connsiteY3"/>
              </a:cxn>
            </a:cxnLst>
            <a:rect l="l" t="t" r="r" b="b"/>
            <a:pathLst>
              <a:path w="992451" h="344911">
                <a:moveTo>
                  <a:pt x="992451" y="340484"/>
                </a:moveTo>
                <a:cubicBezTo>
                  <a:pt x="819901" y="344318"/>
                  <a:pt x="647352" y="348153"/>
                  <a:pt x="486305" y="340484"/>
                </a:cubicBezTo>
                <a:cubicBezTo>
                  <a:pt x="325258" y="332815"/>
                  <a:pt x="98259" y="351220"/>
                  <a:pt x="26171" y="294473"/>
                </a:cubicBezTo>
                <a:cubicBezTo>
                  <a:pt x="-45917" y="237726"/>
                  <a:pt x="53779" y="0"/>
                  <a:pt x="53779" y="0"/>
                </a:cubicBezTo>
              </a:path>
            </a:pathLst>
          </a:cu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6832190"/>
      </p:ext>
    </p:extLst>
  </p:cSld>
  <p:clrMapOvr>
    <a:masterClrMapping/>
  </p:clrMapOvr>
  <p:transition xmlns:p14="http://schemas.microsoft.com/office/powerpoint/2010/mai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20 - Cooling</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19</a:t>
            </a:fld>
            <a:endParaRPr lang="en-US"/>
          </a:p>
        </p:txBody>
      </p:sp>
      <p:sp>
        <p:nvSpPr>
          <p:cNvPr id="5" name="TextBox 4"/>
          <p:cNvSpPr txBox="1"/>
          <p:nvPr/>
        </p:nvSpPr>
        <p:spPr>
          <a:xfrm>
            <a:off x="533400" y="152400"/>
            <a:ext cx="8305800" cy="369332"/>
          </a:xfrm>
          <a:prstGeom prst="rect">
            <a:avLst/>
          </a:prstGeom>
          <a:noFill/>
        </p:spPr>
        <p:txBody>
          <a:bodyPr wrap="square" rtlCol="0">
            <a:spAutoFit/>
          </a:bodyPr>
          <a:lstStyle/>
          <a:p>
            <a:r>
              <a:rPr lang="en-US" sz="1800" dirty="0" smtClean="0">
                <a:solidFill>
                  <a:srgbClr val="C00000"/>
                </a:solidFill>
                <a:latin typeface="+mn-lt"/>
              </a:rPr>
              <a:t>From our discussion of multiple scattering, we have</a:t>
            </a:r>
          </a:p>
        </p:txBody>
      </p:sp>
      <p:graphicFrame>
        <p:nvGraphicFramePr>
          <p:cNvPr id="6" name="Object 5"/>
          <p:cNvGraphicFramePr>
            <a:graphicFrameLocks noChangeAspect="1"/>
          </p:cNvGraphicFramePr>
          <p:nvPr>
            <p:extLst>
              <p:ext uri="{D42A27DB-BD31-4B8C-83A1-F6EECF244321}">
                <p14:modId xmlns:p14="http://schemas.microsoft.com/office/powerpoint/2010/main" val="459802433"/>
              </p:ext>
            </p:extLst>
          </p:nvPr>
        </p:nvGraphicFramePr>
        <p:xfrm>
          <a:off x="2743200" y="685800"/>
          <a:ext cx="3733800" cy="2932162"/>
        </p:xfrm>
        <a:graphic>
          <a:graphicData uri="http://schemas.openxmlformats.org/presentationml/2006/ole">
            <mc:AlternateContent xmlns:mc="http://schemas.openxmlformats.org/markup-compatibility/2006">
              <mc:Choice xmlns:v="urn:schemas-microsoft-com:vml" Requires="v">
                <p:oleObj spid="_x0000_s17415" name="Equation" r:id="rId3" imgW="2540000" imgH="1993900" progId="Equation.DSMT4">
                  <p:embed/>
                </p:oleObj>
              </mc:Choice>
              <mc:Fallback>
                <p:oleObj name="Equation" r:id="rId3" imgW="2540000" imgH="1993900" progId="Equation.DSMT4">
                  <p:embed/>
                  <p:pic>
                    <p:nvPicPr>
                      <p:cNvPr id="0" name=""/>
                      <p:cNvPicPr/>
                      <p:nvPr/>
                    </p:nvPicPr>
                    <p:blipFill>
                      <a:blip r:embed="rId4"/>
                      <a:stretch>
                        <a:fillRect/>
                      </a:stretch>
                    </p:blipFill>
                    <p:spPr>
                      <a:xfrm>
                        <a:off x="2743200" y="685800"/>
                        <a:ext cx="3733800" cy="2932162"/>
                      </a:xfrm>
                      <a:prstGeom prst="rect">
                        <a:avLst/>
                      </a:prstGeom>
                    </p:spPr>
                  </p:pic>
                </p:oleObj>
              </mc:Fallback>
            </mc:AlternateContent>
          </a:graphicData>
        </a:graphic>
      </p:graphicFrame>
      <p:sp>
        <p:nvSpPr>
          <p:cNvPr id="7" name="Rectangle 6"/>
          <p:cNvSpPr/>
          <p:nvPr/>
        </p:nvSpPr>
        <p:spPr>
          <a:xfrm>
            <a:off x="3276600" y="2895600"/>
            <a:ext cx="3048000" cy="762000"/>
          </a:xfrm>
          <a:prstGeom prst="rect">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609600" y="3733800"/>
            <a:ext cx="8305800" cy="369332"/>
          </a:xfrm>
          <a:prstGeom prst="rect">
            <a:avLst/>
          </a:prstGeom>
          <a:noFill/>
        </p:spPr>
        <p:txBody>
          <a:bodyPr wrap="square" rtlCol="0">
            <a:spAutoFit/>
          </a:bodyPr>
          <a:lstStyle/>
          <a:p>
            <a:r>
              <a:rPr lang="en-US" sz="1800" dirty="0" smtClean="0">
                <a:solidFill>
                  <a:srgbClr val="C00000"/>
                </a:solidFill>
                <a:latin typeface="+mn-lt"/>
              </a:rPr>
              <a:t>The equilibrium emittance is</a:t>
            </a:r>
          </a:p>
        </p:txBody>
      </p:sp>
      <p:graphicFrame>
        <p:nvGraphicFramePr>
          <p:cNvPr id="9" name="Object 8"/>
          <p:cNvGraphicFramePr>
            <a:graphicFrameLocks noChangeAspect="1"/>
          </p:cNvGraphicFramePr>
          <p:nvPr>
            <p:extLst>
              <p:ext uri="{D42A27DB-BD31-4B8C-83A1-F6EECF244321}">
                <p14:modId xmlns:p14="http://schemas.microsoft.com/office/powerpoint/2010/main" val="2209296265"/>
              </p:ext>
            </p:extLst>
          </p:nvPr>
        </p:nvGraphicFramePr>
        <p:xfrm>
          <a:off x="2667000" y="4191000"/>
          <a:ext cx="2874963" cy="969963"/>
        </p:xfrm>
        <a:graphic>
          <a:graphicData uri="http://schemas.openxmlformats.org/presentationml/2006/ole">
            <mc:AlternateContent xmlns:mc="http://schemas.openxmlformats.org/markup-compatibility/2006">
              <mc:Choice xmlns:v="urn:schemas-microsoft-com:vml" Requires="v">
                <p:oleObj spid="_x0000_s17416" name="Equation" r:id="rId5" imgW="1955800" imgH="660400" progId="Equation.DSMT4">
                  <p:embed/>
                </p:oleObj>
              </mc:Choice>
              <mc:Fallback>
                <p:oleObj name="Equation" r:id="rId5" imgW="1955800" imgH="660400" progId="Equation.DSMT4">
                  <p:embed/>
                  <p:pic>
                    <p:nvPicPr>
                      <p:cNvPr id="0" name=""/>
                      <p:cNvPicPr/>
                      <p:nvPr/>
                    </p:nvPicPr>
                    <p:blipFill>
                      <a:blip r:embed="rId6"/>
                      <a:stretch>
                        <a:fillRect/>
                      </a:stretch>
                    </p:blipFill>
                    <p:spPr>
                      <a:xfrm>
                        <a:off x="2667000" y="4191000"/>
                        <a:ext cx="2874963" cy="96996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819515505"/>
              </p:ext>
            </p:extLst>
          </p:nvPr>
        </p:nvGraphicFramePr>
        <p:xfrm>
          <a:off x="1905000" y="5181600"/>
          <a:ext cx="1308100" cy="393700"/>
        </p:xfrm>
        <a:graphic>
          <a:graphicData uri="http://schemas.openxmlformats.org/presentationml/2006/ole">
            <mc:AlternateContent xmlns:mc="http://schemas.openxmlformats.org/markup-compatibility/2006">
              <mc:Choice xmlns:v="urn:schemas-microsoft-com:vml" Requires="v">
                <p:oleObj spid="_x0000_s17417" name="Equation" r:id="rId7" imgW="1308100" imgH="393700" progId="Equation.DSMT4">
                  <p:embed/>
                </p:oleObj>
              </mc:Choice>
              <mc:Fallback>
                <p:oleObj name="Equation" r:id="rId7" imgW="1308100" imgH="393700" progId="Equation.DSMT4">
                  <p:embed/>
                  <p:pic>
                    <p:nvPicPr>
                      <p:cNvPr id="0" name=""/>
                      <p:cNvPicPr/>
                      <p:nvPr/>
                    </p:nvPicPr>
                    <p:blipFill>
                      <a:blip r:embed="rId8"/>
                      <a:stretch>
                        <a:fillRect/>
                      </a:stretch>
                    </p:blipFill>
                    <p:spPr>
                      <a:xfrm>
                        <a:off x="1905000" y="5181600"/>
                        <a:ext cx="1308100" cy="393700"/>
                      </a:xfrm>
                      <a:prstGeom prst="rect">
                        <a:avLst/>
                      </a:prstGeom>
                    </p:spPr>
                  </p:pic>
                </p:oleObj>
              </mc:Fallback>
            </mc:AlternateContent>
          </a:graphicData>
        </a:graphic>
      </p:graphicFrame>
      <p:cxnSp>
        <p:nvCxnSpPr>
          <p:cNvPr id="14" name="Straight Arrow Connector 13"/>
          <p:cNvCxnSpPr/>
          <p:nvPr/>
        </p:nvCxnSpPr>
        <p:spPr>
          <a:xfrm flipV="1">
            <a:off x="3276600" y="5029200"/>
            <a:ext cx="228600" cy="2286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114800" y="5181600"/>
            <a:ext cx="228600" cy="2286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676400" y="5562600"/>
            <a:ext cx="1676400" cy="307777"/>
          </a:xfrm>
          <a:prstGeom prst="rect">
            <a:avLst/>
          </a:prstGeom>
          <a:noFill/>
        </p:spPr>
        <p:txBody>
          <a:bodyPr wrap="square" rtlCol="0">
            <a:spAutoFit/>
          </a:bodyPr>
          <a:lstStyle/>
          <a:p>
            <a:pPr algn="ctr"/>
            <a:r>
              <a:rPr lang="en-US" sz="1400" dirty="0" smtClean="0">
                <a:solidFill>
                  <a:srgbClr val="C00000"/>
                </a:solidFill>
                <a:latin typeface="+mn-lt"/>
              </a:rPr>
              <a:t>drops with Z</a:t>
            </a:r>
          </a:p>
        </p:txBody>
      </p:sp>
      <p:sp>
        <p:nvSpPr>
          <p:cNvPr id="20" name="TextBox 19"/>
          <p:cNvSpPr txBox="1"/>
          <p:nvPr/>
        </p:nvSpPr>
        <p:spPr>
          <a:xfrm>
            <a:off x="4267200" y="5334000"/>
            <a:ext cx="1676400" cy="523220"/>
          </a:xfrm>
          <a:prstGeom prst="rect">
            <a:avLst/>
          </a:prstGeom>
          <a:noFill/>
        </p:spPr>
        <p:txBody>
          <a:bodyPr wrap="square" rtlCol="0">
            <a:spAutoFit/>
          </a:bodyPr>
          <a:lstStyle/>
          <a:p>
            <a:r>
              <a:rPr lang="en-US" sz="1400" dirty="0" smtClean="0">
                <a:solidFill>
                  <a:srgbClr val="C00000"/>
                </a:solidFill>
                <a:latin typeface="+mn-lt"/>
              </a:rPr>
              <a:t>~independent of material</a:t>
            </a:r>
          </a:p>
        </p:txBody>
      </p:sp>
      <p:sp>
        <p:nvSpPr>
          <p:cNvPr id="21" name="TextBox 20"/>
          <p:cNvSpPr txBox="1"/>
          <p:nvPr/>
        </p:nvSpPr>
        <p:spPr>
          <a:xfrm>
            <a:off x="5943600" y="4267200"/>
            <a:ext cx="3048000" cy="1477328"/>
          </a:xfrm>
          <a:prstGeom prst="rect">
            <a:avLst/>
          </a:prstGeom>
          <a:noFill/>
        </p:spPr>
        <p:txBody>
          <a:bodyPr wrap="square" rtlCol="0">
            <a:spAutoFit/>
          </a:bodyPr>
          <a:lstStyle/>
          <a:p>
            <a:r>
              <a:rPr lang="en-US" sz="1800" dirty="0" smtClean="0">
                <a:solidFill>
                  <a:srgbClr val="C00000"/>
                </a:solidFill>
                <a:latin typeface="+mn-lt"/>
              </a:rPr>
              <a:t>Want</a:t>
            </a:r>
          </a:p>
          <a:p>
            <a:pPr marL="460375" indent="-230188">
              <a:buFont typeface="Arial"/>
              <a:buChar char="•"/>
            </a:pPr>
            <a:r>
              <a:rPr lang="en-US" sz="1800" dirty="0" smtClean="0">
                <a:solidFill>
                  <a:srgbClr val="C00000"/>
                </a:solidFill>
                <a:latin typeface="+mn-lt"/>
              </a:rPr>
              <a:t>small β</a:t>
            </a:r>
            <a:r>
              <a:rPr lang="en-US" sz="1800" baseline="-25000" dirty="0" smtClean="0">
                <a:solidFill>
                  <a:srgbClr val="C00000"/>
                </a:solidFill>
                <a:latin typeface="+mn-lt"/>
              </a:rPr>
              <a:t>x</a:t>
            </a:r>
          </a:p>
          <a:p>
            <a:pPr marL="460375" indent="-230188">
              <a:buFont typeface="Arial"/>
              <a:buChar char="•"/>
            </a:pPr>
            <a:r>
              <a:rPr lang="en-US" sz="1800" dirty="0" smtClean="0">
                <a:solidFill>
                  <a:srgbClr val="C00000"/>
                </a:solidFill>
                <a:latin typeface="+mn-lt"/>
              </a:rPr>
              <a:t>large X</a:t>
            </a:r>
            <a:r>
              <a:rPr lang="en-US" sz="1800" baseline="-25000" dirty="0" smtClean="0">
                <a:solidFill>
                  <a:srgbClr val="C00000"/>
                </a:solidFill>
                <a:latin typeface="+mn-lt"/>
              </a:rPr>
              <a:t>0</a:t>
            </a:r>
            <a:r>
              <a:rPr lang="en-US" sz="1800" dirty="0" smtClean="0">
                <a:solidFill>
                  <a:srgbClr val="C00000"/>
                </a:solidFill>
                <a:latin typeface="Wingdings"/>
                <a:ea typeface="Wingdings"/>
                <a:cs typeface="Wingdings"/>
                <a:sym typeface="Wingdings"/>
              </a:rPr>
              <a:t></a:t>
            </a:r>
            <a:r>
              <a:rPr lang="en-US" sz="1800" dirty="0" smtClean="0">
                <a:solidFill>
                  <a:srgbClr val="C00000"/>
                </a:solidFill>
                <a:latin typeface="+mn-lt"/>
                <a:sym typeface="Wingdings"/>
              </a:rPr>
              <a:t>low Z</a:t>
            </a:r>
          </a:p>
          <a:p>
            <a:pPr marL="917575" lvl="1" indent="-230188">
              <a:buFont typeface="Arial"/>
              <a:buChar char="•"/>
            </a:pPr>
            <a:r>
              <a:rPr lang="en-US" sz="1800" dirty="0" smtClean="0">
                <a:solidFill>
                  <a:srgbClr val="C00000"/>
                </a:solidFill>
                <a:latin typeface="+mn-lt"/>
                <a:sym typeface="Wingdings"/>
              </a:rPr>
              <a:t>H</a:t>
            </a:r>
            <a:r>
              <a:rPr lang="en-US" sz="1800" baseline="-25000" dirty="0" smtClean="0">
                <a:solidFill>
                  <a:srgbClr val="C00000"/>
                </a:solidFill>
                <a:latin typeface="+mn-lt"/>
                <a:sym typeface="Wingdings"/>
              </a:rPr>
              <a:t>2</a:t>
            </a:r>
            <a:r>
              <a:rPr lang="en-US" sz="1800" dirty="0" smtClean="0">
                <a:solidFill>
                  <a:srgbClr val="C00000"/>
                </a:solidFill>
                <a:latin typeface="+mn-lt"/>
                <a:sym typeface="Wingdings"/>
              </a:rPr>
              <a:t>?</a:t>
            </a:r>
          </a:p>
          <a:p>
            <a:pPr marL="917575" lvl="1" indent="-230188">
              <a:buFont typeface="Arial"/>
              <a:buChar char="•"/>
            </a:pPr>
            <a:r>
              <a:rPr lang="en-US" sz="1800" dirty="0" smtClean="0">
                <a:solidFill>
                  <a:srgbClr val="C00000"/>
                </a:solidFill>
                <a:latin typeface="+mn-lt"/>
                <a:sym typeface="Wingdings"/>
              </a:rPr>
              <a:t>Li?</a:t>
            </a:r>
            <a:endParaRPr lang="en-US" sz="1800" dirty="0" smtClean="0">
              <a:solidFill>
                <a:srgbClr val="C00000"/>
              </a:solidFill>
              <a:latin typeface="+mn-lt"/>
            </a:endParaRPr>
          </a:p>
        </p:txBody>
      </p:sp>
    </p:spTree>
    <p:extLst>
      <p:ext uri="{BB962C8B-B14F-4D97-AF65-F5344CB8AC3E}">
        <p14:creationId xmlns:p14="http://schemas.microsoft.com/office/powerpoint/2010/main" val="2449178608"/>
      </p:ext>
    </p:extLst>
  </p:cSld>
  <p:clrMapOvr>
    <a:masterClrMapping/>
  </p:clrMapOvr>
  <p:transition xmlns:p14="http://schemas.microsoft.com/office/powerpoint/2010/mai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Stochastic Cooling (antiprotons or ions)</a:t>
            </a:r>
            <a:endParaRPr lang="en-US" dirty="0"/>
          </a:p>
        </p:txBody>
      </p:sp>
      <p:sp>
        <p:nvSpPr>
          <p:cNvPr id="4" name="Date Placeholder 3"/>
          <p:cNvSpPr>
            <a:spLocks noGrp="1"/>
          </p:cNvSpPr>
          <p:nvPr>
            <p:ph type="dt" sz="half" idx="10"/>
          </p:nvPr>
        </p:nvSpPr>
        <p:spPr/>
        <p:txBody>
          <a:bodyPr/>
          <a:lstStyle/>
          <a:p>
            <a:pPr>
              <a:defRPr/>
            </a:pPr>
            <a:r>
              <a:rPr lang="en-US" smtClean="0"/>
              <a:t>USPAS, Knoxville, TN, January 20-31, 2014</a:t>
            </a:r>
            <a:endParaRPr lang="en-US" dirty="0"/>
          </a:p>
        </p:txBody>
      </p:sp>
      <p:sp>
        <p:nvSpPr>
          <p:cNvPr id="5" name="Footer Placeholder 4"/>
          <p:cNvSpPr>
            <a:spLocks noGrp="1"/>
          </p:cNvSpPr>
          <p:nvPr>
            <p:ph type="ftr" sz="quarter" idx="11"/>
          </p:nvPr>
        </p:nvSpPr>
        <p:spPr/>
        <p:txBody>
          <a:bodyPr/>
          <a:lstStyle/>
          <a:p>
            <a:pPr>
              <a:defRPr/>
            </a:pPr>
            <a:r>
              <a:rPr lang="en-US" smtClean="0"/>
              <a:t>Lecture 20 - Cooling</a:t>
            </a:r>
            <a:endParaRPr lang="en-US">
              <a:latin typeface="+mn-lt"/>
            </a:endParaRPr>
          </a:p>
        </p:txBody>
      </p:sp>
      <p:sp>
        <p:nvSpPr>
          <p:cNvPr id="6" name="Slide Number Placeholder 5"/>
          <p:cNvSpPr>
            <a:spLocks noGrp="1"/>
          </p:cNvSpPr>
          <p:nvPr>
            <p:ph type="sldNum" sz="quarter" idx="12"/>
          </p:nvPr>
        </p:nvSpPr>
        <p:spPr/>
        <p:txBody>
          <a:bodyPr/>
          <a:lstStyle/>
          <a:p>
            <a:pPr>
              <a:defRPr/>
            </a:pPr>
            <a:fld id="{BCA26155-0DCC-45D2-90B6-32F65F3F6C0F}" type="slidenum">
              <a:rPr lang="en-US" smtClean="0"/>
              <a:pPr>
                <a:defRPr/>
              </a:pPr>
              <a:t>2</a:t>
            </a:fld>
            <a:endParaRPr lang="en-US"/>
          </a:p>
        </p:txBody>
      </p:sp>
      <p:sp>
        <p:nvSpPr>
          <p:cNvPr id="8" name="TextBox 7"/>
          <p:cNvSpPr txBox="1"/>
          <p:nvPr/>
        </p:nvSpPr>
        <p:spPr>
          <a:xfrm>
            <a:off x="533400" y="762000"/>
            <a:ext cx="8382000" cy="5355313"/>
          </a:xfrm>
          <a:prstGeom prst="rect">
            <a:avLst/>
          </a:prstGeom>
          <a:noFill/>
        </p:spPr>
        <p:txBody>
          <a:bodyPr wrap="square" rtlCol="0">
            <a:spAutoFit/>
          </a:bodyPr>
          <a:lstStyle/>
          <a:p>
            <a:r>
              <a:rPr lang="en-US" sz="1800" dirty="0">
                <a:solidFill>
                  <a:srgbClr val="C00000"/>
                </a:solidFill>
                <a:latin typeface="+mn-lt"/>
              </a:rPr>
              <a:t>Anti-protons are created by hitting a target with an energetic proton beam.  Most of what’s created are </a:t>
            </a:r>
            <a:r>
              <a:rPr lang="en-US" sz="1800" dirty="0" err="1">
                <a:solidFill>
                  <a:srgbClr val="C00000"/>
                </a:solidFill>
                <a:latin typeface="+mn-lt"/>
              </a:rPr>
              <a:t>pions</a:t>
            </a:r>
            <a:r>
              <a:rPr lang="en-US" sz="1800" dirty="0">
                <a:solidFill>
                  <a:srgbClr val="C00000"/>
                </a:solidFill>
                <a:latin typeface="+mn-lt"/>
              </a:rPr>
              <a:t>, but a small fraction are anti-</a:t>
            </a:r>
            <a:r>
              <a:rPr lang="en-US" sz="1800" dirty="0" smtClean="0">
                <a:solidFill>
                  <a:srgbClr val="C00000"/>
                </a:solidFill>
                <a:latin typeface="+mn-lt"/>
              </a:rPr>
              <a:t>protons.  </a:t>
            </a:r>
          </a:p>
          <a:p>
            <a:endParaRPr lang="en-US" sz="1800" dirty="0">
              <a:solidFill>
                <a:srgbClr val="C00000"/>
              </a:solidFill>
              <a:latin typeface="+mn-lt"/>
            </a:endParaRPr>
          </a:p>
          <a:p>
            <a:endParaRPr lang="en-US" sz="1800" dirty="0" smtClean="0">
              <a:solidFill>
                <a:srgbClr val="C00000"/>
              </a:solidFill>
              <a:latin typeface="+mn-lt"/>
            </a:endParaRPr>
          </a:p>
          <a:p>
            <a:endParaRPr lang="en-US" sz="1800" dirty="0">
              <a:solidFill>
                <a:srgbClr val="C00000"/>
              </a:solidFill>
              <a:latin typeface="+mn-lt"/>
            </a:endParaRPr>
          </a:p>
          <a:p>
            <a:endParaRPr lang="en-US" sz="1800" dirty="0" smtClean="0">
              <a:solidFill>
                <a:srgbClr val="C00000"/>
              </a:solidFill>
              <a:latin typeface="+mn-lt"/>
            </a:endParaRPr>
          </a:p>
          <a:p>
            <a:endParaRPr lang="en-US" sz="1800" dirty="0" smtClean="0">
              <a:solidFill>
                <a:srgbClr val="C00000"/>
              </a:solidFill>
              <a:latin typeface="+mn-lt"/>
            </a:endParaRPr>
          </a:p>
          <a:p>
            <a:endParaRPr lang="en-US" sz="1800" dirty="0">
              <a:solidFill>
                <a:srgbClr val="C00000"/>
              </a:solidFill>
              <a:latin typeface="+mn-lt"/>
            </a:endParaRPr>
          </a:p>
          <a:p>
            <a:endParaRPr lang="en-US" sz="1800" dirty="0" smtClean="0">
              <a:solidFill>
                <a:srgbClr val="C00000"/>
              </a:solidFill>
              <a:latin typeface="+mn-lt"/>
            </a:endParaRPr>
          </a:p>
          <a:p>
            <a:endParaRPr lang="en-US" sz="1800" dirty="0">
              <a:solidFill>
                <a:srgbClr val="C00000"/>
              </a:solidFill>
              <a:latin typeface="+mn-lt"/>
            </a:endParaRPr>
          </a:p>
          <a:p>
            <a:endParaRPr lang="en-US" sz="1800" dirty="0" smtClean="0">
              <a:solidFill>
                <a:srgbClr val="C00000"/>
              </a:solidFill>
              <a:latin typeface="+mn-lt"/>
            </a:endParaRPr>
          </a:p>
          <a:p>
            <a:r>
              <a:rPr lang="en-US" sz="1800" dirty="0" smtClean="0">
                <a:solidFill>
                  <a:srgbClr val="C00000"/>
                </a:solidFill>
                <a:latin typeface="+mn-lt"/>
              </a:rPr>
              <a:t>These are captured in a transport beam, but initially have a very large energy spread and transverse distribution. They must be “cooled” to be useful in collisions.  </a:t>
            </a:r>
          </a:p>
          <a:p>
            <a:endParaRPr lang="en-US" sz="1800" dirty="0">
              <a:solidFill>
                <a:srgbClr val="C00000"/>
              </a:solidFill>
              <a:latin typeface="+mn-lt"/>
            </a:endParaRPr>
          </a:p>
          <a:p>
            <a:r>
              <a:rPr lang="en-US" sz="1800" dirty="0" smtClean="0">
                <a:solidFill>
                  <a:srgbClr val="C00000"/>
                </a:solidFill>
                <a:latin typeface="+mn-lt"/>
              </a:rPr>
              <a:t>We learned that electrons will naturally cool through synchrotron damping, but this doesn’t happen on a useful time scale for antiprotons, so at one time it was considered impossible to consider colliding protons with antiprotons, until..</a:t>
            </a:r>
            <a:endParaRPr lang="en-US" sz="1800" dirty="0">
              <a:solidFill>
                <a:srgbClr val="C00000"/>
              </a:solidFill>
              <a:latin typeface="+mn-lt"/>
            </a:endParaRPr>
          </a:p>
        </p:txBody>
      </p:sp>
      <p:pic>
        <p:nvPicPr>
          <p:cNvPr id="9" name="Picture 4" descr="targ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47800"/>
            <a:ext cx="3857625"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060562"/>
      </p:ext>
    </p:extLst>
  </p:cSld>
  <p:clrMapOvr>
    <a:masterClrMapping/>
  </p:clrMapOvr>
  <p:transition xmlns:p14="http://schemas.microsoft.com/office/powerpoint/2010/mai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USPAS, Knoxville, TN, January 20-31, 2014</a:t>
            </a:r>
            <a:endParaRPr lang="en-US" dirty="0"/>
          </a:p>
        </p:txBody>
      </p:sp>
      <p:sp>
        <p:nvSpPr>
          <p:cNvPr id="4" name="Footer Placeholder 3"/>
          <p:cNvSpPr>
            <a:spLocks noGrp="1"/>
          </p:cNvSpPr>
          <p:nvPr>
            <p:ph type="ftr" sz="quarter" idx="11"/>
          </p:nvPr>
        </p:nvSpPr>
        <p:spPr/>
        <p:txBody>
          <a:bodyPr/>
          <a:lstStyle/>
          <a:p>
            <a:pPr>
              <a:defRPr/>
            </a:pPr>
            <a:r>
              <a:rPr lang="en-US" smtClean="0"/>
              <a:t>Lecture 20 - Cooling</a:t>
            </a:r>
            <a:endParaRPr lang="en-US">
              <a:latin typeface="+mn-lt"/>
            </a:endParaRPr>
          </a:p>
        </p:txBody>
      </p:sp>
      <p:sp>
        <p:nvSpPr>
          <p:cNvPr id="5" name="Slide Number Placeholder 4"/>
          <p:cNvSpPr>
            <a:spLocks noGrp="1"/>
          </p:cNvSpPr>
          <p:nvPr>
            <p:ph type="sldNum" sz="quarter" idx="12"/>
          </p:nvPr>
        </p:nvSpPr>
        <p:spPr/>
        <p:txBody>
          <a:bodyPr/>
          <a:lstStyle/>
          <a:p>
            <a:pPr>
              <a:defRPr/>
            </a:pPr>
            <a:fld id="{BAB536C3-BB10-4165-8E74-99838CB51702}" type="slidenum">
              <a:rPr lang="en-US" smtClean="0"/>
              <a:pPr>
                <a:defRPr/>
              </a:pPr>
              <a:t>3</a:t>
            </a:fld>
            <a:endParaRPr lang="en-US"/>
          </a:p>
        </p:txBody>
      </p:sp>
      <p:sp>
        <p:nvSpPr>
          <p:cNvPr id="6" name="TextBox 5"/>
          <p:cNvSpPr txBox="1"/>
          <p:nvPr/>
        </p:nvSpPr>
        <p:spPr>
          <a:xfrm>
            <a:off x="457200" y="228600"/>
            <a:ext cx="8458200" cy="646331"/>
          </a:xfrm>
          <a:prstGeom prst="rect">
            <a:avLst/>
          </a:prstGeom>
          <a:noFill/>
        </p:spPr>
        <p:txBody>
          <a:bodyPr wrap="square" rtlCol="0">
            <a:spAutoFit/>
          </a:bodyPr>
          <a:lstStyle/>
          <a:p>
            <a:r>
              <a:rPr lang="en-US" sz="1800" dirty="0" smtClean="0">
                <a:solidFill>
                  <a:srgbClr val="C00000"/>
                </a:solidFill>
                <a:latin typeface="+mn-lt"/>
              </a:rPr>
              <a:t>The basis of “stochastic cooling” is to detect the displacement at one point in the ring and provide a restoring kick at a second.</a:t>
            </a:r>
          </a:p>
        </p:txBody>
      </p:sp>
      <p:sp>
        <p:nvSpPr>
          <p:cNvPr id="9" name="TextBox 8"/>
          <p:cNvSpPr txBox="1"/>
          <p:nvPr/>
        </p:nvSpPr>
        <p:spPr>
          <a:xfrm>
            <a:off x="457200" y="3962400"/>
            <a:ext cx="4419600" cy="369332"/>
          </a:xfrm>
          <a:prstGeom prst="rect">
            <a:avLst/>
          </a:prstGeom>
          <a:noFill/>
        </p:spPr>
        <p:txBody>
          <a:bodyPr wrap="square" rtlCol="0">
            <a:spAutoFit/>
          </a:bodyPr>
          <a:lstStyle/>
          <a:p>
            <a:r>
              <a:rPr lang="en-US" sz="1800" dirty="0" smtClean="0">
                <a:solidFill>
                  <a:srgbClr val="C00000"/>
                </a:solidFill>
                <a:latin typeface="+mn-lt"/>
              </a:rPr>
              <a:t>For a single particle</a:t>
            </a:r>
          </a:p>
        </p:txBody>
      </p:sp>
      <p:pic>
        <p:nvPicPr>
          <p:cNvPr id="10" name="Picture 9"/>
          <p:cNvPicPr>
            <a:picLocks noChangeAspect="1"/>
          </p:cNvPicPr>
          <p:nvPr/>
        </p:nvPicPr>
        <p:blipFill>
          <a:blip r:embed="rId3"/>
          <a:stretch>
            <a:fillRect/>
          </a:stretch>
        </p:blipFill>
        <p:spPr>
          <a:xfrm>
            <a:off x="732837" y="4358451"/>
            <a:ext cx="5005137" cy="1981200"/>
          </a:xfrm>
          <a:prstGeom prst="rect">
            <a:avLst/>
          </a:prstGeom>
        </p:spPr>
      </p:pic>
      <p:cxnSp>
        <p:nvCxnSpPr>
          <p:cNvPr id="12" name="Straight Arrow Connector 11"/>
          <p:cNvCxnSpPr/>
          <p:nvPr/>
        </p:nvCxnSpPr>
        <p:spPr>
          <a:xfrm>
            <a:off x="1723437" y="5272851"/>
            <a:ext cx="0" cy="304800"/>
          </a:xfrm>
          <a:prstGeom prst="straightConnector1">
            <a:avLst/>
          </a:prstGeom>
          <a:ln w="12700">
            <a:solidFill>
              <a:srgbClr val="FF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143022" y="5529673"/>
            <a:ext cx="457200" cy="4572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4383852" y="5286962"/>
            <a:ext cx="84666" cy="21637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4129852" y="5749806"/>
            <a:ext cx="114770" cy="205082"/>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36485418"/>
              </p:ext>
            </p:extLst>
          </p:nvPr>
        </p:nvGraphicFramePr>
        <p:xfrm>
          <a:off x="1779118" y="5284552"/>
          <a:ext cx="177800" cy="203200"/>
        </p:xfrm>
        <a:graphic>
          <a:graphicData uri="http://schemas.openxmlformats.org/presentationml/2006/ole">
            <mc:AlternateContent xmlns:mc="http://schemas.openxmlformats.org/markup-compatibility/2006">
              <mc:Choice xmlns:v="urn:schemas-microsoft-com:vml" Requires="v">
                <p:oleObj spid="_x0000_s6224" name="Equation" r:id="rId4" imgW="177800" imgH="203200" progId="Equation.DSMT4">
                  <p:embed/>
                </p:oleObj>
              </mc:Choice>
              <mc:Fallback>
                <p:oleObj name="Equation" r:id="rId4" imgW="177800" imgH="203200" progId="Equation.DSMT4">
                  <p:embed/>
                  <p:pic>
                    <p:nvPicPr>
                      <p:cNvPr id="0" name=""/>
                      <p:cNvPicPr/>
                      <p:nvPr/>
                    </p:nvPicPr>
                    <p:blipFill>
                      <a:blip r:embed="rId5"/>
                      <a:stretch>
                        <a:fillRect/>
                      </a:stretch>
                    </p:blipFill>
                    <p:spPr>
                      <a:xfrm>
                        <a:off x="1779118" y="5284552"/>
                        <a:ext cx="177800" cy="2032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436316350"/>
              </p:ext>
            </p:extLst>
          </p:nvPr>
        </p:nvGraphicFramePr>
        <p:xfrm>
          <a:off x="4319000" y="5515739"/>
          <a:ext cx="127000" cy="177800"/>
        </p:xfrm>
        <a:graphic>
          <a:graphicData uri="http://schemas.openxmlformats.org/presentationml/2006/ole">
            <mc:AlternateContent xmlns:mc="http://schemas.openxmlformats.org/markup-compatibility/2006">
              <mc:Choice xmlns:v="urn:schemas-microsoft-com:vml" Requires="v">
                <p:oleObj spid="_x0000_s6225" name="Equation" r:id="rId6" imgW="127000" imgH="177800" progId="Equation.DSMT4">
                  <p:embed/>
                </p:oleObj>
              </mc:Choice>
              <mc:Fallback>
                <p:oleObj name="Equation" r:id="rId6" imgW="127000" imgH="177800" progId="Equation.DSMT4">
                  <p:embed/>
                  <p:pic>
                    <p:nvPicPr>
                      <p:cNvPr id="0" name=""/>
                      <p:cNvPicPr/>
                      <p:nvPr/>
                    </p:nvPicPr>
                    <p:blipFill>
                      <a:blip r:embed="rId7"/>
                      <a:stretch>
                        <a:fillRect/>
                      </a:stretch>
                    </p:blipFill>
                    <p:spPr>
                      <a:xfrm>
                        <a:off x="4319000" y="5515739"/>
                        <a:ext cx="127000" cy="1778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385523792"/>
              </p:ext>
            </p:extLst>
          </p:nvPr>
        </p:nvGraphicFramePr>
        <p:xfrm>
          <a:off x="6634516" y="4410074"/>
          <a:ext cx="1615780" cy="369321"/>
        </p:xfrm>
        <a:graphic>
          <a:graphicData uri="http://schemas.openxmlformats.org/presentationml/2006/ole">
            <mc:AlternateContent xmlns:mc="http://schemas.openxmlformats.org/markup-compatibility/2006">
              <mc:Choice xmlns:v="urn:schemas-microsoft-com:vml" Requires="v">
                <p:oleObj spid="_x0000_s6226" name="Equation" r:id="rId8" imgW="889000" imgH="203200" progId="Equation.DSMT4">
                  <p:embed/>
                </p:oleObj>
              </mc:Choice>
              <mc:Fallback>
                <p:oleObj name="Equation" r:id="rId8" imgW="889000" imgH="203200" progId="Equation.DSMT4">
                  <p:embed/>
                  <p:pic>
                    <p:nvPicPr>
                      <p:cNvPr id="0" name=""/>
                      <p:cNvPicPr/>
                      <p:nvPr/>
                    </p:nvPicPr>
                    <p:blipFill>
                      <a:blip r:embed="rId9"/>
                      <a:stretch>
                        <a:fillRect/>
                      </a:stretch>
                    </p:blipFill>
                    <p:spPr>
                      <a:xfrm>
                        <a:off x="6634516" y="4410074"/>
                        <a:ext cx="1615780" cy="369321"/>
                      </a:xfrm>
                      <a:prstGeom prst="rect">
                        <a:avLst/>
                      </a:prstGeom>
                    </p:spPr>
                  </p:pic>
                </p:oleObj>
              </mc:Fallback>
            </mc:AlternateContent>
          </a:graphicData>
        </a:graphic>
      </p:graphicFrame>
      <p:sp>
        <p:nvSpPr>
          <p:cNvPr id="22" name="TextBox 21"/>
          <p:cNvSpPr txBox="1"/>
          <p:nvPr/>
        </p:nvSpPr>
        <p:spPr>
          <a:xfrm>
            <a:off x="6933260" y="4045186"/>
            <a:ext cx="1053629" cy="307777"/>
          </a:xfrm>
          <a:prstGeom prst="rect">
            <a:avLst/>
          </a:prstGeom>
          <a:noFill/>
        </p:spPr>
        <p:txBody>
          <a:bodyPr wrap="square" rtlCol="0">
            <a:spAutoFit/>
          </a:bodyPr>
          <a:lstStyle/>
          <a:p>
            <a:pPr algn="r"/>
            <a:r>
              <a:rPr lang="en-US" sz="1400" dirty="0" smtClean="0">
                <a:solidFill>
                  <a:srgbClr val="C00000"/>
                </a:solidFill>
                <a:latin typeface="+mn-lt"/>
              </a:rPr>
              <a:t>gain</a:t>
            </a:r>
          </a:p>
        </p:txBody>
      </p:sp>
      <p:cxnSp>
        <p:nvCxnSpPr>
          <p:cNvPr id="24" name="Straight Arrow Connector 23"/>
          <p:cNvCxnSpPr/>
          <p:nvPr/>
        </p:nvCxnSpPr>
        <p:spPr>
          <a:xfrm>
            <a:off x="7826963" y="4299185"/>
            <a:ext cx="94074" cy="263408"/>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860815" y="5004741"/>
            <a:ext cx="3198518" cy="738664"/>
          </a:xfrm>
          <a:prstGeom prst="rect">
            <a:avLst/>
          </a:prstGeom>
          <a:noFill/>
        </p:spPr>
        <p:txBody>
          <a:bodyPr wrap="square" rtlCol="0">
            <a:spAutoFit/>
          </a:bodyPr>
          <a:lstStyle/>
          <a:p>
            <a:r>
              <a:rPr lang="en-US" sz="1400" dirty="0" smtClean="0">
                <a:solidFill>
                  <a:srgbClr val="C00000"/>
                </a:solidFill>
                <a:latin typeface="+mn-lt"/>
              </a:rPr>
              <a:t>For a </a:t>
            </a:r>
            <a:r>
              <a:rPr lang="en-US" sz="1400" i="1" dirty="0" smtClean="0">
                <a:solidFill>
                  <a:srgbClr val="C00000"/>
                </a:solidFill>
                <a:latin typeface="+mn-lt"/>
              </a:rPr>
              <a:t>single</a:t>
            </a:r>
            <a:r>
              <a:rPr lang="en-US" sz="1400" dirty="0" smtClean="0">
                <a:solidFill>
                  <a:srgbClr val="C00000"/>
                </a:solidFill>
                <a:latin typeface="+mn-lt"/>
              </a:rPr>
              <a:t> particle, we could set </a:t>
            </a:r>
            <a:r>
              <a:rPr lang="en-US" sz="1400" i="1" dirty="0" smtClean="0">
                <a:solidFill>
                  <a:srgbClr val="C00000"/>
                </a:solidFill>
                <a:latin typeface="+mn-lt"/>
              </a:rPr>
              <a:t>g</a:t>
            </a:r>
            <a:r>
              <a:rPr lang="en-US" sz="1400" dirty="0" smtClean="0">
                <a:solidFill>
                  <a:srgbClr val="C00000"/>
                </a:solidFill>
                <a:latin typeface="+mn-lt"/>
              </a:rPr>
              <a:t>=1 and remove any deviation in a single turn.</a:t>
            </a:r>
          </a:p>
        </p:txBody>
      </p:sp>
      <p:pic>
        <p:nvPicPr>
          <p:cNvPr id="27" name="Picture 26"/>
          <p:cNvPicPr>
            <a:picLocks noChangeAspect="1"/>
          </p:cNvPicPr>
          <p:nvPr/>
        </p:nvPicPr>
        <p:blipFill>
          <a:blip r:embed="rId10"/>
          <a:stretch>
            <a:fillRect/>
          </a:stretch>
        </p:blipFill>
        <p:spPr>
          <a:xfrm>
            <a:off x="1531996" y="990600"/>
            <a:ext cx="3200400" cy="2936367"/>
          </a:xfrm>
          <a:prstGeom prst="rect">
            <a:avLst/>
          </a:prstGeom>
        </p:spPr>
      </p:pic>
    </p:spTree>
    <p:extLst>
      <p:ext uri="{BB962C8B-B14F-4D97-AF65-F5344CB8AC3E}">
        <p14:creationId xmlns:p14="http://schemas.microsoft.com/office/powerpoint/2010/main" val="3037153094"/>
      </p:ext>
    </p:extLst>
  </p:cSld>
  <p:clrMapOvr>
    <a:masterClrMapping/>
  </p:clrMapOvr>
  <p:transition xmlns:p14="http://schemas.microsoft.com/office/powerpoint/2010/mai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20 - Cooling</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746329226"/>
              </p:ext>
            </p:extLst>
          </p:nvPr>
        </p:nvGraphicFramePr>
        <p:xfrm>
          <a:off x="4991100" y="5219700"/>
          <a:ext cx="114300" cy="165100"/>
        </p:xfrm>
        <a:graphic>
          <a:graphicData uri="http://schemas.openxmlformats.org/presentationml/2006/ole">
            <mc:AlternateContent xmlns:mc="http://schemas.openxmlformats.org/markup-compatibility/2006">
              <mc:Choice xmlns:v="urn:schemas-microsoft-com:vml" Requires="v">
                <p:oleObj spid="_x0000_s7373" name="Equation" r:id="rId3" imgW="114300" imgH="165100" progId="Equation.DSMT4">
                  <p:embed/>
                </p:oleObj>
              </mc:Choice>
              <mc:Fallback>
                <p:oleObj name="Equation" r:id="rId3" imgW="114300" imgH="165100" progId="Equation.DSMT4">
                  <p:embed/>
                  <p:pic>
                    <p:nvPicPr>
                      <p:cNvPr id="0" name=""/>
                      <p:cNvPicPr/>
                      <p:nvPr/>
                    </p:nvPicPr>
                    <p:blipFill>
                      <a:blip r:embed="rId4"/>
                      <a:stretch>
                        <a:fillRect/>
                      </a:stretch>
                    </p:blipFill>
                    <p:spPr>
                      <a:xfrm>
                        <a:off x="4991100" y="5219700"/>
                        <a:ext cx="114300" cy="1651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36440652"/>
              </p:ext>
            </p:extLst>
          </p:nvPr>
        </p:nvGraphicFramePr>
        <p:xfrm>
          <a:off x="4991100" y="5219700"/>
          <a:ext cx="114300" cy="165100"/>
        </p:xfrm>
        <a:graphic>
          <a:graphicData uri="http://schemas.openxmlformats.org/presentationml/2006/ole">
            <mc:AlternateContent xmlns:mc="http://schemas.openxmlformats.org/markup-compatibility/2006">
              <mc:Choice xmlns:v="urn:schemas-microsoft-com:vml" Requires="v">
                <p:oleObj spid="_x0000_s7374" name="Equation" r:id="rId5" imgW="114300" imgH="165100" progId="Equation.DSMT4">
                  <p:embed/>
                </p:oleObj>
              </mc:Choice>
              <mc:Fallback>
                <p:oleObj name="Equation" r:id="rId5" imgW="114300" imgH="165100" progId="Equation.DSMT4">
                  <p:embed/>
                  <p:pic>
                    <p:nvPicPr>
                      <p:cNvPr id="0" name=""/>
                      <p:cNvPicPr/>
                      <p:nvPr/>
                    </p:nvPicPr>
                    <p:blipFill>
                      <a:blip r:embed="rId4"/>
                      <a:stretch>
                        <a:fillRect/>
                      </a:stretch>
                    </p:blipFill>
                    <p:spPr>
                      <a:xfrm>
                        <a:off x="4991100" y="5219700"/>
                        <a:ext cx="114300" cy="1651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4116395"/>
              </p:ext>
            </p:extLst>
          </p:nvPr>
        </p:nvGraphicFramePr>
        <p:xfrm>
          <a:off x="4991100" y="5219700"/>
          <a:ext cx="114300" cy="165100"/>
        </p:xfrm>
        <a:graphic>
          <a:graphicData uri="http://schemas.openxmlformats.org/presentationml/2006/ole">
            <mc:AlternateContent xmlns:mc="http://schemas.openxmlformats.org/markup-compatibility/2006">
              <mc:Choice xmlns:v="urn:schemas-microsoft-com:vml" Requires="v">
                <p:oleObj spid="_x0000_s7375" name="Equation" r:id="rId6" imgW="114300" imgH="165100" progId="Equation.DSMT4">
                  <p:embed/>
                </p:oleObj>
              </mc:Choice>
              <mc:Fallback>
                <p:oleObj name="Equation" r:id="rId6" imgW="114300" imgH="165100" progId="Equation.DSMT4">
                  <p:embed/>
                  <p:pic>
                    <p:nvPicPr>
                      <p:cNvPr id="0" name=""/>
                      <p:cNvPicPr/>
                      <p:nvPr/>
                    </p:nvPicPr>
                    <p:blipFill>
                      <a:blip r:embed="rId4"/>
                      <a:stretch>
                        <a:fillRect/>
                      </a:stretch>
                    </p:blipFill>
                    <p:spPr>
                      <a:xfrm>
                        <a:off x="4991100" y="5219700"/>
                        <a:ext cx="114300" cy="165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43536161"/>
              </p:ext>
            </p:extLst>
          </p:nvPr>
        </p:nvGraphicFramePr>
        <p:xfrm>
          <a:off x="4991100" y="5219700"/>
          <a:ext cx="114300" cy="165100"/>
        </p:xfrm>
        <a:graphic>
          <a:graphicData uri="http://schemas.openxmlformats.org/presentationml/2006/ole">
            <mc:AlternateContent xmlns:mc="http://schemas.openxmlformats.org/markup-compatibility/2006">
              <mc:Choice xmlns:v="urn:schemas-microsoft-com:vml" Requires="v">
                <p:oleObj spid="_x0000_s7376" name="Equation" r:id="rId7" imgW="114300" imgH="165100" progId="Equation.DSMT4">
                  <p:embed/>
                </p:oleObj>
              </mc:Choice>
              <mc:Fallback>
                <p:oleObj name="Equation" r:id="rId7" imgW="114300" imgH="165100" progId="Equation.DSMT4">
                  <p:embed/>
                  <p:pic>
                    <p:nvPicPr>
                      <p:cNvPr id="0" name=""/>
                      <p:cNvPicPr/>
                      <p:nvPr/>
                    </p:nvPicPr>
                    <p:blipFill>
                      <a:blip r:embed="rId4"/>
                      <a:stretch>
                        <a:fillRect/>
                      </a:stretch>
                    </p:blipFill>
                    <p:spPr>
                      <a:xfrm>
                        <a:off x="4991100" y="5219700"/>
                        <a:ext cx="114300" cy="165100"/>
                      </a:xfrm>
                      <a:prstGeom prst="rect">
                        <a:avLst/>
                      </a:prstGeom>
                    </p:spPr>
                  </p:pic>
                </p:oleObj>
              </mc:Fallback>
            </mc:AlternateContent>
          </a:graphicData>
        </a:graphic>
      </p:graphicFrame>
      <p:sp>
        <p:nvSpPr>
          <p:cNvPr id="11" name="TextBox 10"/>
          <p:cNvSpPr txBox="1"/>
          <p:nvPr/>
        </p:nvSpPr>
        <p:spPr>
          <a:xfrm>
            <a:off x="533400" y="228600"/>
            <a:ext cx="8043334" cy="1754327"/>
          </a:xfrm>
          <a:prstGeom prst="rect">
            <a:avLst/>
          </a:prstGeom>
          <a:noFill/>
        </p:spPr>
        <p:txBody>
          <a:bodyPr wrap="square" rtlCol="0">
            <a:spAutoFit/>
          </a:bodyPr>
          <a:lstStyle/>
          <a:p>
            <a:r>
              <a:rPr lang="en-US" sz="1800" dirty="0" smtClean="0">
                <a:solidFill>
                  <a:srgbClr val="C00000"/>
                </a:solidFill>
                <a:latin typeface="+mn-lt"/>
              </a:rPr>
              <a:t>However, we’re not dealing with single particles.  If all particles retain their same relative longitudinal position, the </a:t>
            </a:r>
            <a:r>
              <a:rPr lang="en-US" sz="1800" dirty="0" err="1" smtClean="0">
                <a:solidFill>
                  <a:srgbClr val="C00000"/>
                </a:solidFill>
                <a:latin typeface="+mn-lt"/>
              </a:rPr>
              <a:t>Liouville’s</a:t>
            </a:r>
            <a:r>
              <a:rPr lang="en-US" sz="1800" dirty="0" smtClean="0">
                <a:solidFill>
                  <a:srgbClr val="C00000"/>
                </a:solidFill>
                <a:latin typeface="+mn-lt"/>
              </a:rPr>
              <a:t> Theorem tells us that the best we could do is correct the offset of the centroid – which is not cooling. We will therefore see that cooling will require the particles to “mix”.</a:t>
            </a:r>
          </a:p>
          <a:p>
            <a:endParaRPr lang="en-US" sz="1800" dirty="0">
              <a:solidFill>
                <a:srgbClr val="C00000"/>
              </a:solidFill>
              <a:latin typeface="+mn-lt"/>
            </a:endParaRPr>
          </a:p>
          <a:p>
            <a:r>
              <a:rPr lang="en-US" sz="1800" dirty="0" smtClean="0">
                <a:solidFill>
                  <a:srgbClr val="C00000"/>
                </a:solidFill>
                <a:latin typeface="+mn-lt"/>
              </a:rPr>
              <a:t>Consider an ensemble of particles  </a:t>
            </a:r>
          </a:p>
        </p:txBody>
      </p:sp>
      <p:sp>
        <p:nvSpPr>
          <p:cNvPr id="13" name="Rectangle 12"/>
          <p:cNvSpPr/>
          <p:nvPr/>
        </p:nvSpPr>
        <p:spPr>
          <a:xfrm>
            <a:off x="838200" y="2209800"/>
            <a:ext cx="7239000" cy="990600"/>
          </a:xfrm>
          <a:prstGeom prst="rect">
            <a:avLst/>
          </a:prstGeom>
          <a:pattFill prst="pct5">
            <a:fgClr>
              <a:prstClr val="black"/>
            </a:fgClr>
            <a:bgClr>
              <a:prstClr val="white"/>
            </a:bgClr>
          </a:pattFill>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p:nvPr/>
        </p:nvCxnSpPr>
        <p:spPr>
          <a:xfrm>
            <a:off x="12954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7526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2098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6670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1242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814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0386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4958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9530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4102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8674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3246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7056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1628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2209800"/>
            <a:ext cx="0" cy="990600"/>
          </a:xfrm>
          <a:prstGeom prst="line">
            <a:avLst/>
          </a:prstGeom>
          <a:ln w="12700">
            <a:solidFill>
              <a:srgbClr val="FF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209800" y="3276600"/>
            <a:ext cx="0" cy="30480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667000" y="3276600"/>
            <a:ext cx="0" cy="30480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209800" y="3429000"/>
            <a:ext cx="457200" cy="0"/>
          </a:xfrm>
          <a:prstGeom prst="straightConnector1">
            <a:avLst/>
          </a:prstGeom>
          <a:ln w="1270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6" name="Object 35"/>
          <p:cNvGraphicFramePr>
            <a:graphicFrameLocks noChangeAspect="1"/>
          </p:cNvGraphicFramePr>
          <p:nvPr>
            <p:extLst>
              <p:ext uri="{D42A27DB-BD31-4B8C-83A1-F6EECF244321}">
                <p14:modId xmlns:p14="http://schemas.microsoft.com/office/powerpoint/2010/main" val="3777458690"/>
              </p:ext>
            </p:extLst>
          </p:nvPr>
        </p:nvGraphicFramePr>
        <p:xfrm>
          <a:off x="2209799" y="3581400"/>
          <a:ext cx="500063" cy="228600"/>
        </p:xfrm>
        <a:graphic>
          <a:graphicData uri="http://schemas.openxmlformats.org/presentationml/2006/ole">
            <mc:AlternateContent xmlns:mc="http://schemas.openxmlformats.org/markup-compatibility/2006">
              <mc:Choice xmlns:v="urn:schemas-microsoft-com:vml" Requires="v">
                <p:oleObj spid="_x0000_s7377" name="Equation" r:id="rId8" imgW="444500" imgH="203200" progId="Equation.DSMT4">
                  <p:embed/>
                </p:oleObj>
              </mc:Choice>
              <mc:Fallback>
                <p:oleObj name="Equation" r:id="rId8" imgW="444500" imgH="203200" progId="Equation.DSMT4">
                  <p:embed/>
                  <p:pic>
                    <p:nvPicPr>
                      <p:cNvPr id="0" name=""/>
                      <p:cNvPicPr/>
                      <p:nvPr/>
                    </p:nvPicPr>
                    <p:blipFill>
                      <a:blip r:embed="rId9"/>
                      <a:stretch>
                        <a:fillRect/>
                      </a:stretch>
                    </p:blipFill>
                    <p:spPr>
                      <a:xfrm>
                        <a:off x="2209799" y="3581400"/>
                        <a:ext cx="500063" cy="228600"/>
                      </a:xfrm>
                      <a:prstGeom prst="rect">
                        <a:avLst/>
                      </a:prstGeom>
                    </p:spPr>
                  </p:pic>
                </p:oleObj>
              </mc:Fallback>
            </mc:AlternateContent>
          </a:graphicData>
        </a:graphic>
      </p:graphicFrame>
      <p:sp>
        <p:nvSpPr>
          <p:cNvPr id="37" name="TextBox 36"/>
          <p:cNvSpPr txBox="1"/>
          <p:nvPr/>
        </p:nvSpPr>
        <p:spPr>
          <a:xfrm>
            <a:off x="2590800" y="3886200"/>
            <a:ext cx="1447800" cy="307777"/>
          </a:xfrm>
          <a:prstGeom prst="rect">
            <a:avLst/>
          </a:prstGeom>
          <a:noFill/>
        </p:spPr>
        <p:txBody>
          <a:bodyPr wrap="square" rtlCol="0">
            <a:spAutoFit/>
          </a:bodyPr>
          <a:lstStyle/>
          <a:p>
            <a:r>
              <a:rPr lang="en-US" sz="1400" dirty="0" smtClean="0">
                <a:solidFill>
                  <a:srgbClr val="C00000"/>
                </a:solidFill>
                <a:latin typeface="+mn-lt"/>
              </a:rPr>
              <a:t>sampling period</a:t>
            </a:r>
          </a:p>
        </p:txBody>
      </p:sp>
      <p:sp>
        <p:nvSpPr>
          <p:cNvPr id="38" name="Freeform 37"/>
          <p:cNvSpPr/>
          <p:nvPr/>
        </p:nvSpPr>
        <p:spPr>
          <a:xfrm>
            <a:off x="2333635" y="3838222"/>
            <a:ext cx="215772" cy="234192"/>
          </a:xfrm>
          <a:custGeom>
            <a:avLst/>
            <a:gdLst>
              <a:gd name="connsiteX0" fmla="*/ 215772 w 215772"/>
              <a:gd name="connsiteY0" fmla="*/ 225778 h 234192"/>
              <a:gd name="connsiteX1" fmla="*/ 18217 w 215772"/>
              <a:gd name="connsiteY1" fmla="*/ 206963 h 234192"/>
              <a:gd name="connsiteX2" fmla="*/ 8809 w 215772"/>
              <a:gd name="connsiteY2" fmla="*/ 0 h 234192"/>
            </a:gdLst>
            <a:ahLst/>
            <a:cxnLst>
              <a:cxn ang="0">
                <a:pos x="connsiteX0" y="connsiteY0"/>
              </a:cxn>
              <a:cxn ang="0">
                <a:pos x="connsiteX1" y="connsiteY1"/>
              </a:cxn>
              <a:cxn ang="0">
                <a:pos x="connsiteX2" y="connsiteY2"/>
              </a:cxn>
            </a:cxnLst>
            <a:rect l="l" t="t" r="r" b="b"/>
            <a:pathLst>
              <a:path w="215772" h="234192">
                <a:moveTo>
                  <a:pt x="215772" y="225778"/>
                </a:moveTo>
                <a:cubicBezTo>
                  <a:pt x="134241" y="235185"/>
                  <a:pt x="52711" y="244593"/>
                  <a:pt x="18217" y="206963"/>
                </a:cubicBezTo>
                <a:cubicBezTo>
                  <a:pt x="-16277" y="169333"/>
                  <a:pt x="8809" y="0"/>
                  <a:pt x="8809" y="0"/>
                </a:cubicBezTo>
              </a:path>
            </a:pathLst>
          </a:cu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39" name="Object 38"/>
          <p:cNvGraphicFramePr>
            <a:graphicFrameLocks noChangeAspect="1"/>
          </p:cNvGraphicFramePr>
          <p:nvPr>
            <p:extLst>
              <p:ext uri="{D42A27DB-BD31-4B8C-83A1-F6EECF244321}">
                <p14:modId xmlns:p14="http://schemas.microsoft.com/office/powerpoint/2010/main" val="2820538780"/>
              </p:ext>
            </p:extLst>
          </p:nvPr>
        </p:nvGraphicFramePr>
        <p:xfrm>
          <a:off x="3962400" y="3810000"/>
          <a:ext cx="495300" cy="465282"/>
        </p:xfrm>
        <a:graphic>
          <a:graphicData uri="http://schemas.openxmlformats.org/presentationml/2006/ole">
            <mc:AlternateContent xmlns:mc="http://schemas.openxmlformats.org/markup-compatibility/2006">
              <mc:Choice xmlns:v="urn:schemas-microsoft-com:vml" Requires="v">
                <p:oleObj spid="_x0000_s7378" name="Equation" r:id="rId10" imgW="419100" imgH="393700" progId="Equation.DSMT4">
                  <p:embed/>
                </p:oleObj>
              </mc:Choice>
              <mc:Fallback>
                <p:oleObj name="Equation" r:id="rId10" imgW="419100" imgH="393700" progId="Equation.DSMT4">
                  <p:embed/>
                  <p:pic>
                    <p:nvPicPr>
                      <p:cNvPr id="0" name=""/>
                      <p:cNvPicPr/>
                      <p:nvPr/>
                    </p:nvPicPr>
                    <p:blipFill>
                      <a:blip r:embed="rId11"/>
                      <a:stretch>
                        <a:fillRect/>
                      </a:stretch>
                    </p:blipFill>
                    <p:spPr>
                      <a:xfrm>
                        <a:off x="3962400" y="3810000"/>
                        <a:ext cx="495300" cy="465282"/>
                      </a:xfrm>
                      <a:prstGeom prst="rect">
                        <a:avLst/>
                      </a:prstGeom>
                    </p:spPr>
                  </p:pic>
                </p:oleObj>
              </mc:Fallback>
            </mc:AlternateContent>
          </a:graphicData>
        </a:graphic>
      </p:graphicFrame>
      <p:sp>
        <p:nvSpPr>
          <p:cNvPr id="40" name="TextBox 39"/>
          <p:cNvSpPr txBox="1"/>
          <p:nvPr/>
        </p:nvSpPr>
        <p:spPr>
          <a:xfrm>
            <a:off x="4648200" y="4038600"/>
            <a:ext cx="3429000" cy="307777"/>
          </a:xfrm>
          <a:prstGeom prst="rect">
            <a:avLst/>
          </a:prstGeom>
          <a:noFill/>
        </p:spPr>
        <p:txBody>
          <a:bodyPr wrap="square" rtlCol="0">
            <a:spAutoFit/>
          </a:bodyPr>
          <a:lstStyle/>
          <a:p>
            <a:r>
              <a:rPr lang="en-US" sz="1400" dirty="0" smtClean="0">
                <a:solidFill>
                  <a:srgbClr val="C00000"/>
                </a:solidFill>
                <a:latin typeface="+mn-lt"/>
              </a:rPr>
              <a:t>bandwidth of pickup/kicker system</a:t>
            </a:r>
          </a:p>
        </p:txBody>
      </p:sp>
      <p:cxnSp>
        <p:nvCxnSpPr>
          <p:cNvPr id="43" name="Straight Arrow Connector 42"/>
          <p:cNvCxnSpPr>
            <a:stCxn id="40" idx="1"/>
          </p:cNvCxnSpPr>
          <p:nvPr/>
        </p:nvCxnSpPr>
        <p:spPr>
          <a:xfrm flipH="1" flipV="1">
            <a:off x="4419600" y="4191000"/>
            <a:ext cx="228600" cy="1489"/>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990600" y="4648200"/>
            <a:ext cx="381000" cy="990600"/>
          </a:xfrm>
          <a:prstGeom prst="rect">
            <a:avLst/>
          </a:prstGeom>
          <a:pattFill prst="pct5">
            <a:fgClr>
              <a:prstClr val="black"/>
            </a:fgClr>
            <a:bgClr>
              <a:prstClr val="white"/>
            </a:bgClr>
          </a:pattFill>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6" name="Straight Connector 45"/>
          <p:cNvCxnSpPr/>
          <p:nvPr/>
        </p:nvCxnSpPr>
        <p:spPr>
          <a:xfrm>
            <a:off x="838200" y="5334000"/>
            <a:ext cx="762000" cy="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838200" y="5181600"/>
            <a:ext cx="762000" cy="0"/>
          </a:xfrm>
          <a:prstGeom prst="line">
            <a:avLst/>
          </a:prstGeom>
          <a:ln w="12700">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524000" y="4953000"/>
            <a:ext cx="0" cy="22860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1524000" y="5334000"/>
            <a:ext cx="0" cy="22860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53" name="Object 52"/>
          <p:cNvGraphicFramePr>
            <a:graphicFrameLocks noChangeAspect="1"/>
          </p:cNvGraphicFramePr>
          <p:nvPr>
            <p:extLst>
              <p:ext uri="{D42A27DB-BD31-4B8C-83A1-F6EECF244321}">
                <p14:modId xmlns:p14="http://schemas.microsoft.com/office/powerpoint/2010/main" val="3079673217"/>
              </p:ext>
            </p:extLst>
          </p:nvPr>
        </p:nvGraphicFramePr>
        <p:xfrm>
          <a:off x="1720850" y="4800600"/>
          <a:ext cx="823913" cy="463550"/>
        </p:xfrm>
        <a:graphic>
          <a:graphicData uri="http://schemas.openxmlformats.org/presentationml/2006/ole">
            <mc:AlternateContent xmlns:mc="http://schemas.openxmlformats.org/markup-compatibility/2006">
              <mc:Choice xmlns:v="urn:schemas-microsoft-com:vml" Requires="v">
                <p:oleObj spid="_x0000_s7379" name="Equation" r:id="rId12" imgW="812800" imgH="457200" progId="Equation.DSMT4">
                  <p:embed/>
                </p:oleObj>
              </mc:Choice>
              <mc:Fallback>
                <p:oleObj name="Equation" r:id="rId12" imgW="812800" imgH="457200" progId="Equation.DSMT4">
                  <p:embed/>
                  <p:pic>
                    <p:nvPicPr>
                      <p:cNvPr id="0" name=""/>
                      <p:cNvPicPr/>
                      <p:nvPr/>
                    </p:nvPicPr>
                    <p:blipFill>
                      <a:blip r:embed="rId13"/>
                      <a:stretch>
                        <a:fillRect/>
                      </a:stretch>
                    </p:blipFill>
                    <p:spPr>
                      <a:xfrm>
                        <a:off x="1720850" y="4800600"/>
                        <a:ext cx="823913" cy="463550"/>
                      </a:xfrm>
                      <a:prstGeom prst="rect">
                        <a:avLst/>
                      </a:prstGeom>
                    </p:spPr>
                  </p:pic>
                </p:oleObj>
              </mc:Fallback>
            </mc:AlternateContent>
          </a:graphicData>
        </a:graphic>
      </p:graphicFrame>
      <p:sp>
        <p:nvSpPr>
          <p:cNvPr id="54" name="TextBox 53"/>
          <p:cNvSpPr txBox="1"/>
          <p:nvPr/>
        </p:nvSpPr>
        <p:spPr>
          <a:xfrm>
            <a:off x="2971800" y="4419600"/>
            <a:ext cx="5181600" cy="523220"/>
          </a:xfrm>
          <a:prstGeom prst="rect">
            <a:avLst/>
          </a:prstGeom>
          <a:noFill/>
        </p:spPr>
        <p:txBody>
          <a:bodyPr wrap="square" rtlCol="0">
            <a:spAutoFit/>
          </a:bodyPr>
          <a:lstStyle/>
          <a:p>
            <a:r>
              <a:rPr lang="en-US" sz="1400" dirty="0" smtClean="0">
                <a:solidFill>
                  <a:srgbClr val="C00000"/>
                </a:solidFill>
                <a:latin typeface="+mn-lt"/>
              </a:rPr>
              <a:t>Pickups measure the </a:t>
            </a:r>
            <a:r>
              <a:rPr lang="en-US" sz="1400" i="1" dirty="0" smtClean="0">
                <a:solidFill>
                  <a:srgbClr val="C00000"/>
                </a:solidFill>
                <a:latin typeface="+mn-lt"/>
              </a:rPr>
              <a:t>mean</a:t>
            </a:r>
            <a:r>
              <a:rPr lang="en-US" sz="1400" dirty="0" smtClean="0">
                <a:solidFill>
                  <a:srgbClr val="C00000"/>
                </a:solidFill>
                <a:latin typeface="+mn-lt"/>
              </a:rPr>
              <a:t> position, and act on all particles equally, so for the </a:t>
            </a:r>
            <a:r>
              <a:rPr lang="en-US" sz="1400" i="1" dirty="0" err="1" smtClean="0">
                <a:solidFill>
                  <a:srgbClr val="C00000"/>
                </a:solidFill>
                <a:latin typeface="+mn-lt"/>
              </a:rPr>
              <a:t>i</a:t>
            </a:r>
            <a:r>
              <a:rPr lang="en-US" sz="1400" i="1" baseline="30000" dirty="0" err="1" smtClean="0">
                <a:solidFill>
                  <a:srgbClr val="C00000"/>
                </a:solidFill>
                <a:latin typeface="+mn-lt"/>
              </a:rPr>
              <a:t>th</a:t>
            </a:r>
            <a:r>
              <a:rPr lang="en-US" sz="1400" dirty="0" smtClean="0">
                <a:solidFill>
                  <a:srgbClr val="C00000"/>
                </a:solidFill>
                <a:latin typeface="+mn-lt"/>
              </a:rPr>
              <a:t> particle, the change in one turn is</a:t>
            </a:r>
          </a:p>
        </p:txBody>
      </p:sp>
      <p:graphicFrame>
        <p:nvGraphicFramePr>
          <p:cNvPr id="55" name="Object 54"/>
          <p:cNvGraphicFramePr>
            <a:graphicFrameLocks noChangeAspect="1"/>
          </p:cNvGraphicFramePr>
          <p:nvPr>
            <p:extLst>
              <p:ext uri="{D42A27DB-BD31-4B8C-83A1-F6EECF244321}">
                <p14:modId xmlns:p14="http://schemas.microsoft.com/office/powerpoint/2010/main" val="3647327221"/>
              </p:ext>
            </p:extLst>
          </p:nvPr>
        </p:nvGraphicFramePr>
        <p:xfrm>
          <a:off x="2895600" y="5181600"/>
          <a:ext cx="5229109" cy="797001"/>
        </p:xfrm>
        <a:graphic>
          <a:graphicData uri="http://schemas.openxmlformats.org/presentationml/2006/ole">
            <mc:AlternateContent xmlns:mc="http://schemas.openxmlformats.org/markup-compatibility/2006">
              <mc:Choice xmlns:v="urn:schemas-microsoft-com:vml" Requires="v">
                <p:oleObj spid="_x0000_s7380" name="Equation" r:id="rId14" imgW="3416300" imgH="520700" progId="Equation.DSMT4">
                  <p:embed/>
                </p:oleObj>
              </mc:Choice>
              <mc:Fallback>
                <p:oleObj name="Equation" r:id="rId14" imgW="3416300" imgH="520700" progId="Equation.DSMT4">
                  <p:embed/>
                  <p:pic>
                    <p:nvPicPr>
                      <p:cNvPr id="0" name=""/>
                      <p:cNvPicPr/>
                      <p:nvPr/>
                    </p:nvPicPr>
                    <p:blipFill>
                      <a:blip r:embed="rId15"/>
                      <a:stretch>
                        <a:fillRect/>
                      </a:stretch>
                    </p:blipFill>
                    <p:spPr>
                      <a:xfrm>
                        <a:off x="2895600" y="5181600"/>
                        <a:ext cx="5229109" cy="797001"/>
                      </a:xfrm>
                      <a:prstGeom prst="rect">
                        <a:avLst/>
                      </a:prstGeom>
                    </p:spPr>
                  </p:pic>
                </p:oleObj>
              </mc:Fallback>
            </mc:AlternateContent>
          </a:graphicData>
        </a:graphic>
      </p:graphicFrame>
    </p:spTree>
    <p:extLst>
      <p:ext uri="{BB962C8B-B14F-4D97-AF65-F5344CB8AC3E}">
        <p14:creationId xmlns:p14="http://schemas.microsoft.com/office/powerpoint/2010/main" val="2006360049"/>
      </p:ext>
    </p:extLst>
  </p:cSld>
  <p:clrMapOvr>
    <a:masterClrMapping/>
  </p:clrMapOvr>
  <p:transition xmlns:p14="http://schemas.microsoft.com/office/powerpoint/2010/mai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20 - Cooling</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5</a:t>
            </a:fld>
            <a:endParaRPr lang="en-US"/>
          </a:p>
        </p:txBody>
      </p:sp>
      <p:sp>
        <p:nvSpPr>
          <p:cNvPr id="5" name="TextBox 4"/>
          <p:cNvSpPr txBox="1"/>
          <p:nvPr/>
        </p:nvSpPr>
        <p:spPr>
          <a:xfrm>
            <a:off x="533400" y="228600"/>
            <a:ext cx="8229600" cy="381000"/>
          </a:xfrm>
          <a:prstGeom prst="rect">
            <a:avLst/>
          </a:prstGeom>
          <a:noFill/>
        </p:spPr>
        <p:txBody>
          <a:bodyPr wrap="square" rtlCol="0">
            <a:spAutoFit/>
          </a:bodyPr>
          <a:lstStyle/>
          <a:p>
            <a:r>
              <a:rPr lang="en-US" sz="1800" dirty="0" smtClean="0">
                <a:solidFill>
                  <a:srgbClr val="C00000"/>
                </a:solidFill>
                <a:latin typeface="+mn-lt"/>
              </a:rPr>
              <a:t>Isolate one particle (dropping turn index), and write</a:t>
            </a:r>
          </a:p>
        </p:txBody>
      </p:sp>
      <p:graphicFrame>
        <p:nvGraphicFramePr>
          <p:cNvPr id="6" name="Object 5"/>
          <p:cNvGraphicFramePr>
            <a:graphicFrameLocks noChangeAspect="1"/>
          </p:cNvGraphicFramePr>
          <p:nvPr>
            <p:extLst>
              <p:ext uri="{D42A27DB-BD31-4B8C-83A1-F6EECF244321}">
                <p14:modId xmlns:p14="http://schemas.microsoft.com/office/powerpoint/2010/main" val="1896142935"/>
              </p:ext>
            </p:extLst>
          </p:nvPr>
        </p:nvGraphicFramePr>
        <p:xfrm>
          <a:off x="2971800" y="685800"/>
          <a:ext cx="2143760" cy="1524000"/>
        </p:xfrm>
        <a:graphic>
          <a:graphicData uri="http://schemas.openxmlformats.org/presentationml/2006/ole">
            <mc:AlternateContent xmlns:mc="http://schemas.openxmlformats.org/markup-compatibility/2006">
              <mc:Choice xmlns:v="urn:schemas-microsoft-com:vml" Requires="v">
                <p:oleObj spid="_x0000_s8293" name="Equation" r:id="rId3" imgW="1320800" imgH="939800" progId="Equation.DSMT4">
                  <p:embed/>
                </p:oleObj>
              </mc:Choice>
              <mc:Fallback>
                <p:oleObj name="Equation" r:id="rId3" imgW="1320800" imgH="939800" progId="Equation.DSMT4">
                  <p:embed/>
                  <p:pic>
                    <p:nvPicPr>
                      <p:cNvPr id="0" name=""/>
                      <p:cNvPicPr/>
                      <p:nvPr/>
                    </p:nvPicPr>
                    <p:blipFill>
                      <a:blip r:embed="rId4"/>
                      <a:stretch>
                        <a:fillRect/>
                      </a:stretch>
                    </p:blipFill>
                    <p:spPr>
                      <a:xfrm>
                        <a:off x="2971800" y="685800"/>
                        <a:ext cx="2143760" cy="1524000"/>
                      </a:xfrm>
                      <a:prstGeom prst="rect">
                        <a:avLst/>
                      </a:prstGeom>
                    </p:spPr>
                  </p:pic>
                </p:oleObj>
              </mc:Fallback>
            </mc:AlternateContent>
          </a:graphicData>
        </a:graphic>
      </p:graphicFrame>
      <p:sp>
        <p:nvSpPr>
          <p:cNvPr id="7" name="TextBox 6"/>
          <p:cNvSpPr txBox="1"/>
          <p:nvPr/>
        </p:nvSpPr>
        <p:spPr>
          <a:xfrm>
            <a:off x="5181600" y="1447800"/>
            <a:ext cx="2819400" cy="307777"/>
          </a:xfrm>
          <a:prstGeom prst="rect">
            <a:avLst/>
          </a:prstGeom>
          <a:noFill/>
        </p:spPr>
        <p:txBody>
          <a:bodyPr wrap="square" rtlCol="0">
            <a:spAutoFit/>
          </a:bodyPr>
          <a:lstStyle/>
          <a:p>
            <a:r>
              <a:rPr lang="en-US" sz="1400" dirty="0" smtClean="0">
                <a:solidFill>
                  <a:srgbClr val="C00000"/>
                </a:solidFill>
                <a:latin typeface="+mn-lt"/>
              </a:rPr>
              <a:t>mean of all other particles</a:t>
            </a:r>
          </a:p>
        </p:txBody>
      </p:sp>
      <p:cxnSp>
        <p:nvCxnSpPr>
          <p:cNvPr id="9" name="Straight Arrow Connector 8"/>
          <p:cNvCxnSpPr/>
          <p:nvPr/>
        </p:nvCxnSpPr>
        <p:spPr>
          <a:xfrm flipH="1">
            <a:off x="4800600" y="1676400"/>
            <a:ext cx="304800" cy="1524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3400" y="2362200"/>
            <a:ext cx="8229600" cy="381000"/>
          </a:xfrm>
          <a:prstGeom prst="rect">
            <a:avLst/>
          </a:prstGeom>
          <a:noFill/>
        </p:spPr>
        <p:txBody>
          <a:bodyPr wrap="square" rtlCol="0">
            <a:spAutoFit/>
          </a:bodyPr>
          <a:lstStyle/>
          <a:p>
            <a:r>
              <a:rPr lang="en-US" sz="1800" dirty="0" smtClean="0">
                <a:solidFill>
                  <a:srgbClr val="C00000"/>
                </a:solidFill>
                <a:latin typeface="+mn-lt"/>
              </a:rPr>
              <a:t>Plugging this back in, we get</a:t>
            </a:r>
          </a:p>
        </p:txBody>
      </p:sp>
      <p:graphicFrame>
        <p:nvGraphicFramePr>
          <p:cNvPr id="11" name="Object 10"/>
          <p:cNvGraphicFramePr>
            <a:graphicFrameLocks noChangeAspect="1"/>
          </p:cNvGraphicFramePr>
          <p:nvPr>
            <p:extLst>
              <p:ext uri="{D42A27DB-BD31-4B8C-83A1-F6EECF244321}">
                <p14:modId xmlns:p14="http://schemas.microsoft.com/office/powerpoint/2010/main" val="568465616"/>
              </p:ext>
            </p:extLst>
          </p:nvPr>
        </p:nvGraphicFramePr>
        <p:xfrm>
          <a:off x="1981200" y="2819400"/>
          <a:ext cx="5362575" cy="755650"/>
        </p:xfrm>
        <a:graphic>
          <a:graphicData uri="http://schemas.openxmlformats.org/presentationml/2006/ole">
            <mc:AlternateContent xmlns:mc="http://schemas.openxmlformats.org/markup-compatibility/2006">
              <mc:Choice xmlns:v="urn:schemas-microsoft-com:vml" Requires="v">
                <p:oleObj spid="_x0000_s8294" name="Equation" r:id="rId5" imgW="3251200" imgH="457200" progId="Equation.DSMT4">
                  <p:embed/>
                </p:oleObj>
              </mc:Choice>
              <mc:Fallback>
                <p:oleObj name="Equation" r:id="rId5" imgW="3251200" imgH="457200" progId="Equation.DSMT4">
                  <p:embed/>
                  <p:pic>
                    <p:nvPicPr>
                      <p:cNvPr id="0" name=""/>
                      <p:cNvPicPr/>
                      <p:nvPr/>
                    </p:nvPicPr>
                    <p:blipFill>
                      <a:blip r:embed="rId6"/>
                      <a:stretch>
                        <a:fillRect/>
                      </a:stretch>
                    </p:blipFill>
                    <p:spPr>
                      <a:xfrm>
                        <a:off x="1981200" y="2819400"/>
                        <a:ext cx="5362575" cy="755650"/>
                      </a:xfrm>
                      <a:prstGeom prst="rect">
                        <a:avLst/>
                      </a:prstGeom>
                    </p:spPr>
                  </p:pic>
                </p:oleObj>
              </mc:Fallback>
            </mc:AlternateContent>
          </a:graphicData>
        </a:graphic>
      </p:graphicFrame>
      <p:sp>
        <p:nvSpPr>
          <p:cNvPr id="12" name="TextBox 11"/>
          <p:cNvSpPr txBox="1"/>
          <p:nvPr/>
        </p:nvSpPr>
        <p:spPr>
          <a:xfrm>
            <a:off x="533400" y="3657600"/>
            <a:ext cx="8229600" cy="646331"/>
          </a:xfrm>
          <a:prstGeom prst="rect">
            <a:avLst/>
          </a:prstGeom>
          <a:noFill/>
        </p:spPr>
        <p:txBody>
          <a:bodyPr wrap="square" rtlCol="0">
            <a:spAutoFit/>
          </a:bodyPr>
          <a:lstStyle/>
          <a:p>
            <a:r>
              <a:rPr lang="en-US" sz="1800" dirty="0" smtClean="0">
                <a:solidFill>
                  <a:srgbClr val="C00000"/>
                </a:solidFill>
                <a:latin typeface="+mn-lt"/>
              </a:rPr>
              <a:t>If the samples are statistically independent (not true in general), then over many turns</a:t>
            </a:r>
          </a:p>
        </p:txBody>
      </p:sp>
      <p:graphicFrame>
        <p:nvGraphicFramePr>
          <p:cNvPr id="13" name="Object 12"/>
          <p:cNvGraphicFramePr>
            <a:graphicFrameLocks noChangeAspect="1"/>
          </p:cNvGraphicFramePr>
          <p:nvPr>
            <p:extLst>
              <p:ext uri="{D42A27DB-BD31-4B8C-83A1-F6EECF244321}">
                <p14:modId xmlns:p14="http://schemas.microsoft.com/office/powerpoint/2010/main" val="320475696"/>
              </p:ext>
            </p:extLst>
          </p:nvPr>
        </p:nvGraphicFramePr>
        <p:xfrm>
          <a:off x="2057400" y="4267200"/>
          <a:ext cx="1524000" cy="883920"/>
        </p:xfrm>
        <a:graphic>
          <a:graphicData uri="http://schemas.openxmlformats.org/presentationml/2006/ole">
            <mc:AlternateContent xmlns:mc="http://schemas.openxmlformats.org/markup-compatibility/2006">
              <mc:Choice xmlns:v="urn:schemas-microsoft-com:vml" Requires="v">
                <p:oleObj spid="_x0000_s8295" name="Equation" r:id="rId7" imgW="1270000" imgH="736600" progId="Equation.DSMT4">
                  <p:embed/>
                </p:oleObj>
              </mc:Choice>
              <mc:Fallback>
                <p:oleObj name="Equation" r:id="rId7" imgW="1270000" imgH="736600" progId="Equation.DSMT4">
                  <p:embed/>
                  <p:pic>
                    <p:nvPicPr>
                      <p:cNvPr id="0" name=""/>
                      <p:cNvPicPr/>
                      <p:nvPr/>
                    </p:nvPicPr>
                    <p:blipFill>
                      <a:blip r:embed="rId8"/>
                      <a:stretch>
                        <a:fillRect/>
                      </a:stretch>
                    </p:blipFill>
                    <p:spPr>
                      <a:xfrm>
                        <a:off x="2057400" y="4267200"/>
                        <a:ext cx="1524000" cy="883920"/>
                      </a:xfrm>
                      <a:prstGeom prst="rect">
                        <a:avLst/>
                      </a:prstGeom>
                    </p:spPr>
                  </p:pic>
                </p:oleObj>
              </mc:Fallback>
            </mc:AlternateContent>
          </a:graphicData>
        </a:graphic>
      </p:graphicFrame>
      <p:sp>
        <p:nvSpPr>
          <p:cNvPr id="14" name="TextBox 13"/>
          <p:cNvSpPr txBox="1"/>
          <p:nvPr/>
        </p:nvSpPr>
        <p:spPr>
          <a:xfrm>
            <a:off x="3962400" y="4343400"/>
            <a:ext cx="2819400" cy="307777"/>
          </a:xfrm>
          <a:prstGeom prst="rect">
            <a:avLst/>
          </a:prstGeom>
          <a:noFill/>
        </p:spPr>
        <p:txBody>
          <a:bodyPr wrap="square" rtlCol="0">
            <a:spAutoFit/>
          </a:bodyPr>
          <a:lstStyle/>
          <a:p>
            <a:r>
              <a:rPr lang="en-US" sz="1400" dirty="0" smtClean="0">
                <a:solidFill>
                  <a:srgbClr val="C00000"/>
                </a:solidFill>
                <a:latin typeface="+mn-lt"/>
              </a:rPr>
              <a:t>RMS of x distribution</a:t>
            </a:r>
          </a:p>
        </p:txBody>
      </p:sp>
      <p:cxnSp>
        <p:nvCxnSpPr>
          <p:cNvPr id="15" name="Straight Arrow Connector 14"/>
          <p:cNvCxnSpPr/>
          <p:nvPr/>
        </p:nvCxnSpPr>
        <p:spPr>
          <a:xfrm flipH="1">
            <a:off x="3581400" y="4572000"/>
            <a:ext cx="304800" cy="1524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1346797150"/>
              </p:ext>
            </p:extLst>
          </p:nvPr>
        </p:nvGraphicFramePr>
        <p:xfrm>
          <a:off x="1828800" y="5410200"/>
          <a:ext cx="5048250" cy="648049"/>
        </p:xfrm>
        <a:graphic>
          <a:graphicData uri="http://schemas.openxmlformats.org/presentationml/2006/ole">
            <mc:AlternateContent xmlns:mc="http://schemas.openxmlformats.org/markup-compatibility/2006">
              <mc:Choice xmlns:v="urn:schemas-microsoft-com:vml" Requires="v">
                <p:oleObj spid="_x0000_s8296" name="Equation" r:id="rId9" imgW="3568700" imgH="457200" progId="Equation.DSMT4">
                  <p:embed/>
                </p:oleObj>
              </mc:Choice>
              <mc:Fallback>
                <p:oleObj name="Equation" r:id="rId9" imgW="3568700" imgH="457200" progId="Equation.DSMT4">
                  <p:embed/>
                  <p:pic>
                    <p:nvPicPr>
                      <p:cNvPr id="0" name=""/>
                      <p:cNvPicPr/>
                      <p:nvPr/>
                    </p:nvPicPr>
                    <p:blipFill>
                      <a:blip r:embed="rId10"/>
                      <a:stretch>
                        <a:fillRect/>
                      </a:stretch>
                    </p:blipFill>
                    <p:spPr>
                      <a:xfrm>
                        <a:off x="1828800" y="5410200"/>
                        <a:ext cx="5048250" cy="648049"/>
                      </a:xfrm>
                      <a:prstGeom prst="rect">
                        <a:avLst/>
                      </a:prstGeom>
                    </p:spPr>
                  </p:pic>
                </p:oleObj>
              </mc:Fallback>
            </mc:AlternateContent>
          </a:graphicData>
        </a:graphic>
      </p:graphicFrame>
      <p:pic>
        <p:nvPicPr>
          <p:cNvPr id="19" name="Picture 18"/>
          <p:cNvPicPr>
            <a:picLocks noChangeAspect="1"/>
          </p:cNvPicPr>
          <p:nvPr/>
        </p:nvPicPr>
        <p:blipFill>
          <a:blip r:embed="rId11"/>
          <a:stretch>
            <a:fillRect/>
          </a:stretch>
        </p:blipFill>
        <p:spPr>
          <a:xfrm rot="19365123">
            <a:off x="5044024" y="5309476"/>
            <a:ext cx="495300" cy="215900"/>
          </a:xfrm>
          <a:prstGeom prst="rect">
            <a:avLst/>
          </a:prstGeom>
        </p:spPr>
      </p:pic>
      <p:sp>
        <p:nvSpPr>
          <p:cNvPr id="20" name="TextBox 19"/>
          <p:cNvSpPr txBox="1"/>
          <p:nvPr/>
        </p:nvSpPr>
        <p:spPr>
          <a:xfrm>
            <a:off x="6794500" y="6096000"/>
            <a:ext cx="2057400" cy="461665"/>
          </a:xfrm>
          <a:prstGeom prst="rect">
            <a:avLst/>
          </a:prstGeom>
          <a:noFill/>
        </p:spPr>
        <p:txBody>
          <a:bodyPr wrap="square" rtlCol="0">
            <a:spAutoFit/>
          </a:bodyPr>
          <a:lstStyle/>
          <a:p>
            <a:r>
              <a:rPr lang="en-US" sz="1200" dirty="0" smtClean="0">
                <a:solidFill>
                  <a:srgbClr val="C00000"/>
                </a:solidFill>
                <a:latin typeface="+mn-lt"/>
              </a:rPr>
              <a:t>stochastic heating =“</a:t>
            </a:r>
            <a:r>
              <a:rPr lang="en-US" sz="1200" dirty="0" err="1" smtClean="0">
                <a:solidFill>
                  <a:srgbClr val="C00000"/>
                </a:solidFill>
                <a:latin typeface="+mn-lt"/>
              </a:rPr>
              <a:t>Schottky</a:t>
            </a:r>
            <a:r>
              <a:rPr lang="en-US" sz="1200" dirty="0" smtClean="0">
                <a:solidFill>
                  <a:srgbClr val="C00000"/>
                </a:solidFill>
                <a:latin typeface="+mn-lt"/>
              </a:rPr>
              <a:t> noise”</a:t>
            </a:r>
          </a:p>
        </p:txBody>
      </p:sp>
      <p:sp>
        <p:nvSpPr>
          <p:cNvPr id="21" name="TextBox 20"/>
          <p:cNvSpPr txBox="1"/>
          <p:nvPr/>
        </p:nvSpPr>
        <p:spPr>
          <a:xfrm>
            <a:off x="4648200" y="6096000"/>
            <a:ext cx="762000" cy="276999"/>
          </a:xfrm>
          <a:prstGeom prst="rect">
            <a:avLst/>
          </a:prstGeom>
          <a:noFill/>
        </p:spPr>
        <p:txBody>
          <a:bodyPr wrap="square" rtlCol="0">
            <a:spAutoFit/>
          </a:bodyPr>
          <a:lstStyle/>
          <a:p>
            <a:pPr algn="r"/>
            <a:r>
              <a:rPr lang="en-US" sz="1200" dirty="0" smtClean="0">
                <a:solidFill>
                  <a:srgbClr val="C00000"/>
                </a:solidFill>
                <a:latin typeface="+mn-lt"/>
              </a:rPr>
              <a:t>Cooling</a:t>
            </a:r>
          </a:p>
        </p:txBody>
      </p:sp>
      <p:cxnSp>
        <p:nvCxnSpPr>
          <p:cNvPr id="23" name="Straight Arrow Connector 22"/>
          <p:cNvCxnSpPr/>
          <p:nvPr/>
        </p:nvCxnSpPr>
        <p:spPr>
          <a:xfrm flipV="1">
            <a:off x="5334000" y="5867400"/>
            <a:ext cx="152400" cy="2286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6644922" y="5943600"/>
            <a:ext cx="213078" cy="1524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5110476"/>
      </p:ext>
    </p:extLst>
  </p:cSld>
  <p:clrMapOvr>
    <a:masterClrMapping/>
  </p:clrMapOvr>
  <p:transition xmlns:p14="http://schemas.microsoft.com/office/powerpoint/2010/mai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20 - Cooling</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6</a:t>
            </a:fld>
            <a:endParaRPr lang="en-US"/>
          </a:p>
        </p:txBody>
      </p:sp>
      <p:sp>
        <p:nvSpPr>
          <p:cNvPr id="5" name="TextBox 4"/>
          <p:cNvSpPr txBox="1"/>
          <p:nvPr/>
        </p:nvSpPr>
        <p:spPr>
          <a:xfrm>
            <a:off x="609600" y="228600"/>
            <a:ext cx="7924800" cy="369332"/>
          </a:xfrm>
          <a:prstGeom prst="rect">
            <a:avLst/>
          </a:prstGeom>
          <a:noFill/>
        </p:spPr>
        <p:txBody>
          <a:bodyPr wrap="square" rtlCol="0">
            <a:spAutoFit/>
          </a:bodyPr>
          <a:lstStyle/>
          <a:p>
            <a:r>
              <a:rPr lang="en-US" sz="1800" dirty="0" smtClean="0">
                <a:solidFill>
                  <a:srgbClr val="C00000"/>
                </a:solidFill>
                <a:latin typeface="+mn-lt"/>
              </a:rPr>
              <a:t>Average over all particles</a:t>
            </a:r>
          </a:p>
        </p:txBody>
      </p:sp>
      <p:graphicFrame>
        <p:nvGraphicFramePr>
          <p:cNvPr id="6" name="Object 5"/>
          <p:cNvGraphicFramePr>
            <a:graphicFrameLocks noChangeAspect="1"/>
          </p:cNvGraphicFramePr>
          <p:nvPr>
            <p:extLst>
              <p:ext uri="{D42A27DB-BD31-4B8C-83A1-F6EECF244321}">
                <p14:modId xmlns:p14="http://schemas.microsoft.com/office/powerpoint/2010/main" val="3483518095"/>
              </p:ext>
            </p:extLst>
          </p:nvPr>
        </p:nvGraphicFramePr>
        <p:xfrm>
          <a:off x="2895600" y="685800"/>
          <a:ext cx="2743200" cy="1423046"/>
        </p:xfrm>
        <a:graphic>
          <a:graphicData uri="http://schemas.openxmlformats.org/presentationml/2006/ole">
            <mc:AlternateContent xmlns:mc="http://schemas.openxmlformats.org/markup-compatibility/2006">
              <mc:Choice xmlns:v="urn:schemas-microsoft-com:vml" Requires="v">
                <p:oleObj spid="_x0000_s9292" name="Equation" r:id="rId3" imgW="1765300" imgH="914400" progId="Equation.DSMT4">
                  <p:embed/>
                </p:oleObj>
              </mc:Choice>
              <mc:Fallback>
                <p:oleObj name="Equation" r:id="rId3" imgW="1765300" imgH="914400" progId="Equation.DSMT4">
                  <p:embed/>
                  <p:pic>
                    <p:nvPicPr>
                      <p:cNvPr id="0" name=""/>
                      <p:cNvPicPr/>
                      <p:nvPr/>
                    </p:nvPicPr>
                    <p:blipFill>
                      <a:blip r:embed="rId4"/>
                      <a:stretch>
                        <a:fillRect/>
                      </a:stretch>
                    </p:blipFill>
                    <p:spPr>
                      <a:xfrm>
                        <a:off x="2895600" y="685800"/>
                        <a:ext cx="2743200" cy="1423046"/>
                      </a:xfrm>
                      <a:prstGeom prst="rect">
                        <a:avLst/>
                      </a:prstGeom>
                    </p:spPr>
                  </p:pic>
                </p:oleObj>
              </mc:Fallback>
            </mc:AlternateContent>
          </a:graphicData>
        </a:graphic>
      </p:graphicFrame>
      <p:sp>
        <p:nvSpPr>
          <p:cNvPr id="7" name="TextBox 6"/>
          <p:cNvSpPr txBox="1"/>
          <p:nvPr/>
        </p:nvSpPr>
        <p:spPr>
          <a:xfrm>
            <a:off x="533400" y="2057400"/>
            <a:ext cx="7924800" cy="369332"/>
          </a:xfrm>
          <a:prstGeom prst="rect">
            <a:avLst/>
          </a:prstGeom>
          <a:noFill/>
        </p:spPr>
        <p:txBody>
          <a:bodyPr wrap="square" rtlCol="0">
            <a:spAutoFit/>
          </a:bodyPr>
          <a:lstStyle/>
          <a:p>
            <a:r>
              <a:rPr lang="en-US" sz="1800" dirty="0" smtClean="0">
                <a:solidFill>
                  <a:srgbClr val="C00000"/>
                </a:solidFill>
                <a:latin typeface="+mn-lt"/>
              </a:rPr>
              <a:t>This is the change in the RMS for one turn, so</a:t>
            </a:r>
          </a:p>
        </p:txBody>
      </p:sp>
      <p:graphicFrame>
        <p:nvGraphicFramePr>
          <p:cNvPr id="8" name="Object 7"/>
          <p:cNvGraphicFramePr>
            <a:graphicFrameLocks noChangeAspect="1"/>
          </p:cNvGraphicFramePr>
          <p:nvPr>
            <p:extLst>
              <p:ext uri="{D42A27DB-BD31-4B8C-83A1-F6EECF244321}">
                <p14:modId xmlns:p14="http://schemas.microsoft.com/office/powerpoint/2010/main" val="3703413293"/>
              </p:ext>
            </p:extLst>
          </p:nvPr>
        </p:nvGraphicFramePr>
        <p:xfrm>
          <a:off x="2819400" y="2514600"/>
          <a:ext cx="2820988" cy="1855788"/>
        </p:xfrm>
        <a:graphic>
          <a:graphicData uri="http://schemas.openxmlformats.org/presentationml/2006/ole">
            <mc:AlternateContent xmlns:mc="http://schemas.openxmlformats.org/markup-compatibility/2006">
              <mc:Choice xmlns:v="urn:schemas-microsoft-com:vml" Requires="v">
                <p:oleObj spid="_x0000_s9293" name="Equation" r:id="rId5" imgW="1816100" imgH="1193800" progId="Equation.DSMT4">
                  <p:embed/>
                </p:oleObj>
              </mc:Choice>
              <mc:Fallback>
                <p:oleObj name="Equation" r:id="rId5" imgW="1816100" imgH="1193800" progId="Equation.DSMT4">
                  <p:embed/>
                  <p:pic>
                    <p:nvPicPr>
                      <p:cNvPr id="0" name=""/>
                      <p:cNvPicPr/>
                      <p:nvPr/>
                    </p:nvPicPr>
                    <p:blipFill>
                      <a:blip r:embed="rId6"/>
                      <a:stretch>
                        <a:fillRect/>
                      </a:stretch>
                    </p:blipFill>
                    <p:spPr>
                      <a:xfrm>
                        <a:off x="2819400" y="2514600"/>
                        <a:ext cx="2820988" cy="1855788"/>
                      </a:xfrm>
                      <a:prstGeom prst="rect">
                        <a:avLst/>
                      </a:prstGeom>
                    </p:spPr>
                  </p:pic>
                </p:oleObj>
              </mc:Fallback>
            </mc:AlternateContent>
          </a:graphicData>
        </a:graphic>
      </p:graphicFrame>
      <p:sp>
        <p:nvSpPr>
          <p:cNvPr id="9" name="TextBox 8"/>
          <p:cNvSpPr txBox="1"/>
          <p:nvPr/>
        </p:nvSpPr>
        <p:spPr>
          <a:xfrm>
            <a:off x="609600" y="4343400"/>
            <a:ext cx="7924800" cy="369332"/>
          </a:xfrm>
          <a:prstGeom prst="rect">
            <a:avLst/>
          </a:prstGeom>
          <a:noFill/>
        </p:spPr>
        <p:txBody>
          <a:bodyPr wrap="square" rtlCol="0">
            <a:spAutoFit/>
          </a:bodyPr>
          <a:lstStyle/>
          <a:p>
            <a:r>
              <a:rPr lang="en-US" sz="1800" dirty="0" smtClean="0">
                <a:solidFill>
                  <a:srgbClr val="C00000"/>
                </a:solidFill>
                <a:latin typeface="+mn-lt"/>
              </a:rPr>
              <a:t>Recall</a:t>
            </a:r>
          </a:p>
        </p:txBody>
      </p:sp>
      <p:graphicFrame>
        <p:nvGraphicFramePr>
          <p:cNvPr id="10" name="Object 9"/>
          <p:cNvGraphicFramePr>
            <a:graphicFrameLocks noChangeAspect="1"/>
          </p:cNvGraphicFramePr>
          <p:nvPr>
            <p:extLst>
              <p:ext uri="{D42A27DB-BD31-4B8C-83A1-F6EECF244321}">
                <p14:modId xmlns:p14="http://schemas.microsoft.com/office/powerpoint/2010/main" val="342133590"/>
              </p:ext>
            </p:extLst>
          </p:nvPr>
        </p:nvGraphicFramePr>
        <p:xfrm>
          <a:off x="2286000" y="4572000"/>
          <a:ext cx="3439734" cy="1676400"/>
        </p:xfrm>
        <a:graphic>
          <a:graphicData uri="http://schemas.openxmlformats.org/presentationml/2006/ole">
            <mc:AlternateContent xmlns:mc="http://schemas.openxmlformats.org/markup-compatibility/2006">
              <mc:Choice xmlns:v="urn:schemas-microsoft-com:vml" Requires="v">
                <p:oleObj spid="_x0000_s9294" name="Equation" r:id="rId7" imgW="2425700" imgH="1181100" progId="Equation.DSMT4">
                  <p:embed/>
                </p:oleObj>
              </mc:Choice>
              <mc:Fallback>
                <p:oleObj name="Equation" r:id="rId7" imgW="2425700" imgH="1181100" progId="Equation.DSMT4">
                  <p:embed/>
                  <p:pic>
                    <p:nvPicPr>
                      <p:cNvPr id="0" name=""/>
                      <p:cNvPicPr/>
                      <p:nvPr/>
                    </p:nvPicPr>
                    <p:blipFill>
                      <a:blip r:embed="rId8"/>
                      <a:stretch>
                        <a:fillRect/>
                      </a:stretch>
                    </p:blipFill>
                    <p:spPr>
                      <a:xfrm>
                        <a:off x="2286000" y="4572000"/>
                        <a:ext cx="3439734" cy="1676400"/>
                      </a:xfrm>
                      <a:prstGeom prst="rect">
                        <a:avLst/>
                      </a:prstGeom>
                    </p:spPr>
                  </p:pic>
                </p:oleObj>
              </mc:Fallback>
            </mc:AlternateContent>
          </a:graphicData>
        </a:graphic>
      </p:graphicFrame>
      <p:sp>
        <p:nvSpPr>
          <p:cNvPr id="11" name="TextBox 10"/>
          <p:cNvSpPr txBox="1"/>
          <p:nvPr/>
        </p:nvSpPr>
        <p:spPr>
          <a:xfrm>
            <a:off x="1752600" y="4191000"/>
            <a:ext cx="685800" cy="276999"/>
          </a:xfrm>
          <a:prstGeom prst="rect">
            <a:avLst/>
          </a:prstGeom>
          <a:noFill/>
        </p:spPr>
        <p:txBody>
          <a:bodyPr wrap="square" rtlCol="0">
            <a:spAutoFit/>
          </a:bodyPr>
          <a:lstStyle/>
          <a:p>
            <a:pPr algn="r"/>
            <a:r>
              <a:rPr lang="en-US" sz="1200" dirty="0" smtClean="0">
                <a:solidFill>
                  <a:srgbClr val="C00000"/>
                </a:solidFill>
                <a:latin typeface="+mn-lt"/>
              </a:rPr>
              <a:t>sample</a:t>
            </a:r>
          </a:p>
        </p:txBody>
      </p:sp>
      <p:cxnSp>
        <p:nvCxnSpPr>
          <p:cNvPr id="13" name="Straight Arrow Connector 12"/>
          <p:cNvCxnSpPr/>
          <p:nvPr/>
        </p:nvCxnSpPr>
        <p:spPr>
          <a:xfrm>
            <a:off x="2286000" y="4419600"/>
            <a:ext cx="76200" cy="2286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47800" y="5105400"/>
            <a:ext cx="685800" cy="276999"/>
          </a:xfrm>
          <a:prstGeom prst="rect">
            <a:avLst/>
          </a:prstGeom>
          <a:noFill/>
        </p:spPr>
        <p:txBody>
          <a:bodyPr wrap="square" rtlCol="0">
            <a:spAutoFit/>
          </a:bodyPr>
          <a:lstStyle/>
          <a:p>
            <a:pPr algn="r"/>
            <a:r>
              <a:rPr lang="en-US" sz="1200" dirty="0" smtClean="0">
                <a:solidFill>
                  <a:srgbClr val="C00000"/>
                </a:solidFill>
                <a:latin typeface="+mn-lt"/>
              </a:rPr>
              <a:t>total</a:t>
            </a:r>
          </a:p>
        </p:txBody>
      </p:sp>
      <p:cxnSp>
        <p:nvCxnSpPr>
          <p:cNvPr id="16" name="Straight Arrow Connector 15"/>
          <p:cNvCxnSpPr/>
          <p:nvPr/>
        </p:nvCxnSpPr>
        <p:spPr>
          <a:xfrm flipV="1">
            <a:off x="2133600" y="5029200"/>
            <a:ext cx="228600" cy="1524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33400" y="6172200"/>
            <a:ext cx="2057400" cy="276999"/>
          </a:xfrm>
          <a:prstGeom prst="rect">
            <a:avLst/>
          </a:prstGeom>
          <a:noFill/>
        </p:spPr>
        <p:txBody>
          <a:bodyPr wrap="square" rtlCol="0">
            <a:spAutoFit/>
          </a:bodyPr>
          <a:lstStyle/>
          <a:p>
            <a:pPr algn="r"/>
            <a:r>
              <a:rPr lang="en-US" sz="1200" dirty="0" smtClean="0">
                <a:solidFill>
                  <a:srgbClr val="C00000"/>
                </a:solidFill>
                <a:latin typeface="+mn-lt"/>
              </a:rPr>
              <a:t>want high bandwidth</a:t>
            </a:r>
          </a:p>
        </p:txBody>
      </p:sp>
      <p:cxnSp>
        <p:nvCxnSpPr>
          <p:cNvPr id="19" name="Straight Arrow Connector 18"/>
          <p:cNvCxnSpPr/>
          <p:nvPr/>
        </p:nvCxnSpPr>
        <p:spPr>
          <a:xfrm flipV="1">
            <a:off x="2590800" y="6096000"/>
            <a:ext cx="228600" cy="1524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998688"/>
      </p:ext>
    </p:extLst>
  </p:cSld>
  <p:clrMapOvr>
    <a:masterClrMapping/>
  </p:clrMapOvr>
  <p:transition xmlns:p14="http://schemas.microsoft.com/office/powerpoint/2010/mai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20 - Cooling</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7</a:t>
            </a:fld>
            <a:endParaRPr lang="en-US"/>
          </a:p>
        </p:txBody>
      </p:sp>
      <p:sp>
        <p:nvSpPr>
          <p:cNvPr id="5" name="TextBox 4"/>
          <p:cNvSpPr txBox="1"/>
          <p:nvPr/>
        </p:nvSpPr>
        <p:spPr>
          <a:xfrm>
            <a:off x="457200" y="228600"/>
            <a:ext cx="8534400" cy="646331"/>
          </a:xfrm>
          <a:prstGeom prst="rect">
            <a:avLst/>
          </a:prstGeom>
          <a:noFill/>
        </p:spPr>
        <p:txBody>
          <a:bodyPr wrap="square" rtlCol="0">
            <a:spAutoFit/>
          </a:bodyPr>
          <a:lstStyle/>
          <a:p>
            <a:r>
              <a:rPr lang="en-US" sz="1800" dirty="0" smtClean="0">
                <a:solidFill>
                  <a:srgbClr val="C00000"/>
                </a:solidFill>
                <a:latin typeface="+mn-lt"/>
              </a:rPr>
              <a:t>Note, electrical thermal noise will heat the system.  This is typically normalized to the statistical </a:t>
            </a:r>
            <a:r>
              <a:rPr lang="en-US" sz="1800" dirty="0" err="1" smtClean="0">
                <a:solidFill>
                  <a:srgbClr val="C00000"/>
                </a:solidFill>
                <a:latin typeface="+mn-lt"/>
              </a:rPr>
              <a:t>Schottky</a:t>
            </a:r>
            <a:r>
              <a:rPr lang="en-US" sz="1800" dirty="0" smtClean="0">
                <a:solidFill>
                  <a:srgbClr val="C00000"/>
                </a:solidFill>
                <a:latin typeface="+mn-lt"/>
              </a:rPr>
              <a:t> noise</a:t>
            </a:r>
          </a:p>
        </p:txBody>
      </p:sp>
      <p:graphicFrame>
        <p:nvGraphicFramePr>
          <p:cNvPr id="6" name="Object 5"/>
          <p:cNvGraphicFramePr>
            <a:graphicFrameLocks noChangeAspect="1"/>
          </p:cNvGraphicFramePr>
          <p:nvPr>
            <p:extLst>
              <p:ext uri="{D42A27DB-BD31-4B8C-83A1-F6EECF244321}">
                <p14:modId xmlns:p14="http://schemas.microsoft.com/office/powerpoint/2010/main" val="50919694"/>
              </p:ext>
            </p:extLst>
          </p:nvPr>
        </p:nvGraphicFramePr>
        <p:xfrm>
          <a:off x="2590800" y="990600"/>
          <a:ext cx="3567113" cy="919162"/>
        </p:xfrm>
        <a:graphic>
          <a:graphicData uri="http://schemas.openxmlformats.org/presentationml/2006/ole">
            <mc:AlternateContent xmlns:mc="http://schemas.openxmlformats.org/markup-compatibility/2006">
              <mc:Choice xmlns:v="urn:schemas-microsoft-com:vml" Requires="v">
                <p:oleObj spid="_x0000_s10305" name="Equation" r:id="rId3" imgW="1676400" imgH="431800" progId="Equation.DSMT4">
                  <p:embed/>
                </p:oleObj>
              </mc:Choice>
              <mc:Fallback>
                <p:oleObj name="Equation" r:id="rId3" imgW="1676400" imgH="431800" progId="Equation.DSMT4">
                  <p:embed/>
                  <p:pic>
                    <p:nvPicPr>
                      <p:cNvPr id="0" name=""/>
                      <p:cNvPicPr/>
                      <p:nvPr/>
                    </p:nvPicPr>
                    <p:blipFill>
                      <a:blip r:embed="rId4"/>
                      <a:stretch>
                        <a:fillRect/>
                      </a:stretch>
                    </p:blipFill>
                    <p:spPr>
                      <a:xfrm>
                        <a:off x="2590800" y="990600"/>
                        <a:ext cx="3567113" cy="919162"/>
                      </a:xfrm>
                      <a:prstGeom prst="rect">
                        <a:avLst/>
                      </a:prstGeom>
                    </p:spPr>
                  </p:pic>
                </p:oleObj>
              </mc:Fallback>
            </mc:AlternateContent>
          </a:graphicData>
        </a:graphic>
      </p:graphicFrame>
      <p:sp>
        <p:nvSpPr>
          <p:cNvPr id="7" name="TextBox 6"/>
          <p:cNvSpPr txBox="1"/>
          <p:nvPr/>
        </p:nvSpPr>
        <p:spPr>
          <a:xfrm>
            <a:off x="469900" y="1981200"/>
            <a:ext cx="8534400" cy="1200329"/>
          </a:xfrm>
          <a:prstGeom prst="rect">
            <a:avLst/>
          </a:prstGeom>
          <a:noFill/>
        </p:spPr>
        <p:txBody>
          <a:bodyPr wrap="square" rtlCol="0">
            <a:spAutoFit/>
          </a:bodyPr>
          <a:lstStyle/>
          <a:p>
            <a:r>
              <a:rPr lang="en-US" sz="1800" dirty="0" smtClean="0">
                <a:solidFill>
                  <a:srgbClr val="C00000"/>
                </a:solidFill>
                <a:latin typeface="+mn-lt"/>
              </a:rPr>
              <a:t>In our analysis, we assumed that he sample was statistically independent from turn to turn, which is clearly not the case.  This technique works via “mixing”, the fact that particles of different momenta have different periods. In general, it will take M turns to completely renew the </a:t>
            </a:r>
            <a:r>
              <a:rPr lang="en-US" sz="1800" dirty="0" err="1" smtClean="0">
                <a:solidFill>
                  <a:srgbClr val="C00000"/>
                </a:solidFill>
                <a:latin typeface="+mn-lt"/>
              </a:rPr>
              <a:t>samle</a:t>
            </a:r>
            <a:r>
              <a:rPr lang="en-US" sz="1800" dirty="0" smtClean="0">
                <a:solidFill>
                  <a:srgbClr val="C00000"/>
                </a:solidFill>
                <a:latin typeface="+mn-lt"/>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151744963"/>
              </p:ext>
            </p:extLst>
          </p:nvPr>
        </p:nvGraphicFramePr>
        <p:xfrm>
          <a:off x="3352800" y="3352800"/>
          <a:ext cx="2286000" cy="762481"/>
        </p:xfrm>
        <a:graphic>
          <a:graphicData uri="http://schemas.openxmlformats.org/presentationml/2006/ole">
            <mc:AlternateContent xmlns:mc="http://schemas.openxmlformats.org/markup-compatibility/2006">
              <mc:Choice xmlns:v="urn:schemas-microsoft-com:vml" Requires="v">
                <p:oleObj spid="_x0000_s10306" name="Equation" r:id="rId5" imgW="1181100" imgH="393700" progId="Equation.DSMT4">
                  <p:embed/>
                </p:oleObj>
              </mc:Choice>
              <mc:Fallback>
                <p:oleObj name="Equation" r:id="rId5" imgW="1181100" imgH="393700" progId="Equation.DSMT4">
                  <p:embed/>
                  <p:pic>
                    <p:nvPicPr>
                      <p:cNvPr id="0" name=""/>
                      <p:cNvPicPr/>
                      <p:nvPr/>
                    </p:nvPicPr>
                    <p:blipFill>
                      <a:blip r:embed="rId6"/>
                      <a:stretch>
                        <a:fillRect/>
                      </a:stretch>
                    </p:blipFill>
                    <p:spPr>
                      <a:xfrm>
                        <a:off x="3352800" y="3352800"/>
                        <a:ext cx="2286000" cy="762481"/>
                      </a:xfrm>
                      <a:prstGeom prst="rect">
                        <a:avLst/>
                      </a:prstGeom>
                    </p:spPr>
                  </p:pic>
                </p:oleObj>
              </mc:Fallback>
            </mc:AlternateContent>
          </a:graphicData>
        </a:graphic>
      </p:graphicFrame>
      <p:sp>
        <p:nvSpPr>
          <p:cNvPr id="9" name="TextBox 8"/>
          <p:cNvSpPr txBox="1"/>
          <p:nvPr/>
        </p:nvSpPr>
        <p:spPr>
          <a:xfrm>
            <a:off x="1676400" y="4114800"/>
            <a:ext cx="2057400" cy="276999"/>
          </a:xfrm>
          <a:prstGeom prst="rect">
            <a:avLst/>
          </a:prstGeom>
          <a:noFill/>
        </p:spPr>
        <p:txBody>
          <a:bodyPr wrap="square" rtlCol="0">
            <a:spAutoFit/>
          </a:bodyPr>
          <a:lstStyle/>
          <a:p>
            <a:pPr algn="r"/>
            <a:r>
              <a:rPr lang="en-US" sz="1200" dirty="0" smtClean="0">
                <a:solidFill>
                  <a:srgbClr val="C00000"/>
                </a:solidFill>
                <a:latin typeface="+mn-lt"/>
              </a:rPr>
              <a:t>variation in periods</a:t>
            </a:r>
          </a:p>
        </p:txBody>
      </p:sp>
      <p:cxnSp>
        <p:nvCxnSpPr>
          <p:cNvPr id="10" name="Straight Arrow Connector 9"/>
          <p:cNvCxnSpPr/>
          <p:nvPr/>
        </p:nvCxnSpPr>
        <p:spPr>
          <a:xfrm flipV="1">
            <a:off x="3733800" y="4038600"/>
            <a:ext cx="228600" cy="1524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69900" y="4495800"/>
            <a:ext cx="8534400" cy="369332"/>
          </a:xfrm>
          <a:prstGeom prst="rect">
            <a:avLst/>
          </a:prstGeom>
          <a:noFill/>
        </p:spPr>
        <p:txBody>
          <a:bodyPr wrap="square" rtlCol="0">
            <a:spAutoFit/>
          </a:bodyPr>
          <a:lstStyle/>
          <a:p>
            <a:r>
              <a:rPr lang="en-US" sz="1800" dirty="0" smtClean="0">
                <a:solidFill>
                  <a:srgbClr val="C00000"/>
                </a:solidFill>
                <a:latin typeface="+mn-lt"/>
              </a:rPr>
              <a:t>Recall that</a:t>
            </a:r>
          </a:p>
        </p:txBody>
      </p:sp>
      <p:graphicFrame>
        <p:nvGraphicFramePr>
          <p:cNvPr id="12" name="Object 11"/>
          <p:cNvGraphicFramePr>
            <a:graphicFrameLocks noChangeAspect="1"/>
          </p:cNvGraphicFramePr>
          <p:nvPr>
            <p:extLst>
              <p:ext uri="{D42A27DB-BD31-4B8C-83A1-F6EECF244321}">
                <p14:modId xmlns:p14="http://schemas.microsoft.com/office/powerpoint/2010/main" val="3583587977"/>
              </p:ext>
            </p:extLst>
          </p:nvPr>
        </p:nvGraphicFramePr>
        <p:xfrm>
          <a:off x="3505200" y="4572000"/>
          <a:ext cx="1828800" cy="1213142"/>
        </p:xfrm>
        <a:graphic>
          <a:graphicData uri="http://schemas.openxmlformats.org/presentationml/2006/ole">
            <mc:AlternateContent xmlns:mc="http://schemas.openxmlformats.org/markup-compatibility/2006">
              <mc:Choice xmlns:v="urn:schemas-microsoft-com:vml" Requires="v">
                <p:oleObj spid="_x0000_s10307" name="Equation" r:id="rId7" imgW="1320800" imgH="876300" progId="Equation.DSMT4">
                  <p:embed/>
                </p:oleObj>
              </mc:Choice>
              <mc:Fallback>
                <p:oleObj name="Equation" r:id="rId7" imgW="1320800" imgH="876300" progId="Equation.DSMT4">
                  <p:embed/>
                  <p:pic>
                    <p:nvPicPr>
                      <p:cNvPr id="0" name=""/>
                      <p:cNvPicPr/>
                      <p:nvPr/>
                    </p:nvPicPr>
                    <p:blipFill>
                      <a:blip r:embed="rId8"/>
                      <a:stretch>
                        <a:fillRect/>
                      </a:stretch>
                    </p:blipFill>
                    <p:spPr>
                      <a:xfrm>
                        <a:off x="3505200" y="4572000"/>
                        <a:ext cx="1828800" cy="1213142"/>
                      </a:xfrm>
                      <a:prstGeom prst="rect">
                        <a:avLst/>
                      </a:prstGeom>
                    </p:spPr>
                  </p:pic>
                </p:oleObj>
              </mc:Fallback>
            </mc:AlternateContent>
          </a:graphicData>
        </a:graphic>
      </p:graphicFrame>
      <p:cxnSp>
        <p:nvCxnSpPr>
          <p:cNvPr id="13" name="Straight Arrow Connector 12"/>
          <p:cNvCxnSpPr/>
          <p:nvPr/>
        </p:nvCxnSpPr>
        <p:spPr>
          <a:xfrm>
            <a:off x="3200400" y="5486400"/>
            <a:ext cx="228600" cy="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715000" y="5105400"/>
            <a:ext cx="2057400" cy="276999"/>
          </a:xfrm>
          <a:prstGeom prst="rect">
            <a:avLst/>
          </a:prstGeom>
          <a:noFill/>
        </p:spPr>
        <p:txBody>
          <a:bodyPr wrap="square" rtlCol="0">
            <a:spAutoFit/>
          </a:bodyPr>
          <a:lstStyle/>
          <a:p>
            <a:r>
              <a:rPr lang="en-US" sz="1200" dirty="0" smtClean="0">
                <a:solidFill>
                  <a:srgbClr val="C00000"/>
                </a:solidFill>
                <a:latin typeface="+mn-lt"/>
              </a:rPr>
              <a:t>revolution frequency</a:t>
            </a:r>
          </a:p>
        </p:txBody>
      </p:sp>
      <p:cxnSp>
        <p:nvCxnSpPr>
          <p:cNvPr id="16" name="Straight Arrow Connector 15"/>
          <p:cNvCxnSpPr/>
          <p:nvPr/>
        </p:nvCxnSpPr>
        <p:spPr>
          <a:xfrm flipH="1">
            <a:off x="5181600" y="5257800"/>
            <a:ext cx="533400" cy="762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8134570"/>
      </p:ext>
    </p:extLst>
  </p:cSld>
  <p:clrMapOvr>
    <a:masterClrMapping/>
  </p:clrMapOvr>
  <p:transition xmlns:p14="http://schemas.microsoft.com/office/powerpoint/2010/mai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20 - Cooling</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8</a:t>
            </a:fld>
            <a:endParaRPr lang="en-US"/>
          </a:p>
        </p:txBody>
      </p:sp>
      <p:sp>
        <p:nvSpPr>
          <p:cNvPr id="5" name="TextBox 4"/>
          <p:cNvSpPr txBox="1"/>
          <p:nvPr/>
        </p:nvSpPr>
        <p:spPr>
          <a:xfrm>
            <a:off x="609600" y="304800"/>
            <a:ext cx="8001000" cy="646331"/>
          </a:xfrm>
          <a:prstGeom prst="rect">
            <a:avLst/>
          </a:prstGeom>
          <a:noFill/>
        </p:spPr>
        <p:txBody>
          <a:bodyPr wrap="square" rtlCol="0">
            <a:spAutoFit/>
          </a:bodyPr>
          <a:lstStyle/>
          <a:p>
            <a:r>
              <a:rPr lang="en-US" sz="1800" dirty="0" smtClean="0">
                <a:solidFill>
                  <a:srgbClr val="C00000"/>
                </a:solidFill>
                <a:latin typeface="+mn-lt"/>
              </a:rPr>
              <a:t>The effect on the test particle will be the same, but the net effect will be to increase the net </a:t>
            </a:r>
            <a:r>
              <a:rPr lang="en-US" sz="1800" dirty="0" err="1" smtClean="0">
                <a:solidFill>
                  <a:srgbClr val="C00000"/>
                </a:solidFill>
                <a:latin typeface="+mn-lt"/>
              </a:rPr>
              <a:t>Schottky</a:t>
            </a:r>
            <a:r>
              <a:rPr lang="en-US" sz="1800" dirty="0" smtClean="0">
                <a:solidFill>
                  <a:srgbClr val="C00000"/>
                </a:solidFill>
                <a:latin typeface="+mn-lt"/>
              </a:rPr>
              <a:t> heating by a factor of </a:t>
            </a:r>
            <a:r>
              <a:rPr lang="en-US" sz="1800" i="1" dirty="0" smtClean="0">
                <a:solidFill>
                  <a:srgbClr val="C00000"/>
                </a:solidFill>
                <a:latin typeface="+mn-lt"/>
              </a:rPr>
              <a:t>M</a:t>
            </a:r>
          </a:p>
        </p:txBody>
      </p:sp>
      <p:graphicFrame>
        <p:nvGraphicFramePr>
          <p:cNvPr id="6" name="Object 5"/>
          <p:cNvGraphicFramePr>
            <a:graphicFrameLocks noChangeAspect="1"/>
          </p:cNvGraphicFramePr>
          <p:nvPr>
            <p:extLst>
              <p:ext uri="{D42A27DB-BD31-4B8C-83A1-F6EECF244321}">
                <p14:modId xmlns:p14="http://schemas.microsoft.com/office/powerpoint/2010/main" val="1037599450"/>
              </p:ext>
            </p:extLst>
          </p:nvPr>
        </p:nvGraphicFramePr>
        <p:xfrm>
          <a:off x="3048001" y="1066800"/>
          <a:ext cx="3048000" cy="734979"/>
        </p:xfrm>
        <a:graphic>
          <a:graphicData uri="http://schemas.openxmlformats.org/presentationml/2006/ole">
            <mc:AlternateContent xmlns:mc="http://schemas.openxmlformats.org/markup-compatibility/2006">
              <mc:Choice xmlns:v="urn:schemas-microsoft-com:vml" Requires="v">
                <p:oleObj spid="_x0000_s11356" name="Equation" r:id="rId3" imgW="1790700" imgH="431800" progId="Equation.DSMT4">
                  <p:embed/>
                </p:oleObj>
              </mc:Choice>
              <mc:Fallback>
                <p:oleObj name="Equation" r:id="rId3" imgW="1790700" imgH="431800" progId="Equation.DSMT4">
                  <p:embed/>
                  <p:pic>
                    <p:nvPicPr>
                      <p:cNvPr id="0" name=""/>
                      <p:cNvPicPr/>
                      <p:nvPr/>
                    </p:nvPicPr>
                    <p:blipFill>
                      <a:blip r:embed="rId4"/>
                      <a:stretch>
                        <a:fillRect/>
                      </a:stretch>
                    </p:blipFill>
                    <p:spPr>
                      <a:xfrm>
                        <a:off x="3048001" y="1066800"/>
                        <a:ext cx="3048000" cy="734979"/>
                      </a:xfrm>
                      <a:prstGeom prst="rect">
                        <a:avLst/>
                      </a:prstGeom>
                    </p:spPr>
                  </p:pic>
                </p:oleObj>
              </mc:Fallback>
            </mc:AlternateContent>
          </a:graphicData>
        </a:graphic>
      </p:graphicFrame>
      <p:sp>
        <p:nvSpPr>
          <p:cNvPr id="7" name="TextBox 6"/>
          <p:cNvSpPr txBox="1"/>
          <p:nvPr/>
        </p:nvSpPr>
        <p:spPr>
          <a:xfrm>
            <a:off x="5867400" y="1752600"/>
            <a:ext cx="2057400" cy="276999"/>
          </a:xfrm>
          <a:prstGeom prst="rect">
            <a:avLst/>
          </a:prstGeom>
          <a:noFill/>
        </p:spPr>
        <p:txBody>
          <a:bodyPr wrap="square" rtlCol="0">
            <a:spAutoFit/>
          </a:bodyPr>
          <a:lstStyle/>
          <a:p>
            <a:r>
              <a:rPr lang="en-US" sz="1200" dirty="0" smtClean="0">
                <a:solidFill>
                  <a:srgbClr val="C00000"/>
                </a:solidFill>
                <a:latin typeface="+mn-lt"/>
              </a:rPr>
              <a:t>Electronic noise</a:t>
            </a:r>
          </a:p>
        </p:txBody>
      </p:sp>
      <p:sp>
        <p:nvSpPr>
          <p:cNvPr id="8" name="TextBox 7"/>
          <p:cNvSpPr txBox="1"/>
          <p:nvPr/>
        </p:nvSpPr>
        <p:spPr>
          <a:xfrm>
            <a:off x="5410200" y="1981200"/>
            <a:ext cx="2057400" cy="276999"/>
          </a:xfrm>
          <a:prstGeom prst="rect">
            <a:avLst/>
          </a:prstGeom>
          <a:noFill/>
        </p:spPr>
        <p:txBody>
          <a:bodyPr wrap="square" rtlCol="0">
            <a:spAutoFit/>
          </a:bodyPr>
          <a:lstStyle/>
          <a:p>
            <a:r>
              <a:rPr lang="en-US" sz="1200" dirty="0" smtClean="0">
                <a:solidFill>
                  <a:srgbClr val="C00000"/>
                </a:solidFill>
                <a:latin typeface="+mn-lt"/>
              </a:rPr>
              <a:t>Mixing time (turns)</a:t>
            </a:r>
          </a:p>
        </p:txBody>
      </p:sp>
      <p:cxnSp>
        <p:nvCxnSpPr>
          <p:cNvPr id="10" name="Straight Arrow Connector 9"/>
          <p:cNvCxnSpPr/>
          <p:nvPr/>
        </p:nvCxnSpPr>
        <p:spPr>
          <a:xfrm flipH="1" flipV="1">
            <a:off x="5791200" y="1524000"/>
            <a:ext cx="152400" cy="2286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5410200" y="1524000"/>
            <a:ext cx="152400" cy="4572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09600" y="3048000"/>
            <a:ext cx="8153400" cy="369332"/>
          </a:xfrm>
          <a:prstGeom prst="rect">
            <a:avLst/>
          </a:prstGeom>
          <a:noFill/>
        </p:spPr>
        <p:txBody>
          <a:bodyPr wrap="square" rtlCol="0">
            <a:spAutoFit/>
          </a:bodyPr>
          <a:lstStyle/>
          <a:p>
            <a:r>
              <a:rPr lang="en-US" sz="1800" dirty="0" smtClean="0">
                <a:solidFill>
                  <a:srgbClr val="C00000"/>
                </a:solidFill>
                <a:latin typeface="+mn-lt"/>
              </a:rPr>
              <a:t>The optimum gain is then the max of</a:t>
            </a:r>
          </a:p>
        </p:txBody>
      </p:sp>
      <p:graphicFrame>
        <p:nvGraphicFramePr>
          <p:cNvPr id="14" name="Object 13"/>
          <p:cNvGraphicFramePr>
            <a:graphicFrameLocks noChangeAspect="1"/>
          </p:cNvGraphicFramePr>
          <p:nvPr>
            <p:extLst>
              <p:ext uri="{D42A27DB-BD31-4B8C-83A1-F6EECF244321}">
                <p14:modId xmlns:p14="http://schemas.microsoft.com/office/powerpoint/2010/main" val="129536874"/>
              </p:ext>
            </p:extLst>
          </p:nvPr>
        </p:nvGraphicFramePr>
        <p:xfrm>
          <a:off x="5867400" y="3048000"/>
          <a:ext cx="1752600" cy="1216090"/>
        </p:xfrm>
        <a:graphic>
          <a:graphicData uri="http://schemas.openxmlformats.org/presentationml/2006/ole">
            <mc:AlternateContent xmlns:mc="http://schemas.openxmlformats.org/markup-compatibility/2006">
              <mc:Choice xmlns:v="urn:schemas-microsoft-com:vml" Requires="v">
                <p:oleObj spid="_x0000_s11357" name="Equation" r:id="rId5" imgW="1244600" imgH="863600" progId="Equation.DSMT4">
                  <p:embed/>
                </p:oleObj>
              </mc:Choice>
              <mc:Fallback>
                <p:oleObj name="Equation" r:id="rId5" imgW="1244600" imgH="863600" progId="Equation.DSMT4">
                  <p:embed/>
                  <p:pic>
                    <p:nvPicPr>
                      <p:cNvPr id="0" name=""/>
                      <p:cNvPicPr/>
                      <p:nvPr/>
                    </p:nvPicPr>
                    <p:blipFill>
                      <a:blip r:embed="rId6"/>
                      <a:stretch>
                        <a:fillRect/>
                      </a:stretch>
                    </p:blipFill>
                    <p:spPr>
                      <a:xfrm>
                        <a:off x="5867400" y="3048000"/>
                        <a:ext cx="1752600" cy="121609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89686519"/>
              </p:ext>
            </p:extLst>
          </p:nvPr>
        </p:nvGraphicFramePr>
        <p:xfrm>
          <a:off x="4648199" y="3124200"/>
          <a:ext cx="643467" cy="304800"/>
        </p:xfrm>
        <a:graphic>
          <a:graphicData uri="http://schemas.openxmlformats.org/presentationml/2006/ole">
            <mc:AlternateContent xmlns:mc="http://schemas.openxmlformats.org/markup-compatibility/2006">
              <mc:Choice xmlns:v="urn:schemas-microsoft-com:vml" Requires="v">
                <p:oleObj spid="_x0000_s11358" name="Equation" r:id="rId7" imgW="482600" imgH="228600" progId="Equation.DSMT4">
                  <p:embed/>
                </p:oleObj>
              </mc:Choice>
              <mc:Fallback>
                <p:oleObj name="Equation" r:id="rId7" imgW="482600" imgH="228600" progId="Equation.DSMT4">
                  <p:embed/>
                  <p:pic>
                    <p:nvPicPr>
                      <p:cNvPr id="0" name=""/>
                      <p:cNvPicPr/>
                      <p:nvPr/>
                    </p:nvPicPr>
                    <p:blipFill>
                      <a:blip r:embed="rId8"/>
                      <a:stretch>
                        <a:fillRect/>
                      </a:stretch>
                    </p:blipFill>
                    <p:spPr>
                      <a:xfrm>
                        <a:off x="4648199" y="3124200"/>
                        <a:ext cx="643467" cy="304800"/>
                      </a:xfrm>
                      <a:prstGeom prst="rect">
                        <a:avLst/>
                      </a:prstGeom>
                    </p:spPr>
                  </p:pic>
                </p:oleObj>
              </mc:Fallback>
            </mc:AlternateContent>
          </a:graphicData>
        </a:graphic>
      </p:graphicFrame>
      <p:sp>
        <p:nvSpPr>
          <p:cNvPr id="16" name="Rectangle 15"/>
          <p:cNvSpPr/>
          <p:nvPr/>
        </p:nvSpPr>
        <p:spPr>
          <a:xfrm>
            <a:off x="5715000" y="3048000"/>
            <a:ext cx="1981200" cy="1295400"/>
          </a:xfrm>
          <a:prstGeom prst="rect">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609600" y="3733800"/>
            <a:ext cx="8153400" cy="369332"/>
          </a:xfrm>
          <a:prstGeom prst="rect">
            <a:avLst/>
          </a:prstGeom>
          <a:noFill/>
        </p:spPr>
        <p:txBody>
          <a:bodyPr wrap="square" rtlCol="0">
            <a:spAutoFit/>
          </a:bodyPr>
          <a:lstStyle/>
          <a:p>
            <a:r>
              <a:rPr lang="en-US" sz="1800" dirty="0" smtClean="0">
                <a:solidFill>
                  <a:srgbClr val="C00000"/>
                </a:solidFill>
                <a:latin typeface="+mn-lt"/>
              </a:rPr>
              <a:t>Example: Fermilab </a:t>
            </a:r>
            <a:r>
              <a:rPr lang="en-US" sz="1800" dirty="0" err="1" smtClean="0">
                <a:solidFill>
                  <a:srgbClr val="C00000"/>
                </a:solidFill>
                <a:latin typeface="+mn-lt"/>
              </a:rPr>
              <a:t>Debuncher</a:t>
            </a:r>
            <a:endParaRPr lang="en-US" sz="1800" dirty="0" smtClean="0">
              <a:solidFill>
                <a:srgbClr val="C00000"/>
              </a:solidFill>
              <a:latin typeface="+mn-lt"/>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039184280"/>
              </p:ext>
            </p:extLst>
          </p:nvPr>
        </p:nvGraphicFramePr>
        <p:xfrm>
          <a:off x="1219200" y="4191000"/>
          <a:ext cx="1295400" cy="2000249"/>
        </p:xfrm>
        <a:graphic>
          <a:graphicData uri="http://schemas.openxmlformats.org/presentationml/2006/ole">
            <mc:AlternateContent xmlns:mc="http://schemas.openxmlformats.org/markup-compatibility/2006">
              <mc:Choice xmlns:v="urn:schemas-microsoft-com:vml" Requires="v">
                <p:oleObj spid="_x0000_s11359" name="Equation" r:id="rId9" imgW="863600" imgH="1333500" progId="Equation.DSMT4">
                  <p:embed/>
                </p:oleObj>
              </mc:Choice>
              <mc:Fallback>
                <p:oleObj name="Equation" r:id="rId9" imgW="863600" imgH="1333500" progId="Equation.DSMT4">
                  <p:embed/>
                  <p:pic>
                    <p:nvPicPr>
                      <p:cNvPr id="0" name=""/>
                      <p:cNvPicPr/>
                      <p:nvPr/>
                    </p:nvPicPr>
                    <p:blipFill>
                      <a:blip r:embed="rId10"/>
                      <a:stretch>
                        <a:fillRect/>
                      </a:stretch>
                    </p:blipFill>
                    <p:spPr>
                      <a:xfrm>
                        <a:off x="1219200" y="4191000"/>
                        <a:ext cx="1295400" cy="2000249"/>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666042559"/>
              </p:ext>
            </p:extLst>
          </p:nvPr>
        </p:nvGraphicFramePr>
        <p:xfrm>
          <a:off x="3733800" y="4495800"/>
          <a:ext cx="3664449" cy="1524000"/>
        </p:xfrm>
        <a:graphic>
          <a:graphicData uri="http://schemas.openxmlformats.org/presentationml/2006/ole">
            <mc:AlternateContent xmlns:mc="http://schemas.openxmlformats.org/markup-compatibility/2006">
              <mc:Choice xmlns:v="urn:schemas-microsoft-com:vml" Requires="v">
                <p:oleObj spid="_x0000_s11360" name="Equation" r:id="rId11" imgW="2717800" imgH="1130300" progId="Equation.DSMT4">
                  <p:embed/>
                </p:oleObj>
              </mc:Choice>
              <mc:Fallback>
                <p:oleObj name="Equation" r:id="rId11" imgW="2717800" imgH="1130300" progId="Equation.DSMT4">
                  <p:embed/>
                  <p:pic>
                    <p:nvPicPr>
                      <p:cNvPr id="0" name=""/>
                      <p:cNvPicPr/>
                      <p:nvPr/>
                    </p:nvPicPr>
                    <p:blipFill>
                      <a:blip r:embed="rId12"/>
                      <a:stretch>
                        <a:fillRect/>
                      </a:stretch>
                    </p:blipFill>
                    <p:spPr>
                      <a:xfrm>
                        <a:off x="3733800" y="4495800"/>
                        <a:ext cx="3664449" cy="1524000"/>
                      </a:xfrm>
                      <a:prstGeom prst="rect">
                        <a:avLst/>
                      </a:prstGeom>
                    </p:spPr>
                  </p:pic>
                </p:oleObj>
              </mc:Fallback>
            </mc:AlternateContent>
          </a:graphicData>
        </a:graphic>
      </p:graphicFrame>
      <p:sp>
        <p:nvSpPr>
          <p:cNvPr id="20" name="Right Arrow 19"/>
          <p:cNvSpPr/>
          <p:nvPr/>
        </p:nvSpPr>
        <p:spPr>
          <a:xfrm>
            <a:off x="2819400" y="5029200"/>
            <a:ext cx="457200" cy="304800"/>
          </a:xfrm>
          <a:prstGeom prst="rightArrow">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2362200" y="6172200"/>
            <a:ext cx="2057400" cy="276999"/>
          </a:xfrm>
          <a:prstGeom prst="rect">
            <a:avLst/>
          </a:prstGeom>
          <a:noFill/>
        </p:spPr>
        <p:txBody>
          <a:bodyPr wrap="square" rtlCol="0">
            <a:spAutoFit/>
          </a:bodyPr>
          <a:lstStyle/>
          <a:p>
            <a:r>
              <a:rPr lang="en-US" sz="1200" dirty="0" smtClean="0">
                <a:solidFill>
                  <a:srgbClr val="C00000"/>
                </a:solidFill>
                <a:latin typeface="+mn-lt"/>
              </a:rPr>
              <a:t>Noise ~twice beam signal</a:t>
            </a:r>
          </a:p>
        </p:txBody>
      </p:sp>
      <p:cxnSp>
        <p:nvCxnSpPr>
          <p:cNvPr id="22" name="Straight Arrow Connector 21"/>
          <p:cNvCxnSpPr>
            <a:stCxn id="21" idx="1"/>
          </p:cNvCxnSpPr>
          <p:nvPr/>
        </p:nvCxnSpPr>
        <p:spPr>
          <a:xfrm flipH="1" flipV="1">
            <a:off x="1828800" y="6096000"/>
            <a:ext cx="533400" cy="2147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185394"/>
      </p:ext>
    </p:extLst>
  </p:cSld>
  <p:clrMapOvr>
    <a:masterClrMapping/>
  </p:clrMapOvr>
  <p:transition xmlns:p14="http://schemas.microsoft.com/office/powerpoint/2010/mai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“Stacking” and Longitudinal Cooling</a:t>
            </a:r>
            <a:endParaRPr lang="en-US" dirty="0"/>
          </a:p>
        </p:txBody>
      </p:sp>
      <p:sp>
        <p:nvSpPr>
          <p:cNvPr id="2" name="Date Placeholder 1"/>
          <p:cNvSpPr>
            <a:spLocks noGrp="1"/>
          </p:cNvSpPr>
          <p:nvPr>
            <p:ph type="dt" sz="half" idx="10"/>
          </p:nvPr>
        </p:nvSpPr>
        <p:spPr/>
        <p:txBody>
          <a:bodyPr/>
          <a:lstStyle/>
          <a:p>
            <a:pPr>
              <a:defRPr/>
            </a:pPr>
            <a:r>
              <a:rPr lang="en-US" smtClean="0"/>
              <a:t>USPAS, Knoxville, TN, January 20-31, 2014</a:t>
            </a:r>
            <a:endParaRPr lang="en-US" dirty="0"/>
          </a:p>
        </p:txBody>
      </p:sp>
      <p:sp>
        <p:nvSpPr>
          <p:cNvPr id="3" name="Footer Placeholder 2"/>
          <p:cNvSpPr>
            <a:spLocks noGrp="1"/>
          </p:cNvSpPr>
          <p:nvPr>
            <p:ph type="ftr" sz="quarter" idx="11"/>
          </p:nvPr>
        </p:nvSpPr>
        <p:spPr/>
        <p:txBody>
          <a:bodyPr/>
          <a:lstStyle/>
          <a:p>
            <a:pPr>
              <a:defRPr/>
            </a:pPr>
            <a:r>
              <a:rPr lang="en-US" smtClean="0"/>
              <a:t>Lecture 20 - Cooling</a:t>
            </a:r>
            <a:endParaRPr lang="en-US">
              <a:latin typeface="+mn-lt"/>
            </a:endParaRPr>
          </a:p>
        </p:txBody>
      </p:sp>
      <p:sp>
        <p:nvSpPr>
          <p:cNvPr id="4" name="Slide Number Placeholder 3"/>
          <p:cNvSpPr>
            <a:spLocks noGrp="1"/>
          </p:cNvSpPr>
          <p:nvPr>
            <p:ph type="sldNum" sz="quarter" idx="12"/>
          </p:nvPr>
        </p:nvSpPr>
        <p:spPr/>
        <p:txBody>
          <a:bodyPr/>
          <a:lstStyle/>
          <a:p>
            <a:pPr>
              <a:defRPr/>
            </a:pPr>
            <a:fld id="{7A871096-0617-41A5-9758-D80165640925}" type="slidenum">
              <a:rPr lang="en-US" smtClean="0"/>
              <a:pPr>
                <a:defRPr/>
              </a:pPr>
              <a:t>9</a:t>
            </a:fld>
            <a:endParaRPr lang="en-US"/>
          </a:p>
        </p:txBody>
      </p:sp>
      <p:sp>
        <p:nvSpPr>
          <p:cNvPr id="6" name="TextBox 5"/>
          <p:cNvSpPr txBox="1"/>
          <p:nvPr/>
        </p:nvSpPr>
        <p:spPr>
          <a:xfrm>
            <a:off x="533400" y="914400"/>
            <a:ext cx="8229600" cy="923330"/>
          </a:xfrm>
          <a:prstGeom prst="rect">
            <a:avLst/>
          </a:prstGeom>
          <a:noFill/>
        </p:spPr>
        <p:txBody>
          <a:bodyPr wrap="square" rtlCol="0">
            <a:spAutoFit/>
          </a:bodyPr>
          <a:lstStyle/>
          <a:p>
            <a:r>
              <a:rPr lang="en-US" sz="1800" dirty="0" smtClean="0">
                <a:solidFill>
                  <a:srgbClr val="C00000"/>
                </a:solidFill>
                <a:latin typeface="+mn-lt"/>
              </a:rPr>
              <a:t>The operation of “stacking” (accumulating beam) and longitudinal cooling both rely on placing pickups in a dispersive region.  In the Fermilab antiproton source, injected beam is </a:t>
            </a:r>
            <a:r>
              <a:rPr lang="en-US" sz="1800" i="1" dirty="0" smtClean="0">
                <a:solidFill>
                  <a:srgbClr val="C00000"/>
                </a:solidFill>
                <a:latin typeface="+mn-lt"/>
              </a:rPr>
              <a:t>decelerated</a:t>
            </a:r>
            <a:r>
              <a:rPr lang="en-US" sz="1800" dirty="0" smtClean="0">
                <a:solidFill>
                  <a:srgbClr val="C00000"/>
                </a:solidFill>
                <a:latin typeface="+mn-lt"/>
              </a:rPr>
              <a:t> onto the core orbit.</a:t>
            </a:r>
          </a:p>
        </p:txBody>
      </p:sp>
      <p:pic>
        <p:nvPicPr>
          <p:cNvPr id="7" name="Picture 6"/>
          <p:cNvPicPr>
            <a:picLocks noChangeAspect="1"/>
          </p:cNvPicPr>
          <p:nvPr/>
        </p:nvPicPr>
        <p:blipFill>
          <a:blip r:embed="rId2"/>
          <a:stretch>
            <a:fillRect/>
          </a:stretch>
        </p:blipFill>
        <p:spPr>
          <a:xfrm>
            <a:off x="2514600" y="1905000"/>
            <a:ext cx="3581400" cy="3223260"/>
          </a:xfrm>
          <a:prstGeom prst="rect">
            <a:avLst/>
          </a:prstGeom>
        </p:spPr>
      </p:pic>
      <p:sp>
        <p:nvSpPr>
          <p:cNvPr id="8" name="Oval 7"/>
          <p:cNvSpPr/>
          <p:nvPr/>
        </p:nvSpPr>
        <p:spPr>
          <a:xfrm>
            <a:off x="2819400" y="2514600"/>
            <a:ext cx="685800" cy="457200"/>
          </a:xfrm>
          <a:prstGeom prst="ellipse">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838200" y="2362200"/>
            <a:ext cx="1371600" cy="307777"/>
          </a:xfrm>
          <a:prstGeom prst="rect">
            <a:avLst/>
          </a:prstGeom>
          <a:noFill/>
        </p:spPr>
        <p:txBody>
          <a:bodyPr wrap="square" rtlCol="0">
            <a:spAutoFit/>
          </a:bodyPr>
          <a:lstStyle/>
          <a:p>
            <a:pPr algn="r"/>
            <a:r>
              <a:rPr lang="en-US" sz="1400" dirty="0" smtClean="0">
                <a:solidFill>
                  <a:srgbClr val="C00000"/>
                </a:solidFill>
                <a:latin typeface="+mn-lt"/>
              </a:rPr>
              <a:t>injected beam</a:t>
            </a:r>
          </a:p>
        </p:txBody>
      </p:sp>
      <p:cxnSp>
        <p:nvCxnSpPr>
          <p:cNvPr id="11" name="Straight Arrow Connector 10"/>
          <p:cNvCxnSpPr/>
          <p:nvPr/>
        </p:nvCxnSpPr>
        <p:spPr>
          <a:xfrm>
            <a:off x="2286000" y="2514600"/>
            <a:ext cx="533400" cy="1524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5029200" y="4191000"/>
            <a:ext cx="533400" cy="457200"/>
          </a:xfrm>
          <a:prstGeom prst="ellipse">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6096000" y="3810000"/>
            <a:ext cx="1371600" cy="307777"/>
          </a:xfrm>
          <a:prstGeom prst="rect">
            <a:avLst/>
          </a:prstGeom>
          <a:noFill/>
        </p:spPr>
        <p:txBody>
          <a:bodyPr wrap="square" rtlCol="0">
            <a:spAutoFit/>
          </a:bodyPr>
          <a:lstStyle/>
          <a:p>
            <a:r>
              <a:rPr lang="en-US" sz="1400" dirty="0" smtClean="0">
                <a:solidFill>
                  <a:srgbClr val="C00000"/>
                </a:solidFill>
                <a:latin typeface="+mn-lt"/>
              </a:rPr>
              <a:t>“core”</a:t>
            </a:r>
          </a:p>
        </p:txBody>
      </p:sp>
      <p:cxnSp>
        <p:nvCxnSpPr>
          <p:cNvPr id="15" name="Straight Arrow Connector 14"/>
          <p:cNvCxnSpPr/>
          <p:nvPr/>
        </p:nvCxnSpPr>
        <p:spPr>
          <a:xfrm flipH="1">
            <a:off x="5715000" y="4038600"/>
            <a:ext cx="457200" cy="304800"/>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33400" y="5181600"/>
            <a:ext cx="8229600" cy="646331"/>
          </a:xfrm>
          <a:prstGeom prst="rect">
            <a:avLst/>
          </a:prstGeom>
          <a:noFill/>
        </p:spPr>
        <p:txBody>
          <a:bodyPr wrap="square" rtlCol="0">
            <a:spAutoFit/>
          </a:bodyPr>
          <a:lstStyle/>
          <a:p>
            <a:r>
              <a:rPr lang="en-US" sz="1800" dirty="0" smtClean="0">
                <a:solidFill>
                  <a:srgbClr val="C00000"/>
                </a:solidFill>
                <a:latin typeface="+mn-lt"/>
              </a:rPr>
              <a:t>Because of the </a:t>
            </a:r>
            <a:r>
              <a:rPr lang="en-US" sz="1800" dirty="0" err="1" smtClean="0">
                <a:solidFill>
                  <a:srgbClr val="C00000"/>
                </a:solidFill>
                <a:latin typeface="+mn-lt"/>
              </a:rPr>
              <a:t>η</a:t>
            </a:r>
            <a:r>
              <a:rPr lang="en-US" sz="1800" dirty="0" smtClean="0">
                <a:solidFill>
                  <a:srgbClr val="C00000"/>
                </a:solidFill>
                <a:latin typeface="+mn-lt"/>
              </a:rPr>
              <a:t> slip factor, beam will only “see” RF tuned to its momentum, and so beam can be selectively decelerated onto the core.</a:t>
            </a:r>
          </a:p>
        </p:txBody>
      </p:sp>
    </p:spTree>
    <p:extLst>
      <p:ext uri="{BB962C8B-B14F-4D97-AF65-F5344CB8AC3E}">
        <p14:creationId xmlns:p14="http://schemas.microsoft.com/office/powerpoint/2010/main" val="1113262532"/>
      </p:ext>
    </p:extLst>
  </p:cSld>
  <p:clrMapOvr>
    <a:masterClrMapping/>
  </p:clrMapOvr>
  <p:transition xmlns:p14="http://schemas.microsoft.com/office/powerpoint/2010/mai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FIRSTPREBYS@7EJIGINFUVWYY57I" val="435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ln w="12700">
          <a:solidFill>
            <a:srgbClr val="FF0000"/>
          </a:solidFill>
          <a:tailEnd type="arrow"/>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solidFill>
            <a:srgbClr val="FF0000"/>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800" dirty="0" smtClean="0">
            <a:solidFill>
              <a:srgbClr val="C00000"/>
            </a:solidFill>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quantum_universe_RMS_20080415</Template>
  <TotalTime>9855</TotalTime>
  <Words>1416</Words>
  <Application>Microsoft Macintosh PowerPoint</Application>
  <PresentationFormat>On-screen Show (4:3)</PresentationFormat>
  <Paragraphs>175</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Opulent</vt:lpstr>
      <vt:lpstr>Equation</vt:lpstr>
      <vt:lpstr>Cooling</vt:lpstr>
      <vt:lpstr>Stochastic Cooling (antiprotons or ions)</vt:lpstr>
      <vt:lpstr>PowerPoint Presentation</vt:lpstr>
      <vt:lpstr>PowerPoint Presentation</vt:lpstr>
      <vt:lpstr>PowerPoint Presentation</vt:lpstr>
      <vt:lpstr>PowerPoint Presentation</vt:lpstr>
      <vt:lpstr>PowerPoint Presentation</vt:lpstr>
      <vt:lpstr>PowerPoint Presentation</vt:lpstr>
      <vt:lpstr>“Stacking” and Longitudinal Cooling</vt:lpstr>
      <vt:lpstr>PowerPoint Presentation</vt:lpstr>
      <vt:lpstr>Electron Cooling</vt:lpstr>
      <vt:lpstr>PowerPoint Presentation</vt:lpstr>
      <vt:lpstr>Longitudinal Electron Cooling</vt:lpstr>
      <vt:lpstr>Transverse Electron Cooling</vt:lpstr>
      <vt:lpstr>Electron Cooling in the Fermilab Recycler</vt:lpstr>
      <vt:lpstr>Ionization Cooling (Muons Only)</vt:lpstr>
      <vt:lpstr>PowerPoint Presentation</vt:lpstr>
      <vt:lpstr>PowerPoint Presentation</vt:lpstr>
      <vt:lpstr>PowerPoint Presentation</vt:lpstr>
    </vt:vector>
  </TitlesOfParts>
  <Company>Fermilab Beams Division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Accelerator Division</cp:lastModifiedBy>
  <cp:revision>493</cp:revision>
  <dcterms:created xsi:type="dcterms:W3CDTF">2003-06-24T14:15:57Z</dcterms:created>
  <dcterms:modified xsi:type="dcterms:W3CDTF">2014-01-30T04:42:10Z</dcterms:modified>
</cp:coreProperties>
</file>