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68" r:id="rId1"/>
  </p:sldMasterIdLst>
  <p:notesMasterIdLst>
    <p:notesMasterId r:id="rId13"/>
  </p:notesMasterIdLst>
  <p:handoutMasterIdLst>
    <p:handoutMasterId r:id="rId14"/>
  </p:handoutMasterIdLst>
  <p:sldIdLst>
    <p:sldId id="326" r:id="rId2"/>
    <p:sldId id="329" r:id="rId3"/>
    <p:sldId id="330" r:id="rId4"/>
    <p:sldId id="328" r:id="rId5"/>
    <p:sldId id="331" r:id="rId6"/>
    <p:sldId id="332" r:id="rId7"/>
    <p:sldId id="334" r:id="rId8"/>
    <p:sldId id="333" r:id="rId9"/>
    <p:sldId id="327" r:id="rId10"/>
    <p:sldId id="335" r:id="rId11"/>
    <p:sldId id="336" r:id="rId12"/>
  </p:sldIdLst>
  <p:sldSz cx="9144000" cy="6858000" type="screen4x3"/>
  <p:notesSz cx="69469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1F1F"/>
    <a:srgbClr val="00863D"/>
    <a:srgbClr val="CC00CC"/>
    <a:srgbClr val="0033CC"/>
    <a:srgbClr val="E1F4FF"/>
    <a:srgbClr val="CCE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3" autoAdjust="0"/>
    <p:restoredTop sz="94678" autoAdjust="0"/>
  </p:normalViewPr>
  <p:slideViewPr>
    <p:cSldViewPr>
      <p:cViewPr varScale="1">
        <p:scale>
          <a:sx n="119" d="100"/>
          <a:sy n="119" d="100"/>
        </p:scale>
        <p:origin x="-1448" y="-112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8F7AE4B9-B706-4844-96D1-2A4045233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72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2150"/>
            <a:ext cx="4611688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79913"/>
            <a:ext cx="55562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8175179B-62D4-4740-86C3-545CF7644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221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D0EB8-0DF9-4AF7-A02E-8EC86CFF9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27CFCF89-5294-4A45-B3C1-A32F33C07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400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43000"/>
            <a:ext cx="8229600" cy="2490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3786188"/>
            <a:ext cx="8229600" cy="249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16510-01E7-4757-9488-659999564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8A40B1-99D1-4714-8082-E0CEDF3C5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52400"/>
            <a:ext cx="8371114" cy="507274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5172" y="968829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286" y="968829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6E6A2-F555-4934-B7BB-3127D0BCF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DC63D-305F-4D49-9928-D077FA879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90500"/>
            <a:ext cx="8490857" cy="463731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B3B5A-5052-4940-8887-DC0AFF3E2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9CB66-A3E5-4BA0-AB7C-8E86EEA36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00FBF-4942-4E80-ADE0-0FEADDA5E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E15EBE9-3805-4C4C-AB44-C76A1B399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4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39738" y="152400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7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46088" y="800100"/>
            <a:ext cx="8355012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340101" y="6591301"/>
            <a:ext cx="2948238" cy="178934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300" y="6591299"/>
            <a:ext cx="5344065" cy="178935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033DD8B1-5AF1-4643-97D0-159D28BAE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6" r:id="rId1"/>
    <p:sldLayoutId id="2147485049" r:id="rId2"/>
    <p:sldLayoutId id="2147485057" r:id="rId3"/>
    <p:sldLayoutId id="2147485050" r:id="rId4"/>
    <p:sldLayoutId id="2147485051" r:id="rId5"/>
    <p:sldLayoutId id="2147485052" r:id="rId6"/>
    <p:sldLayoutId id="2147485053" r:id="rId7"/>
    <p:sldLayoutId id="2147485054" r:id="rId8"/>
    <p:sldLayoutId id="2147485058" r:id="rId9"/>
    <p:sldLayoutId id="2147485055" r:id="rId10"/>
    <p:sldLayoutId id="2147485059" r:id="rId11"/>
    <p:sldLayoutId id="2147485060" r:id="rId12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image" Target="../media/image5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Topic: Light Sources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924300"/>
            <a:ext cx="6400800" cy="974725"/>
          </a:xfrm>
        </p:spPr>
        <p:txBody>
          <a:bodyPr/>
          <a:lstStyle/>
          <a:p>
            <a:r>
              <a:rPr lang="en-US" i="1" dirty="0" smtClean="0"/>
              <a:t>Eric </a:t>
            </a:r>
            <a:r>
              <a:rPr lang="en-US" i="1" dirty="0" err="1" smtClean="0"/>
              <a:t>Prebys</a:t>
            </a:r>
            <a:endParaRPr lang="en-US" i="1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Generation (</a:t>
            </a:r>
            <a:r>
              <a:rPr lang="en-US" dirty="0" err="1" smtClean="0"/>
              <a:t>Undulator</a:t>
            </a:r>
            <a:r>
              <a:rPr lang="en-US" dirty="0" smtClean="0"/>
              <a:t>) 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6088" y="800100"/>
            <a:ext cx="8355012" cy="977485"/>
          </a:xfrm>
        </p:spPr>
        <p:txBody>
          <a:bodyPr/>
          <a:lstStyle/>
          <a:p>
            <a:r>
              <a:rPr lang="en-US" sz="1800" dirty="0" smtClean="0"/>
              <a:t>High Brightness</a:t>
            </a:r>
          </a:p>
          <a:p>
            <a:pPr lvl="1"/>
            <a:r>
              <a:rPr lang="en-US" sz="1400" dirty="0" smtClean="0"/>
              <a:t>10</a:t>
            </a:r>
            <a:r>
              <a:rPr lang="en-US" sz="1400" baseline="30000" dirty="0" smtClean="0"/>
              <a:t>19</a:t>
            </a:r>
            <a:r>
              <a:rPr lang="en-US" sz="1400" dirty="0" smtClean="0"/>
              <a:t> compared to 10</a:t>
            </a:r>
            <a:r>
              <a:rPr lang="en-US" sz="1400" baseline="30000" dirty="0" smtClean="0"/>
              <a:t>16 </a:t>
            </a:r>
            <a:r>
              <a:rPr lang="en-US" sz="1400" dirty="0" smtClean="0"/>
              <a:t>for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generation sources</a:t>
            </a:r>
          </a:p>
          <a:p>
            <a:pPr lvl="1"/>
            <a:r>
              <a:rPr lang="en-US" sz="1400" dirty="0" smtClean="0"/>
              <a:t>Emittance ~1-20 nm-</a:t>
            </a:r>
            <a:r>
              <a:rPr lang="en-US" sz="1400" dirty="0" err="1" smtClean="0"/>
              <a:t>rad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B3B5A-5052-4940-8887-DC0AFF3E24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Parameters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23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35" y="932675"/>
            <a:ext cx="711517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0" y="625435"/>
            <a:ext cx="8262937" cy="441325"/>
          </a:xfrm>
        </p:spPr>
        <p:txBody>
          <a:bodyPr/>
          <a:lstStyle/>
          <a:p>
            <a:r>
              <a:rPr lang="en-US" dirty="0" smtClean="0"/>
              <a:t>There are a lot more light sources than frontier research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5618085"/>
            <a:ext cx="8355012" cy="858914"/>
          </a:xfrm>
        </p:spPr>
        <p:txBody>
          <a:bodyPr/>
          <a:lstStyle/>
          <a:p>
            <a:r>
              <a:rPr lang="en-US" sz="1800" dirty="0" smtClean="0"/>
              <a:t>Wikipedia lists about 60 light sources worldwide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4" descr="World_S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8005" y="1431940"/>
            <a:ext cx="5788044" cy="384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00100"/>
            <a:ext cx="8355012" cy="516625"/>
          </a:xfrm>
        </p:spPr>
        <p:txBody>
          <a:bodyPr/>
          <a:lstStyle/>
          <a:p>
            <a:r>
              <a:rPr lang="en-US" sz="1800" dirty="0" smtClean="0"/>
              <a:t>Bending electrons emit radiation along their path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232235" y="1585560"/>
            <a:ext cx="2304300" cy="180503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83650" y="1662370"/>
            <a:ext cx="2073870" cy="652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37270" y="1739180"/>
            <a:ext cx="2072650" cy="728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75675" y="1777585"/>
            <a:ext cx="1958655" cy="806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379975" y="1431939"/>
          <a:ext cx="1621544" cy="729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6" name="Equation" r:id="rId3" imgW="1015920" imgH="457200" progId="Equation.3">
                  <p:embed/>
                </p:oleObj>
              </mc:Choice>
              <mc:Fallback>
                <p:oleObj name="Equation" r:id="rId3" imgW="101592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75" y="1431939"/>
                        <a:ext cx="1621544" cy="7296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4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3954" y="2737710"/>
            <a:ext cx="2670519" cy="21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7444" name="Object 4"/>
          <p:cNvGraphicFramePr>
            <a:graphicFrameLocks noChangeAspect="1"/>
          </p:cNvGraphicFramePr>
          <p:nvPr/>
        </p:nvGraphicFramePr>
        <p:xfrm>
          <a:off x="1115550" y="4965200"/>
          <a:ext cx="28971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7" name="Equation" r:id="rId6" imgW="1815840" imgH="457200" progId="Equation.3">
                  <p:embed/>
                </p:oleObj>
              </mc:Choice>
              <mc:Fallback>
                <p:oleObj name="Equation" r:id="rId6" imgW="181584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550" y="4965200"/>
                        <a:ext cx="2897188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Observation of Synchrotron Radiation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00100"/>
            <a:ext cx="8355012" cy="2129635"/>
          </a:xfrm>
        </p:spPr>
        <p:txBody>
          <a:bodyPr/>
          <a:lstStyle/>
          <a:p>
            <a:r>
              <a:rPr lang="en-US" sz="1800" dirty="0" smtClean="0"/>
              <a:t>Synchrotron Radiation was first searched for in 1944 at GE’s 100 </a:t>
            </a:r>
            <a:r>
              <a:rPr lang="en-US" sz="1800" dirty="0" err="1" smtClean="0"/>
              <a:t>MeV</a:t>
            </a:r>
            <a:r>
              <a:rPr lang="en-US" sz="1800" dirty="0" smtClean="0"/>
              <a:t> electron</a:t>
            </a:r>
          </a:p>
          <a:p>
            <a:pPr lvl="1"/>
            <a:r>
              <a:rPr lang="en-US" sz="1400" dirty="0" smtClean="0"/>
              <a:t>Energy loss was seen, but because of a </a:t>
            </a:r>
            <a:r>
              <a:rPr lang="en-US" sz="1400" dirty="0" err="1" smtClean="0"/>
              <a:t>calculational</a:t>
            </a:r>
            <a:r>
              <a:rPr lang="en-US" sz="1400" dirty="0" smtClean="0"/>
              <a:t> error, they searched in the microwave region and missed the visible light, because the acceleration chamber was opaque</a:t>
            </a:r>
          </a:p>
          <a:p>
            <a:r>
              <a:rPr lang="en-US" sz="1800" dirty="0" smtClean="0"/>
              <a:t>In 1947, John Paul </a:t>
            </a:r>
            <a:r>
              <a:rPr lang="en-US" sz="1800" dirty="0" err="1" smtClean="0"/>
              <a:t>Blewett</a:t>
            </a:r>
            <a:r>
              <a:rPr lang="en-US" sz="1800" dirty="0" smtClean="0"/>
              <a:t> got permission to build a 70 </a:t>
            </a:r>
            <a:r>
              <a:rPr lang="en-US" sz="1800" dirty="0" err="1" smtClean="0"/>
              <a:t>MeV</a:t>
            </a:r>
            <a:r>
              <a:rPr lang="en-US" sz="1800" dirty="0" smtClean="0"/>
              <a:t> synchrotron at GE with transparent windows, and observed synchrotron radiation for the first time.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16418" name="Picture 2" descr="http://xdb.lbl.gov/Section2/Image_Sec2/GEsynchrotr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2180" y="2584090"/>
            <a:ext cx="2743200" cy="34671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Generation: Parasitic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SURF (1961): 180 </a:t>
            </a:r>
            <a:r>
              <a:rPr lang="en-US" dirty="0" err="1" smtClean="0"/>
              <a:t>MeV</a:t>
            </a:r>
            <a:r>
              <a:rPr lang="en-US" dirty="0" smtClean="0"/>
              <a:t> UV synchrotron at NBS</a:t>
            </a:r>
          </a:p>
          <a:p>
            <a:pPr lvl="1"/>
            <a:r>
              <a:rPr lang="en-US" dirty="0" smtClean="0"/>
              <a:t>CESR (CHESS, 70’s): 6 </a:t>
            </a:r>
            <a:r>
              <a:rPr lang="en-US" dirty="0" err="1" smtClean="0"/>
              <a:t>GeV</a:t>
            </a:r>
            <a:r>
              <a:rPr lang="en-US" dirty="0" smtClean="0"/>
              <a:t> synchrotron at Cornell</a:t>
            </a:r>
          </a:p>
          <a:p>
            <a:pPr lvl="1"/>
            <a:r>
              <a:rPr lang="en-US" dirty="0" smtClean="0"/>
              <a:t>Numerous others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Typically large emittances, which limited brightness of the beam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Generation: Dedicated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00100"/>
            <a:ext cx="8355012" cy="1707180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1981: 2 </a:t>
            </a:r>
            <a:r>
              <a:rPr lang="en-US" dirty="0" err="1" smtClean="0"/>
              <a:t>GeV</a:t>
            </a:r>
            <a:r>
              <a:rPr lang="en-US" dirty="0" smtClean="0"/>
              <a:t> SRS at </a:t>
            </a:r>
            <a:r>
              <a:rPr lang="en-US" dirty="0" err="1" smtClean="0"/>
              <a:t>Daresbury</a:t>
            </a:r>
            <a:r>
              <a:rPr lang="en-US" dirty="0" smtClean="0"/>
              <a:t>			(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=106 nm-</a:t>
            </a:r>
            <a:r>
              <a:rPr lang="en-US" dirty="0" err="1" smtClean="0"/>
              <a:t>rad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1982: 800 </a:t>
            </a:r>
            <a:r>
              <a:rPr lang="en-US" dirty="0" err="1" smtClean="0"/>
              <a:t>MeV</a:t>
            </a:r>
            <a:r>
              <a:rPr lang="en-US" dirty="0" smtClean="0"/>
              <a:t> BESSY in Berlin			(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=38 nm-</a:t>
            </a:r>
            <a:r>
              <a:rPr lang="en-US" dirty="0" err="1" smtClean="0"/>
              <a:t>rad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1990: SPEAR II becomes dedicated light source	(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=160 nm-</a:t>
            </a:r>
            <a:r>
              <a:rPr lang="en-US" dirty="0" err="1" smtClean="0"/>
              <a:t>rad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Often include “wigglers” to enhance SR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18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880" y="3467405"/>
            <a:ext cx="36957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8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1570" y="4120290"/>
            <a:ext cx="46291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2</a:t>
            </a:r>
            <a:r>
              <a:rPr lang="en-US" baseline="30000" dirty="0" smtClean="0"/>
              <a:t>nd</a:t>
            </a:r>
            <a:r>
              <a:rPr lang="en-US" dirty="0" smtClean="0"/>
              <a:t> Generation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00101"/>
            <a:ext cx="7582362" cy="401410"/>
          </a:xfrm>
        </p:spPr>
        <p:txBody>
          <a:bodyPr/>
          <a:lstStyle/>
          <a:p>
            <a:r>
              <a:rPr lang="en-US" sz="1800" dirty="0" smtClean="0"/>
              <a:t>Beam sizes</a:t>
            </a:r>
            <a:endParaRPr lang="en-US" sz="1400" dirty="0" smtClean="0"/>
          </a:p>
          <a:p>
            <a:pPr lvl="1"/>
            <a:r>
              <a:rPr lang="en-US" sz="1600" dirty="0" smtClean="0">
                <a:latin typeface="Symbol" pitchFamily="18" charset="2"/>
              </a:rPr>
              <a:t>s</a:t>
            </a:r>
            <a:r>
              <a:rPr lang="en-US" sz="1600" baseline="-25000" dirty="0" smtClean="0"/>
              <a:t>y</a:t>
            </a:r>
            <a:r>
              <a:rPr lang="en-US" sz="1600" dirty="0" smtClean="0"/>
              <a:t>~1 mm	</a:t>
            </a:r>
          </a:p>
          <a:p>
            <a:pPr lvl="1"/>
            <a:r>
              <a:rPr lang="en-US" sz="1600" dirty="0" smtClean="0">
                <a:latin typeface="Symbol" pitchFamily="18" charset="2"/>
              </a:rPr>
              <a:t>s</a:t>
            </a:r>
            <a:r>
              <a:rPr lang="en-US" sz="1600" baseline="-25000" dirty="0" smtClean="0"/>
              <a:t>y’</a:t>
            </a:r>
            <a:r>
              <a:rPr lang="en-US" sz="1600" dirty="0" smtClean="0"/>
              <a:t>~.1 </a:t>
            </a:r>
            <a:r>
              <a:rPr lang="en-US" sz="1600" dirty="0" err="1" smtClean="0"/>
              <a:t>mrad</a:t>
            </a:r>
            <a:r>
              <a:rPr lang="en-US" sz="1600" dirty="0" smtClean="0"/>
              <a:t>	</a:t>
            </a:r>
          </a:p>
          <a:p>
            <a:pPr lvl="1"/>
            <a:r>
              <a:rPr lang="en-US" sz="1600" dirty="0" smtClean="0">
                <a:latin typeface="Symbol" pitchFamily="18" charset="2"/>
              </a:rPr>
              <a:t>s</a:t>
            </a:r>
            <a:r>
              <a:rPr lang="en-US" sz="1600" baseline="-25000" dirty="0" smtClean="0"/>
              <a:t>x</a:t>
            </a:r>
            <a:r>
              <a:rPr lang="en-US" sz="1600" dirty="0" smtClean="0"/>
              <a:t>~.1 mm</a:t>
            </a:r>
          </a:p>
          <a:p>
            <a:pPr lvl="1"/>
            <a:r>
              <a:rPr lang="en-US" sz="1600" dirty="0" smtClean="0">
                <a:latin typeface="Symbol" pitchFamily="18" charset="2"/>
              </a:rPr>
              <a:t>s</a:t>
            </a:r>
            <a:r>
              <a:rPr lang="en-US" sz="1600" baseline="-25000" dirty="0" smtClean="0"/>
              <a:t>x‘</a:t>
            </a:r>
            <a:r>
              <a:rPr lang="en-US" sz="1600" dirty="0" smtClean="0"/>
              <a:t>~.03 </a:t>
            </a:r>
            <a:r>
              <a:rPr lang="en-US" sz="1600" dirty="0" err="1" smtClean="0"/>
              <a:t>mrad</a:t>
            </a:r>
            <a:endParaRPr lang="en-US" sz="1600" dirty="0" smtClean="0"/>
          </a:p>
          <a:p>
            <a:r>
              <a:rPr lang="en-US" sz="1800" dirty="0" smtClean="0"/>
              <a:t>Broad spectrum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High flux</a:t>
            </a:r>
          </a:p>
          <a:p>
            <a:pPr lvl="1"/>
            <a:r>
              <a:rPr lang="en-US" sz="1400" dirty="0" err="1" smtClean="0"/>
              <a:t>Typicall</a:t>
            </a:r>
            <a:r>
              <a:rPr lang="en-US" sz="1400" dirty="0" smtClean="0"/>
              <a:t> 10</a:t>
            </a:r>
            <a:r>
              <a:rPr lang="en-US" sz="1400" baseline="30000" dirty="0" smtClean="0"/>
              <a:t>13</a:t>
            </a:r>
            <a:r>
              <a:rPr lang="en-US" sz="1400" dirty="0" smtClean="0"/>
              <a:t> photons/second/</a:t>
            </a:r>
            <a:r>
              <a:rPr lang="en-US" sz="1400" dirty="0" err="1" smtClean="0"/>
              <a:t>mradian</a:t>
            </a:r>
            <a:r>
              <a:rPr lang="en-US" sz="1400" dirty="0" smtClean="0"/>
              <a:t> for 3 </a:t>
            </a:r>
            <a:r>
              <a:rPr lang="en-US" sz="1400" dirty="0" err="1" smtClean="0"/>
              <a:t>GeV</a:t>
            </a:r>
            <a:r>
              <a:rPr lang="en-US" sz="1400" dirty="0" smtClean="0"/>
              <a:t>, 100 </a:t>
            </a:r>
            <a:r>
              <a:rPr lang="en-US" sz="1400" dirty="0" err="1" smtClean="0"/>
              <a:t>mA</a:t>
            </a:r>
            <a:r>
              <a:rPr lang="en-US" sz="1400" dirty="0" smtClean="0"/>
              <a:t> dipole source at </a:t>
            </a:r>
            <a:r>
              <a:rPr lang="en-US" sz="1400" dirty="0" err="1" smtClean="0"/>
              <a:t>E</a:t>
            </a:r>
            <a:r>
              <a:rPr lang="en-US" sz="1400" baseline="-25000" dirty="0" err="1" smtClean="0"/>
              <a:t>crit</a:t>
            </a:r>
            <a:endParaRPr lang="en-US" sz="1400" baseline="-25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22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3470" y="663840"/>
            <a:ext cx="4224550" cy="105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2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4815" y="2852925"/>
            <a:ext cx="6003421" cy="261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Undulators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2665" y="3275381"/>
            <a:ext cx="8355012" cy="614480"/>
          </a:xfrm>
        </p:spPr>
        <p:txBody>
          <a:bodyPr/>
          <a:lstStyle/>
          <a:p>
            <a:r>
              <a:rPr lang="en-US" sz="1800" dirty="0" smtClean="0"/>
              <a:t>In rest frame of electron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Electron oscillates coherently with (contracted) structure, and releases photons with the same wavelength.</a:t>
            </a:r>
          </a:p>
          <a:p>
            <a:r>
              <a:rPr lang="en-US" sz="1800" dirty="0" smtClean="0"/>
              <a:t>In the lab frame, this is Doppler shifted, so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So, </a:t>
            </a:r>
            <a:r>
              <a:rPr lang="en-US" sz="1800" dirty="0" smtClean="0">
                <a:latin typeface="Symbol" pitchFamily="18" charset="2"/>
              </a:rPr>
              <a:t>l</a:t>
            </a:r>
            <a:r>
              <a:rPr lang="en-US" sz="1800" dirty="0" smtClean="0"/>
              <a:t> on the order of 1cm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 smtClean="0"/>
              <a:t>X</a:t>
            </a:r>
            <a:r>
              <a:rPr lang="en-US" sz="1800" dirty="0" smtClean="0"/>
              <a:t>-rays.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B3B5A-5052-4940-8887-DC0AFF3E24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19490" name="Picture 2" descr="File:Undula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8004" y="817461"/>
            <a:ext cx="3463155" cy="2181788"/>
          </a:xfrm>
          <a:prstGeom prst="rect">
            <a:avLst/>
          </a:prstGeom>
          <a:noFill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496660" y="3160165"/>
          <a:ext cx="10795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4" name="Equation" r:id="rId4" imgW="520560" imgH="419040" progId="Equation.3">
                  <p:embed/>
                </p:oleObj>
              </mc:Choice>
              <mc:Fallback>
                <p:oleObj name="Equation" r:id="rId4" imgW="52056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660" y="3160165"/>
                        <a:ext cx="107950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2" name="Object 4"/>
          <p:cNvGraphicFramePr>
            <a:graphicFrameLocks noChangeAspect="1"/>
          </p:cNvGraphicFramePr>
          <p:nvPr/>
        </p:nvGraphicFramePr>
        <p:xfrm>
          <a:off x="3266230" y="4926795"/>
          <a:ext cx="18430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5" name="Equation" r:id="rId6" imgW="888840" imgH="444240" progId="Equation.3">
                  <p:embed/>
                </p:oleObj>
              </mc:Choice>
              <mc:Fallback>
                <p:oleObj name="Equation" r:id="rId6" imgW="88884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230" y="4926795"/>
                        <a:ext cx="1843087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56050" y="1086295"/>
            <a:ext cx="211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Periodic Magnets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95190" y="1431940"/>
            <a:ext cx="460860" cy="345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Bends, </a:t>
            </a:r>
            <a:r>
              <a:rPr lang="en-US" dirty="0" err="1" smtClean="0"/>
              <a:t>Undulators</a:t>
            </a:r>
            <a:r>
              <a:rPr lang="en-US" dirty="0" smtClean="0"/>
              <a:t>, and Wigglers*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Light Sources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15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475" y="719137"/>
            <a:ext cx="83343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914705" y="6040540"/>
            <a:ext cx="153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*G. </a:t>
            </a:r>
            <a:r>
              <a:rPr lang="en-US" dirty="0" err="1" smtClean="0"/>
              <a:t>Krafft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22605</TotalTime>
  <Words>467</Words>
  <Application>Microsoft Macintosh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Trebuchet MS</vt:lpstr>
      <vt:lpstr>Wingdings 2</vt:lpstr>
      <vt:lpstr>Opulent</vt:lpstr>
      <vt:lpstr>Equation</vt:lpstr>
      <vt:lpstr>Special Topic: Light Sources</vt:lpstr>
      <vt:lpstr>There are a lot more light sources than frontier research machines</vt:lpstr>
      <vt:lpstr>Fundamental Principle</vt:lpstr>
      <vt:lpstr>First Observation of Synchrotron Radiation</vt:lpstr>
      <vt:lpstr>First Generation: Parasitic Operations</vt:lpstr>
      <vt:lpstr>Second Generation: Dedicated</vt:lpstr>
      <vt:lpstr>Typical 2nd Generation Parameters</vt:lpstr>
      <vt:lpstr>Undulators</vt:lpstr>
      <vt:lpstr>Bends, Undulators, and Wigglers*</vt:lpstr>
      <vt:lpstr>3rd Generation (Undulator) Sources</vt:lpstr>
      <vt:lpstr>Summary of Parameters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PMG Slides</dc:title>
  <dc:creator>Pushpa Bhat</dc:creator>
  <cp:lastModifiedBy>Accelerator Division</cp:lastModifiedBy>
  <cp:revision>1228</cp:revision>
  <dcterms:created xsi:type="dcterms:W3CDTF">2003-09-15T21:58:19Z</dcterms:created>
  <dcterms:modified xsi:type="dcterms:W3CDTF">2014-01-27T21:40:44Z</dcterms:modified>
</cp:coreProperties>
</file>