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271" r:id="rId2"/>
    <p:sldId id="272" r:id="rId3"/>
    <p:sldId id="274" r:id="rId4"/>
    <p:sldId id="273" r:id="rId5"/>
    <p:sldId id="276" r:id="rId6"/>
    <p:sldId id="283" r:id="rId7"/>
    <p:sldId id="284" r:id="rId8"/>
    <p:sldId id="285" r:id="rId9"/>
    <p:sldId id="286" r:id="rId10"/>
    <p:sldId id="287" r:id="rId11"/>
    <p:sldId id="282" r:id="rId12"/>
    <p:sldId id="275" r:id="rId13"/>
    <p:sldId id="277" r:id="rId14"/>
    <p:sldId id="278" r:id="rId15"/>
    <p:sldId id="27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8000"/>
    <a:srgbClr val="CC3399"/>
    <a:srgbClr val="FF9933"/>
    <a:srgbClr val="FF9966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04" y="-336"/>
      </p:cViewPr>
      <p:guideLst>
        <p:guide orient="horz" pos="4282"/>
        <p:guide pos="33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5" Type="http://schemas.openxmlformats.org/officeDocument/2006/relationships/image" Target="../media/image8.wmf"/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4" Type="http://schemas.openxmlformats.org/officeDocument/2006/relationships/image" Target="../media/image54.wmf"/><Relationship Id="rId1" Type="http://schemas.openxmlformats.org/officeDocument/2006/relationships/image" Target="../media/image51.wmf"/><Relationship Id="rId2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4" Type="http://schemas.openxmlformats.org/officeDocument/2006/relationships/image" Target="../media/image54.wmf"/><Relationship Id="rId5" Type="http://schemas.openxmlformats.org/officeDocument/2006/relationships/image" Target="../media/image58.wmf"/><Relationship Id="rId6" Type="http://schemas.openxmlformats.org/officeDocument/2006/relationships/image" Target="../media/image59.wmf"/><Relationship Id="rId7" Type="http://schemas.openxmlformats.org/officeDocument/2006/relationships/image" Target="../media/image60.wmf"/><Relationship Id="rId8" Type="http://schemas.openxmlformats.org/officeDocument/2006/relationships/image" Target="../media/image61.wmf"/><Relationship Id="rId1" Type="http://schemas.openxmlformats.org/officeDocument/2006/relationships/image" Target="../media/image55.emf"/><Relationship Id="rId2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6" Type="http://schemas.openxmlformats.org/officeDocument/2006/relationships/image" Target="../media/image26.emf"/><Relationship Id="rId7" Type="http://schemas.openxmlformats.org/officeDocument/2006/relationships/image" Target="../media/image27.emf"/><Relationship Id="rId8" Type="http://schemas.openxmlformats.org/officeDocument/2006/relationships/image" Target="../media/image28.emf"/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5" Type="http://schemas.openxmlformats.org/officeDocument/2006/relationships/image" Target="../media/image34.emf"/><Relationship Id="rId6" Type="http://schemas.openxmlformats.org/officeDocument/2006/relationships/image" Target="../media/image35.emf"/><Relationship Id="rId1" Type="http://schemas.openxmlformats.org/officeDocument/2006/relationships/image" Target="../media/image30.emf"/><Relationship Id="rId2" Type="http://schemas.openxmlformats.org/officeDocument/2006/relationships/image" Target="../media/image3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7.emf"/><Relationship Id="rId3" Type="http://schemas.openxmlformats.org/officeDocument/2006/relationships/image" Target="../media/image3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Relationship Id="rId2" Type="http://schemas.openxmlformats.org/officeDocument/2006/relationships/image" Target="../media/image41.emf"/><Relationship Id="rId3" Type="http://schemas.openxmlformats.org/officeDocument/2006/relationships/image" Target="../media/image4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4" Type="http://schemas.openxmlformats.org/officeDocument/2006/relationships/image" Target="../media/image49.emf"/><Relationship Id="rId1" Type="http://schemas.openxmlformats.org/officeDocument/2006/relationships/image" Target="../media/image46.wmf"/><Relationship Id="rId2" Type="http://schemas.openxmlformats.org/officeDocument/2006/relationships/image" Target="../media/image4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EA873-5E8D-AC48-8C9E-700E70917710}" type="datetimeFigureOut">
              <a:rPr lang="en-US" smtClean="0"/>
              <a:t>1/26/14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2B25C-AB82-1647-9D6A-338290ED4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996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52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033639" y="6557963"/>
            <a:ext cx="2840361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/>
          </a:p>
        </p:txBody>
      </p:sp>
      <p:pic>
        <p:nvPicPr>
          <p:cNvPr id="7" name="Picture 6" descr="FNAL_logo_sm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3767" cy="9269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77" y="752368"/>
            <a:ext cx="8251825" cy="555307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Special Topic: Solenoids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9CFA1-B09C-442F-85C3-919131D33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Special Topic: Solenoids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5B137E2-35D0-4667-9362-8260FF57A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124288"/>
            <a:ext cx="8262937" cy="441325"/>
          </a:xfrm>
        </p:spPr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>
          <a:xfrm>
            <a:off x="5741582" y="6569076"/>
            <a:ext cx="2516372" cy="1613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557963"/>
            <a:ext cx="3859619" cy="172446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Special Topic: Solenoids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26155-0DCC-45D2-90B6-32F65F3F6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Special Topic: Solenoids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C22C54-04B8-4329-8E4F-B3EC0867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08" y="224393"/>
            <a:ext cx="8371114" cy="50727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61" y="862297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7530" y="853420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Special Topic: Solenoids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4655-DFE5-45AD-AEB7-B6324F535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Special Topic: Solenoids</a:t>
            </a:r>
            <a:endParaRPr lang="en-US">
              <a:latin typeface="+mn-lt"/>
            </a:endParaRP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3A5A-BD10-4E42-8EDD-42C4A14A6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87" y="115854"/>
            <a:ext cx="8490857" cy="463731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>
          <a:xfrm>
            <a:off x="5264458" y="6569076"/>
            <a:ext cx="2993496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Special Topic: Solenoids</a:t>
            </a:r>
            <a:endParaRPr lang="en-US">
              <a:latin typeface="+mn-lt"/>
            </a:endParaRP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36C3-BB10-4165-8E74-99838CB51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Special Topic: Solenoids</a:t>
            </a:r>
            <a:endParaRPr lang="en-US">
              <a:latin typeface="+mn-lt"/>
            </a:endParaRP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1096-0617-41A5-9758-D80165640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Special Topic: Solenoids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4E87-2809-400F-A130-20751D1AB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Special Topic: Solenoids</a:t>
            </a:r>
            <a:endParaRPr lang="en-US">
              <a:latin typeface="+mn-lt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8A0D8F-9A19-4D03-8318-653C6FCD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503776" y="690225"/>
            <a:ext cx="82518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486400" y="6569076"/>
            <a:ext cx="2771553" cy="227012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Special Topic: Solenoids</a:t>
            </a:r>
            <a:endParaRPr lang="en-US">
              <a:latin typeface="+mn-lt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61210FB4-E372-466D-A3EB-21FD966A1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0" name="Picture 9" descr="FNAL_logo_sm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1"/>
            <a:ext cx="371959" cy="381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65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6" r:id="rId9"/>
    <p:sldLayoutId id="2147483763" r:id="rId10"/>
    <p:sldLayoutId id="2147483767" r:id="rId11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40.emf"/><Relationship Id="rId5" Type="http://schemas.openxmlformats.org/officeDocument/2006/relationships/oleObject" Target="../embeddings/oleObject29.bin"/><Relationship Id="rId6" Type="http://schemas.openxmlformats.org/officeDocument/2006/relationships/image" Target="../media/image41.emf"/><Relationship Id="rId7" Type="http://schemas.openxmlformats.org/officeDocument/2006/relationships/oleObject" Target="../embeddings/oleObject30.bin"/><Relationship Id="rId8" Type="http://schemas.openxmlformats.org/officeDocument/2006/relationships/image" Target="../media/image4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oleObject" Target="../embeddings/oleObject31.bin"/><Relationship Id="rId5" Type="http://schemas.openxmlformats.org/officeDocument/2006/relationships/image" Target="../media/image46.wmf"/><Relationship Id="rId6" Type="http://schemas.openxmlformats.org/officeDocument/2006/relationships/oleObject" Target="../embeddings/oleObject32.bin"/><Relationship Id="rId7" Type="http://schemas.openxmlformats.org/officeDocument/2006/relationships/image" Target="../media/image47.wmf"/><Relationship Id="rId8" Type="http://schemas.openxmlformats.org/officeDocument/2006/relationships/oleObject" Target="../embeddings/oleObject33.bin"/><Relationship Id="rId9" Type="http://schemas.openxmlformats.org/officeDocument/2006/relationships/image" Target="../media/image48.wmf"/><Relationship Id="rId10" Type="http://schemas.openxmlformats.org/officeDocument/2006/relationships/oleObject" Target="../embeddings/oleObject34.bin"/><Relationship Id="rId11" Type="http://schemas.openxmlformats.org/officeDocument/2006/relationships/image" Target="../media/image4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oleObject" Target="../embeddings/oleObject35.bin"/><Relationship Id="rId5" Type="http://schemas.openxmlformats.org/officeDocument/2006/relationships/image" Target="../media/image51.wmf"/><Relationship Id="rId6" Type="http://schemas.openxmlformats.org/officeDocument/2006/relationships/oleObject" Target="../embeddings/oleObject36.bin"/><Relationship Id="rId7" Type="http://schemas.openxmlformats.org/officeDocument/2006/relationships/image" Target="../media/image52.wmf"/><Relationship Id="rId8" Type="http://schemas.openxmlformats.org/officeDocument/2006/relationships/oleObject" Target="../embeddings/oleObject37.bin"/><Relationship Id="rId9" Type="http://schemas.openxmlformats.org/officeDocument/2006/relationships/image" Target="../media/image53.wmf"/><Relationship Id="rId10" Type="http://schemas.openxmlformats.org/officeDocument/2006/relationships/oleObject" Target="../embeddings/oleObject38.bin"/><Relationship Id="rId11" Type="http://schemas.openxmlformats.org/officeDocument/2006/relationships/image" Target="../media/image54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3.bin"/><Relationship Id="rId12" Type="http://schemas.openxmlformats.org/officeDocument/2006/relationships/image" Target="../media/image58.wmf"/><Relationship Id="rId13" Type="http://schemas.openxmlformats.org/officeDocument/2006/relationships/oleObject" Target="../embeddings/oleObject44.bin"/><Relationship Id="rId14" Type="http://schemas.openxmlformats.org/officeDocument/2006/relationships/image" Target="../media/image59.wmf"/><Relationship Id="rId15" Type="http://schemas.openxmlformats.org/officeDocument/2006/relationships/oleObject" Target="../embeddings/oleObject45.bin"/><Relationship Id="rId16" Type="http://schemas.openxmlformats.org/officeDocument/2006/relationships/image" Target="../media/image60.wmf"/><Relationship Id="rId17" Type="http://schemas.openxmlformats.org/officeDocument/2006/relationships/oleObject" Target="../embeddings/oleObject46.bin"/><Relationship Id="rId18" Type="http://schemas.openxmlformats.org/officeDocument/2006/relationships/image" Target="../media/image61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9.bin"/><Relationship Id="rId4" Type="http://schemas.openxmlformats.org/officeDocument/2006/relationships/image" Target="../media/image55.emf"/><Relationship Id="rId5" Type="http://schemas.openxmlformats.org/officeDocument/2006/relationships/oleObject" Target="../embeddings/oleObject40.bin"/><Relationship Id="rId6" Type="http://schemas.openxmlformats.org/officeDocument/2006/relationships/image" Target="../media/image56.wmf"/><Relationship Id="rId7" Type="http://schemas.openxmlformats.org/officeDocument/2006/relationships/oleObject" Target="../embeddings/oleObject41.bin"/><Relationship Id="rId8" Type="http://schemas.openxmlformats.org/officeDocument/2006/relationships/image" Target="../media/image57.wmf"/><Relationship Id="rId9" Type="http://schemas.openxmlformats.org/officeDocument/2006/relationships/oleObject" Target="../embeddings/oleObject42.bin"/><Relationship Id="rId10" Type="http://schemas.openxmlformats.org/officeDocument/2006/relationships/image" Target="../media/image5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4" Type="http://schemas.openxmlformats.org/officeDocument/2006/relationships/image" Target="../media/image62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.bin"/><Relationship Id="rId12" Type="http://schemas.openxmlformats.org/officeDocument/2006/relationships/image" Target="../media/image7.wmf"/><Relationship Id="rId13" Type="http://schemas.openxmlformats.org/officeDocument/2006/relationships/oleObject" Target="../embeddings/oleObject5.bin"/><Relationship Id="rId14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9.jpeg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wmf"/><Relationship Id="rId8" Type="http://schemas.openxmlformats.org/officeDocument/2006/relationships/image" Target="../media/image10.jpeg"/><Relationship Id="rId9" Type="http://schemas.openxmlformats.org/officeDocument/2006/relationships/oleObject" Target="../embeddings/oleObject3.bin"/><Relationship Id="rId10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oleObject" Target="../embeddings/oleObject6.bin"/><Relationship Id="rId5" Type="http://schemas.openxmlformats.org/officeDocument/2006/relationships/image" Target="../media/image11.wmf"/><Relationship Id="rId6" Type="http://schemas.openxmlformats.org/officeDocument/2006/relationships/image" Target="../media/image13.jpeg"/><Relationship Id="rId7" Type="http://schemas.openxmlformats.org/officeDocument/2006/relationships/image" Target="../media/image14.jpe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4" Type="http://schemas.openxmlformats.org/officeDocument/2006/relationships/oleObject" Target="../embeddings/oleObject7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oleObject" Target="../embeddings/oleObject8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20" Type="http://schemas.openxmlformats.org/officeDocument/2006/relationships/image" Target="../media/image28.emf"/><Relationship Id="rId10" Type="http://schemas.openxmlformats.org/officeDocument/2006/relationships/image" Target="../media/image23.emf"/><Relationship Id="rId11" Type="http://schemas.openxmlformats.org/officeDocument/2006/relationships/oleObject" Target="../embeddings/oleObject14.bin"/><Relationship Id="rId12" Type="http://schemas.openxmlformats.org/officeDocument/2006/relationships/image" Target="../media/image24.emf"/><Relationship Id="rId13" Type="http://schemas.openxmlformats.org/officeDocument/2006/relationships/oleObject" Target="../embeddings/oleObject15.bin"/><Relationship Id="rId14" Type="http://schemas.openxmlformats.org/officeDocument/2006/relationships/image" Target="../media/image25.emf"/><Relationship Id="rId15" Type="http://schemas.openxmlformats.org/officeDocument/2006/relationships/oleObject" Target="../embeddings/oleObject16.bin"/><Relationship Id="rId16" Type="http://schemas.openxmlformats.org/officeDocument/2006/relationships/image" Target="../media/image26.emf"/><Relationship Id="rId17" Type="http://schemas.openxmlformats.org/officeDocument/2006/relationships/oleObject" Target="../embeddings/oleObject17.bin"/><Relationship Id="rId18" Type="http://schemas.openxmlformats.org/officeDocument/2006/relationships/image" Target="../media/image27.emf"/><Relationship Id="rId19" Type="http://schemas.openxmlformats.org/officeDocument/2006/relationships/oleObject" Target="../embeddings/oleObject18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29.png"/><Relationship Id="rId4" Type="http://schemas.openxmlformats.org/officeDocument/2006/relationships/image" Target="../media/image20.png"/><Relationship Id="rId5" Type="http://schemas.openxmlformats.org/officeDocument/2006/relationships/oleObject" Target="../embeddings/oleObject11.bin"/><Relationship Id="rId6" Type="http://schemas.openxmlformats.org/officeDocument/2006/relationships/image" Target="../media/image21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3.emf"/><Relationship Id="rId12" Type="http://schemas.openxmlformats.org/officeDocument/2006/relationships/oleObject" Target="../embeddings/oleObject23.bin"/><Relationship Id="rId13" Type="http://schemas.openxmlformats.org/officeDocument/2006/relationships/image" Target="../media/image34.emf"/><Relationship Id="rId14" Type="http://schemas.openxmlformats.org/officeDocument/2006/relationships/oleObject" Target="../embeddings/oleObject24.bin"/><Relationship Id="rId15" Type="http://schemas.openxmlformats.org/officeDocument/2006/relationships/image" Target="../media/image3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20.png"/><Relationship Id="rId4" Type="http://schemas.openxmlformats.org/officeDocument/2006/relationships/oleObject" Target="../embeddings/oleObject19.bin"/><Relationship Id="rId5" Type="http://schemas.openxmlformats.org/officeDocument/2006/relationships/image" Target="../media/image30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31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32.emf"/><Relationship Id="rId10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4" Type="http://schemas.openxmlformats.org/officeDocument/2006/relationships/oleObject" Target="../embeddings/oleObject25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37.emf"/><Relationship Id="rId8" Type="http://schemas.openxmlformats.org/officeDocument/2006/relationships/oleObject" Target="../embeddings/oleObject27.bin"/><Relationship Id="rId9" Type="http://schemas.openxmlformats.org/officeDocument/2006/relationships/image" Target="../media/image3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08879" y="533400"/>
            <a:ext cx="6763389" cy="28681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Special Topic: Solenoids</a:t>
            </a:r>
            <a:endParaRPr lang="en-US" dirty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54388" y="3540125"/>
            <a:ext cx="5114925" cy="1101725"/>
          </a:xfrm>
        </p:spPr>
        <p:txBody>
          <a:bodyPr/>
          <a:lstStyle/>
          <a:p>
            <a:pPr eaLnBrk="1" hangingPunct="1"/>
            <a:r>
              <a:rPr lang="en-US" smtClean="0"/>
              <a:t>Eric Prebys, FNAL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Special Topic: Solenoids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2286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This is analogous to the effect of the electric field, so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319207"/>
              </p:ext>
            </p:extLst>
          </p:nvPr>
        </p:nvGraphicFramePr>
        <p:xfrm>
          <a:off x="1905000" y="685800"/>
          <a:ext cx="509428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56" name="Equation" r:id="rId3" imgW="2806700" imgH="457200" progId="Equation.DSMT4">
                  <p:embed/>
                </p:oleObj>
              </mc:Choice>
              <mc:Fallback>
                <p:oleObj name="Equation" r:id="rId3" imgW="2806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0" y="685800"/>
                        <a:ext cx="509428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" y="15240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But we also have a gradient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291319"/>
              </p:ext>
            </p:extLst>
          </p:nvPr>
        </p:nvGraphicFramePr>
        <p:xfrm>
          <a:off x="1524000" y="1981200"/>
          <a:ext cx="5360988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57" name="Equation" r:id="rId5" imgW="3314700" imgH="1384300" progId="Equation.DSMT4">
                  <p:embed/>
                </p:oleObj>
              </mc:Choice>
              <mc:Fallback>
                <p:oleObj name="Equation" r:id="rId5" imgW="3314700" imgH="1384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1981200"/>
                        <a:ext cx="5360988" cy="223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19800" y="2209800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velocity perpendicular to B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5943600" y="2514600"/>
            <a:ext cx="152400" cy="381000"/>
          </a:xfrm>
          <a:prstGeom prst="line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9600" y="42672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So the total drift velocity is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727502"/>
              </p:ext>
            </p:extLst>
          </p:nvPr>
        </p:nvGraphicFramePr>
        <p:xfrm>
          <a:off x="1905000" y="4724400"/>
          <a:ext cx="3221038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58" name="Equation" r:id="rId7" imgW="2006600" imgH="685800" progId="Equation.DSMT4">
                  <p:embed/>
                </p:oleObj>
              </mc:Choice>
              <mc:Fallback>
                <p:oleObj name="Equation" r:id="rId7" imgW="20066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5000" y="4724400"/>
                        <a:ext cx="3221038" cy="110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09600" y="5943600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out of bend plane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276600" y="5638800"/>
            <a:ext cx="152400" cy="3048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0825" y="51054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Depends on charge and direction of field, but not on direction of propagation within bend.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4544" y="4267200"/>
            <a:ext cx="337484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In most transport applications, this term will dominate</a:t>
            </a:r>
          </a:p>
        </p:txBody>
      </p:sp>
      <p:cxnSp>
        <p:nvCxnSpPr>
          <p:cNvPr id="20" name="Straight Connector 19"/>
          <p:cNvCxnSpPr>
            <a:stCxn id="19" idx="1"/>
          </p:cNvCxnSpPr>
          <p:nvPr/>
        </p:nvCxnSpPr>
        <p:spPr>
          <a:xfrm flipH="1">
            <a:off x="4191000" y="4559588"/>
            <a:ext cx="1143544" cy="698212"/>
          </a:xfrm>
          <a:prstGeom prst="line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828800" y="4648200"/>
            <a:ext cx="3276600" cy="121920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27889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ChangeArrowheads="1"/>
          </p:cNvSpPr>
          <p:nvPr/>
        </p:nvSpPr>
        <p:spPr bwMode="auto">
          <a:xfrm>
            <a:off x="685800" y="111125"/>
            <a:ext cx="7769225" cy="514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ja-JP" sz="24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itchFamily="34" charset="-128"/>
              </a:rPr>
              <a:t>Example: Mu2e Experiment Transport </a:t>
            </a:r>
            <a:r>
              <a:rPr lang="en-US" altLang="ja-JP" sz="2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itchFamily="34" charset="-128"/>
              </a:rPr>
              <a:t>Solenoid</a:t>
            </a:r>
          </a:p>
        </p:txBody>
      </p:sp>
      <p:pic>
        <p:nvPicPr>
          <p:cNvPr id="31747" name="Picture 3" descr="muon_in_ts"/>
          <p:cNvPicPr>
            <a:picLocks noChangeAspect="1" noChangeArrowheads="1"/>
          </p:cNvPicPr>
          <p:nvPr/>
        </p:nvPicPr>
        <p:blipFill>
          <a:blip r:embed="rId2" cstate="print">
            <a:lum bright="6000"/>
          </a:blip>
          <a:srcRect/>
          <a:stretch>
            <a:fillRect/>
          </a:stretch>
        </p:blipFill>
        <p:spPr bwMode="auto">
          <a:xfrm>
            <a:off x="533400" y="876300"/>
            <a:ext cx="4111625" cy="325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686300" y="771525"/>
            <a:ext cx="43815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4625" indent="-174625">
              <a:lnSpc>
                <a:spcPct val="90000"/>
              </a:lnSpc>
              <a:spcBef>
                <a:spcPct val="75000"/>
              </a:spcBef>
              <a:buFontTx/>
              <a:buChar char="•"/>
            </a:pPr>
            <a:r>
              <a:rPr lang="en-US" altLang="ja-JP" sz="2000" dirty="0" smtClean="0">
                <a:ea typeface="MS PGothic"/>
                <a:cs typeface="MS PGothic"/>
              </a:rPr>
              <a:t>Use curved solenoid to select negative muons with p&lt;90 </a:t>
            </a:r>
            <a:r>
              <a:rPr lang="en-US" altLang="ja-JP" sz="2000" dirty="0" err="1" smtClean="0">
                <a:ea typeface="MS PGothic"/>
                <a:cs typeface="MS PGothic"/>
              </a:rPr>
              <a:t>MeV</a:t>
            </a:r>
            <a:r>
              <a:rPr lang="en-US" altLang="ja-JP" sz="2000" dirty="0" smtClean="0">
                <a:ea typeface="MS PGothic"/>
                <a:cs typeface="MS PGothic"/>
              </a:rPr>
              <a:t>/c</a:t>
            </a:r>
          </a:p>
          <a:p>
            <a:pPr marL="174625" indent="-174625">
              <a:lnSpc>
                <a:spcPct val="90000"/>
              </a:lnSpc>
              <a:spcBef>
                <a:spcPct val="75000"/>
              </a:spcBef>
              <a:buFontTx/>
              <a:buChar char="•"/>
            </a:pPr>
            <a:r>
              <a:rPr lang="en-US" altLang="ja-JP" sz="2000" dirty="0" smtClean="0">
                <a:ea typeface="MS PGothic"/>
                <a:cs typeface="MS PGothic"/>
              </a:rPr>
              <a:t>Curvature </a:t>
            </a:r>
            <a:r>
              <a:rPr lang="en-US" altLang="ja-JP" sz="2000" dirty="0">
                <a:ea typeface="MS PGothic"/>
                <a:cs typeface="MS PGothic"/>
              </a:rPr>
              <a:t>drift and collimators sign and momentum select beam</a:t>
            </a:r>
          </a:p>
          <a:p>
            <a:pPr marL="174625" indent="-174625">
              <a:lnSpc>
                <a:spcPct val="90000"/>
              </a:lnSpc>
              <a:spcBef>
                <a:spcPct val="75000"/>
              </a:spcBef>
              <a:buFontTx/>
              <a:buChar char="•"/>
            </a:pPr>
            <a:r>
              <a:rPr lang="en-US" altLang="ja-JP" sz="2000" dirty="0">
                <a:ea typeface="MS PGothic"/>
                <a:cs typeface="MS PGothic"/>
              </a:rPr>
              <a:t>dB/</a:t>
            </a:r>
            <a:r>
              <a:rPr lang="en-US" altLang="ja-JP" sz="2000" dirty="0" err="1">
                <a:ea typeface="MS PGothic"/>
                <a:cs typeface="MS PGothic"/>
              </a:rPr>
              <a:t>ds</a:t>
            </a:r>
            <a:r>
              <a:rPr lang="en-US" altLang="ja-JP" sz="2000" dirty="0">
                <a:ea typeface="MS PGothic"/>
                <a:cs typeface="MS PGothic"/>
              </a:rPr>
              <a:t> &lt; 0 in the straight sections to avoid trapping which would result in long transit times</a:t>
            </a:r>
          </a:p>
          <a:p>
            <a:pPr marL="174625" indent="-174625">
              <a:lnSpc>
                <a:spcPct val="90000"/>
              </a:lnSpc>
              <a:spcBef>
                <a:spcPct val="75000"/>
              </a:spcBef>
            </a:pPr>
            <a:endParaRPr lang="en-US" altLang="ja-JP" sz="2400" dirty="0">
              <a:ea typeface="MS PGothic"/>
              <a:cs typeface="MS PGothic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533400" y="4419600"/>
            <a:ext cx="81407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419600"/>
            <a:ext cx="81407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5946775"/>
            <a:ext cx="814070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533400" y="4419600"/>
            <a:ext cx="8140700" cy="2133600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sp useBgFill="1">
        <p:nvSpPr>
          <p:cNvPr id="31753" name="AutoShape 9"/>
          <p:cNvSpPr>
            <a:spLocks noChangeArrowheads="1"/>
          </p:cNvSpPr>
          <p:nvPr/>
        </p:nvSpPr>
        <p:spPr bwMode="auto">
          <a:xfrm>
            <a:off x="152400" y="1485900"/>
            <a:ext cx="1457325" cy="990600"/>
          </a:xfrm>
          <a:prstGeom prst="wedgeRoundRectCallout">
            <a:avLst>
              <a:gd name="adj1" fmla="val 100981"/>
              <a:gd name="adj2" fmla="val 49454"/>
              <a:gd name="adj3" fmla="val 16667"/>
            </a:avLst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rgbClr val="600000"/>
              </a:buClr>
            </a:pPr>
            <a:r>
              <a:rPr lang="en-US" sz="1800" b="1"/>
              <a:t>Collimators and pBar Window</a:t>
            </a:r>
          </a:p>
        </p:txBody>
      </p:sp>
      <p:sp>
        <p:nvSpPr>
          <p:cNvPr id="31754" name="Oval 11"/>
          <p:cNvSpPr>
            <a:spLocks noChangeArrowheads="1"/>
          </p:cNvSpPr>
          <p:nvPr/>
        </p:nvSpPr>
        <p:spPr bwMode="auto">
          <a:xfrm>
            <a:off x="1333500" y="3009900"/>
            <a:ext cx="712788" cy="36671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ja-JP" sz="2400" dirty="0">
                <a:ea typeface="MS PGothic"/>
                <a:cs typeface="MS PGothic"/>
              </a:rPr>
              <a:t>2.5 T</a:t>
            </a:r>
          </a:p>
        </p:txBody>
      </p:sp>
      <p:sp>
        <p:nvSpPr>
          <p:cNvPr id="31755" name="Oval 12"/>
          <p:cNvSpPr>
            <a:spLocks noChangeArrowheads="1"/>
          </p:cNvSpPr>
          <p:nvPr/>
        </p:nvSpPr>
        <p:spPr bwMode="auto">
          <a:xfrm>
            <a:off x="3733800" y="1714500"/>
            <a:ext cx="712788" cy="36671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ja-JP" sz="2400" dirty="0">
                <a:ea typeface="MS PGothic"/>
                <a:cs typeface="MS PGothic"/>
              </a:rPr>
              <a:t>2.1</a:t>
            </a:r>
            <a:r>
              <a:rPr lang="en-US" altLang="ja-JP" dirty="0">
                <a:ea typeface="MS PGothic"/>
                <a:cs typeface="MS PGothic"/>
              </a:rPr>
              <a:t> </a:t>
            </a:r>
            <a:r>
              <a:rPr lang="en-US" altLang="ja-JP" sz="2400" dirty="0">
                <a:ea typeface="MS PGothic"/>
                <a:cs typeface="MS PGothic"/>
              </a:rPr>
              <a:t>T</a:t>
            </a:r>
            <a:endParaRPr lang="en-US" altLang="ja-JP" dirty="0">
              <a:ea typeface="MS PGothic"/>
              <a:cs typeface="MS PGothic"/>
            </a:endParaRPr>
          </a:p>
        </p:txBody>
      </p:sp>
      <p:sp>
        <p:nvSpPr>
          <p:cNvPr id="31756" name="Date Placeholder 17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pitchFamily="34" charset="0"/>
              </a:rPr>
              <a:t>USPAS, Knoxville, TN, Jan. 20-31, 2014</a:t>
            </a:r>
            <a:endParaRPr lang="en-US">
              <a:latin typeface="Arial" pitchFamily="34" charset="0"/>
            </a:endParaRPr>
          </a:p>
        </p:txBody>
      </p:sp>
      <p:sp>
        <p:nvSpPr>
          <p:cNvPr id="31757" name="Slide Number Placeholder 1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113E83E-691A-4DA4-9436-F04CD71CA503}" type="slidenum">
              <a:rPr lang="en-US" smtClean="0">
                <a:latin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58" name="Footer Placeholder 1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pitchFamily="34" charset="0"/>
              </a:rPr>
              <a:t>Special Topic: Solenoids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Fringe field of a solenoid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870720"/>
          </a:xfrm>
        </p:spPr>
        <p:txBody>
          <a:bodyPr/>
          <a:lstStyle/>
          <a:p>
            <a:r>
              <a:rPr lang="en-US" dirty="0" smtClean="0"/>
              <a:t>Near the ends, the field of a solenoid will have a radial component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For a long solenoid, this can be approximated near the end as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Special Topic: Solenoids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62822" name="Picture 6" descr="http://www.websters-online-dictionary.org/images/wiki/wikipedia/commons/thumb/a/a6/Solenoid.svg/300px-Solenoi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6847" y="1837747"/>
            <a:ext cx="3525163" cy="1339562"/>
          </a:xfrm>
          <a:prstGeom prst="rect">
            <a:avLst/>
          </a:prstGeom>
          <a:noFill/>
        </p:spPr>
      </p:pic>
      <p:cxnSp>
        <p:nvCxnSpPr>
          <p:cNvPr id="11" name="Straight Connector 10"/>
          <p:cNvCxnSpPr/>
          <p:nvPr/>
        </p:nvCxnSpPr>
        <p:spPr>
          <a:xfrm flipV="1">
            <a:off x="3584720" y="2358880"/>
            <a:ext cx="2678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584720" y="2706542"/>
            <a:ext cx="2678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805238" y="2362200"/>
            <a:ext cx="95250" cy="333375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48063" y="2366962"/>
            <a:ext cx="95250" cy="333375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1" idx="7"/>
          </p:cNvCxnSpPr>
          <p:nvPr/>
        </p:nvCxnSpPr>
        <p:spPr>
          <a:xfrm flipH="1">
            <a:off x="3857626" y="2411022"/>
            <a:ext cx="28913" cy="12739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3890963" y="2398711"/>
          <a:ext cx="1143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67" name="Equation" r:id="rId4" imgW="114120" imgH="126720" progId="Equation.3">
                  <p:embed/>
                </p:oleObj>
              </mc:Choice>
              <mc:Fallback>
                <p:oleObj name="Equation" r:id="rId4" imgW="114120" imgH="12672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2398711"/>
                        <a:ext cx="114300" cy="12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4" name="Object 8"/>
          <p:cNvGraphicFramePr>
            <a:graphicFrameLocks noChangeAspect="1"/>
          </p:cNvGraphicFramePr>
          <p:nvPr/>
        </p:nvGraphicFramePr>
        <p:xfrm>
          <a:off x="3608388" y="2208212"/>
          <a:ext cx="203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68" name="Equation" r:id="rId6" imgW="203040" imgH="164880" progId="Equation.3">
                  <p:embed/>
                </p:oleObj>
              </mc:Choice>
              <mc:Fallback>
                <p:oleObj name="Equation" r:id="rId6" imgW="203040" imgH="1648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388" y="2208212"/>
                        <a:ext cx="2032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424237" y="1190625"/>
            <a:ext cx="2147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Integration volume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819525" y="1471613"/>
            <a:ext cx="214313" cy="781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4540679" y="1747403"/>
          <a:ext cx="4469085" cy="1319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69" name="Equation" r:id="rId8" imgW="2882880" imgH="850680" progId="Equation.3">
                  <p:embed/>
                </p:oleObj>
              </mc:Choice>
              <mc:Fallback>
                <p:oleObj name="Equation" r:id="rId8" imgW="2882880" imgH="8506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679" y="1747403"/>
                        <a:ext cx="4469085" cy="13190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207997"/>
              </p:ext>
            </p:extLst>
          </p:nvPr>
        </p:nvGraphicFramePr>
        <p:xfrm>
          <a:off x="1462088" y="4062413"/>
          <a:ext cx="5216525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70" name="Equation" r:id="rId10" imgW="2895600" imgH="1104900" progId="Equation.DSMT4">
                  <p:embed/>
                </p:oleObj>
              </mc:Choice>
              <mc:Fallback>
                <p:oleObj name="Equation" r:id="rId10" imgW="2895600" imgH="11049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4062413"/>
                        <a:ext cx="5216525" cy="198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735472" y="3855315"/>
            <a:ext cx="1734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Measured from end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6050108" y="4064000"/>
            <a:ext cx="609310" cy="262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solenoidal focusing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662586"/>
          </a:xfrm>
        </p:spPr>
        <p:txBody>
          <a:bodyPr/>
          <a:lstStyle/>
          <a:p>
            <a:r>
              <a:rPr lang="en-US" dirty="0" smtClean="0"/>
              <a:t>Consider a particle coming toward a long solenoid parallel to the axis with velocity </a:t>
            </a:r>
            <a:r>
              <a:rPr lang="en-US" i="1" dirty="0" smtClean="0"/>
              <a:t>v</a:t>
            </a:r>
            <a:r>
              <a:rPr lang="en-US" i="1" baseline="-25000" dirty="0" smtClean="0"/>
              <a:t>0</a:t>
            </a:r>
          </a:p>
          <a:p>
            <a:pPr lvl="1"/>
            <a:r>
              <a:rPr lang="en-US" dirty="0" smtClean="0"/>
              <a:t>It will see a transverse kick</a:t>
            </a:r>
            <a:br>
              <a:rPr lang="en-US" dirty="0" smtClean="0"/>
            </a:br>
            <a:r>
              <a:rPr lang="en-US" dirty="0" smtClean="0"/>
              <a:t>(in the thin lens approximation)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 will begin to travel in a helix described by:</a:t>
            </a:r>
          </a:p>
          <a:p>
            <a:pPr lvl="1"/>
            <a:endParaRPr lang="en-US" dirty="0" smtClean="0"/>
          </a:p>
          <a:p>
            <a:pPr lvl="1"/>
            <a:endParaRPr lang="en-US" sz="3200" dirty="0" smtClean="0"/>
          </a:p>
          <a:p>
            <a:pPr lvl="1"/>
            <a:r>
              <a:rPr lang="en-US" dirty="0" smtClean="0"/>
              <a:t>That is, the </a:t>
            </a:r>
            <a:r>
              <a:rPr lang="en-US" dirty="0" err="1" smtClean="0"/>
              <a:t>extrema</a:t>
            </a:r>
            <a:r>
              <a:rPr lang="en-US" dirty="0" smtClean="0"/>
              <a:t> of he helix will be the</a:t>
            </a:r>
            <a:br>
              <a:rPr lang="en-US" dirty="0" smtClean="0"/>
            </a:br>
            <a:r>
              <a:rPr lang="en-US" dirty="0" smtClean="0"/>
              <a:t>radius at the point of entry and the axis of</a:t>
            </a:r>
            <a:br>
              <a:rPr lang="en-US" dirty="0" smtClean="0"/>
            </a:br>
            <a:r>
              <a:rPr lang="en-US" dirty="0" smtClean="0"/>
              <a:t>the solenoid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Special Topic: Solenoids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Picture 6" descr="http://www.websters-online-dictionary.org/images/wiki/wikipedia/commons/thumb/a/a6/Solenoid.svg/300px-Solenoi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3276" y="1524596"/>
            <a:ext cx="3525163" cy="1339562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/>
          <p:nvPr/>
        </p:nvCxnSpPr>
        <p:spPr>
          <a:xfrm>
            <a:off x="4772417" y="2054269"/>
            <a:ext cx="2004164" cy="3757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930275" y="2179638"/>
          <a:ext cx="38322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6" name="Equation" r:id="rId4" imgW="2273040" imgH="393480" progId="Equation.3">
                  <p:embed/>
                </p:oleObj>
              </mc:Choice>
              <mc:Fallback>
                <p:oleObj name="Equation" r:id="rId4" imgW="227304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2179638"/>
                        <a:ext cx="3832225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7" name="Object 3"/>
          <p:cNvGraphicFramePr>
            <a:graphicFrameLocks noChangeAspect="1"/>
          </p:cNvGraphicFramePr>
          <p:nvPr/>
        </p:nvGraphicFramePr>
        <p:xfrm>
          <a:off x="1739900" y="3292475"/>
          <a:ext cx="35623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7" name="Equation" r:id="rId6" imgW="1866600" imgH="431640" progId="Equation.3">
                  <p:embed/>
                </p:oleObj>
              </mc:Choice>
              <mc:Fallback>
                <p:oleObj name="Equation" r:id="rId6" imgW="186660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3292475"/>
                        <a:ext cx="356235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6388274" y="3432132"/>
            <a:ext cx="1853852" cy="181627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14159" y="3432132"/>
            <a:ext cx="977030" cy="9144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7290148" y="3432132"/>
            <a:ext cx="501041" cy="463463"/>
          </a:xfrm>
          <a:custGeom>
            <a:avLst/>
            <a:gdLst>
              <a:gd name="connsiteX0" fmla="*/ 0 w 501041"/>
              <a:gd name="connsiteY0" fmla="*/ 0 h 463463"/>
              <a:gd name="connsiteX1" fmla="*/ 363255 w 501041"/>
              <a:gd name="connsiteY1" fmla="*/ 125260 h 463463"/>
              <a:gd name="connsiteX2" fmla="*/ 501041 w 501041"/>
              <a:gd name="connsiteY2" fmla="*/ 463463 h 463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041" h="463463">
                <a:moveTo>
                  <a:pt x="0" y="0"/>
                </a:moveTo>
                <a:cubicBezTo>
                  <a:pt x="139874" y="24008"/>
                  <a:pt x="279748" y="48016"/>
                  <a:pt x="363255" y="125260"/>
                </a:cubicBezTo>
                <a:cubicBezTo>
                  <a:pt x="446762" y="202504"/>
                  <a:pt x="473901" y="332983"/>
                  <a:pt x="501041" y="463463"/>
                </a:cubicBezTo>
              </a:path>
            </a:pathLst>
          </a:cu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4" idx="4"/>
            <a:endCxn id="13" idx="3"/>
          </p:cNvCxnSpPr>
          <p:nvPr/>
        </p:nvCxnSpPr>
        <p:spPr>
          <a:xfrm flipH="1">
            <a:off x="6659765" y="4346532"/>
            <a:ext cx="642909" cy="635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876789" y="3695178"/>
            <a:ext cx="415447" cy="1899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93671" y="4321479"/>
            <a:ext cx="45719" cy="50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284146" y="3859516"/>
            <a:ext cx="45719" cy="50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814661" y="4508499"/>
          <a:ext cx="181452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8" name="Equation" r:id="rId8" imgW="114120" imgH="126720" progId="Equation.3">
                  <p:embed/>
                </p:oleObj>
              </mc:Choice>
              <mc:Fallback>
                <p:oleObj name="Equation" r:id="rId8" imgW="114120" imgH="1267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4661" y="4508499"/>
                        <a:ext cx="181452" cy="20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9" name="Object 5"/>
          <p:cNvGraphicFramePr>
            <a:graphicFrameLocks noChangeAspect="1"/>
          </p:cNvGraphicFramePr>
          <p:nvPr/>
        </p:nvGraphicFramePr>
        <p:xfrm>
          <a:off x="6946901" y="3773488"/>
          <a:ext cx="241300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9" name="Equation" r:id="rId10" imgW="152280" imgH="164880" progId="Equation.3">
                  <p:embed/>
                </p:oleObj>
              </mc:Choice>
              <mc:Fallback>
                <p:oleObj name="Equation" r:id="rId10" imgW="152280" imgH="1648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1" y="3773488"/>
                        <a:ext cx="241300" cy="261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Focusing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492030"/>
          </a:xfrm>
        </p:spPr>
        <p:txBody>
          <a:bodyPr/>
          <a:lstStyle/>
          <a:p>
            <a:r>
              <a:rPr lang="en-US" dirty="0" smtClean="0"/>
              <a:t>The radial position and velocity of the particle will be given by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results in a focusing angle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Special Topic: Solenoids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027933"/>
              </p:ext>
            </p:extLst>
          </p:nvPr>
        </p:nvGraphicFramePr>
        <p:xfrm>
          <a:off x="525463" y="1284288"/>
          <a:ext cx="5489575" cy="307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66" name="Equation" r:id="rId3" imgW="3225800" imgH="1803400" progId="Equation.DSMT4">
                  <p:embed/>
                </p:oleObj>
              </mc:Choice>
              <mc:Fallback>
                <p:oleObj name="Equation" r:id="rId3" imgW="3225800" imgH="180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1284288"/>
                        <a:ext cx="5489575" cy="307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1" name="Object 3"/>
          <p:cNvGraphicFramePr>
            <a:graphicFrameLocks noChangeAspect="1"/>
          </p:cNvGraphicFramePr>
          <p:nvPr/>
        </p:nvGraphicFramePr>
        <p:xfrm>
          <a:off x="1728066" y="5427833"/>
          <a:ext cx="5189972" cy="1037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67" name="Equation" r:id="rId5" imgW="2286000" imgH="457200" progId="Equation.3">
                  <p:embed/>
                </p:oleObj>
              </mc:Choice>
              <mc:Fallback>
                <p:oleObj name="Equation" r:id="rId5" imgW="228600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066" y="5427833"/>
                        <a:ext cx="5189972" cy="10376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6363222" y="1908130"/>
            <a:ext cx="2780778" cy="272441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002050" y="1908130"/>
            <a:ext cx="1465545" cy="13716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716033" y="1908130"/>
            <a:ext cx="608587" cy="354779"/>
          </a:xfrm>
          <a:custGeom>
            <a:avLst/>
            <a:gdLst>
              <a:gd name="connsiteX0" fmla="*/ 0 w 501041"/>
              <a:gd name="connsiteY0" fmla="*/ 0 h 463463"/>
              <a:gd name="connsiteX1" fmla="*/ 363255 w 501041"/>
              <a:gd name="connsiteY1" fmla="*/ 125260 h 463463"/>
              <a:gd name="connsiteX2" fmla="*/ 501041 w 501041"/>
              <a:gd name="connsiteY2" fmla="*/ 463463 h 463463"/>
              <a:gd name="connsiteX0" fmla="*/ 0 w 501041"/>
              <a:gd name="connsiteY0" fmla="*/ 0 h 463463"/>
              <a:gd name="connsiteX1" fmla="*/ 332839 w 501041"/>
              <a:gd name="connsiteY1" fmla="*/ 149392 h 463463"/>
              <a:gd name="connsiteX2" fmla="*/ 501041 w 501041"/>
              <a:gd name="connsiteY2" fmla="*/ 463463 h 463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041" h="463463">
                <a:moveTo>
                  <a:pt x="0" y="0"/>
                </a:moveTo>
                <a:cubicBezTo>
                  <a:pt x="139874" y="24008"/>
                  <a:pt x="249332" y="72148"/>
                  <a:pt x="332839" y="149392"/>
                </a:cubicBezTo>
                <a:cubicBezTo>
                  <a:pt x="416346" y="226636"/>
                  <a:pt x="473901" y="332983"/>
                  <a:pt x="501041" y="463463"/>
                </a:cubicBezTo>
              </a:path>
            </a:pathLst>
          </a:cu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1" idx="4"/>
            <a:endCxn id="10" idx="3"/>
          </p:cNvCxnSpPr>
          <p:nvPr/>
        </p:nvCxnSpPr>
        <p:spPr>
          <a:xfrm flipH="1">
            <a:off x="6770459" y="3279730"/>
            <a:ext cx="964364" cy="953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2" idx="2"/>
          </p:cNvCxnSpPr>
          <p:nvPr/>
        </p:nvCxnSpPr>
        <p:spPr>
          <a:xfrm flipV="1">
            <a:off x="7719167" y="2262909"/>
            <a:ext cx="605453" cy="324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721318" y="3242151"/>
            <a:ext cx="68579" cy="75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07030" y="2549206"/>
            <a:ext cx="68579" cy="75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7139047" y="3749965"/>
          <a:ext cx="245420" cy="415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68" name="Equation" r:id="rId7" imgW="139680" imgH="228600" progId="Equation.3">
                  <p:embed/>
                </p:oleObj>
              </mc:Choice>
              <mc:Fallback>
                <p:oleObj name="Equation" r:id="rId7" imgW="13968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9047" y="3749965"/>
                        <a:ext cx="245420" cy="4156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7810762" y="2466109"/>
          <a:ext cx="189181" cy="273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69" name="Equation" r:id="rId9" imgW="152280" imgH="164880" progId="Equation.3">
                  <p:embed/>
                </p:oleObj>
              </mc:Choice>
              <mc:Fallback>
                <p:oleObj name="Equation" r:id="rId9" imgW="152280" imgH="1648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762" y="2466109"/>
                        <a:ext cx="189181" cy="2730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Connector 21"/>
          <p:cNvCxnSpPr>
            <a:stCxn id="16" idx="0"/>
            <a:endCxn id="12" idx="0"/>
          </p:cNvCxnSpPr>
          <p:nvPr/>
        </p:nvCxnSpPr>
        <p:spPr>
          <a:xfrm flipH="1" flipV="1">
            <a:off x="7716033" y="1908130"/>
            <a:ext cx="25287" cy="6410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5894" name="Object 6"/>
          <p:cNvGraphicFramePr>
            <a:graphicFrameLocks noChangeAspect="1"/>
          </p:cNvGraphicFramePr>
          <p:nvPr/>
        </p:nvGraphicFramePr>
        <p:xfrm>
          <a:off x="7824125" y="2101274"/>
          <a:ext cx="173038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70" name="Equation" r:id="rId11" imgW="139680" imgH="164880" progId="Equation.3">
                  <p:embed/>
                </p:oleObj>
              </mc:Choice>
              <mc:Fallback>
                <p:oleObj name="Equation" r:id="rId11" imgW="139680" imgH="1648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125" y="2101274"/>
                        <a:ext cx="173038" cy="27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7733493" y="2318328"/>
            <a:ext cx="212436" cy="147781"/>
          </a:xfrm>
          <a:prstGeom prst="straightConnector1">
            <a:avLst/>
          </a:prstGeom>
          <a:ln w="63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7"/>
            <a:endCxn id="12" idx="2"/>
          </p:cNvCxnSpPr>
          <p:nvPr/>
        </p:nvCxnSpPr>
        <p:spPr>
          <a:xfrm flipV="1">
            <a:off x="7779854" y="2262909"/>
            <a:ext cx="544766" cy="99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5895" name="Object 7"/>
          <p:cNvGraphicFramePr>
            <a:graphicFrameLocks noChangeAspect="1"/>
          </p:cNvGraphicFramePr>
          <p:nvPr/>
        </p:nvGraphicFramePr>
        <p:xfrm>
          <a:off x="8033242" y="2798186"/>
          <a:ext cx="141287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71" name="Equation" r:id="rId13" imgW="114120" imgH="126720" progId="Equation.3">
                  <p:embed/>
                </p:oleObj>
              </mc:Choice>
              <mc:Fallback>
                <p:oleObj name="Equation" r:id="rId13" imgW="114120" imgH="12672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3242" y="2798186"/>
                        <a:ext cx="141287" cy="20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6" name="Object 8"/>
          <p:cNvGraphicFramePr>
            <a:graphicFrameLocks noChangeAspect="1"/>
          </p:cNvGraphicFramePr>
          <p:nvPr/>
        </p:nvGraphicFramePr>
        <p:xfrm>
          <a:off x="7777221" y="3464214"/>
          <a:ext cx="10699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72" name="Equation" r:id="rId15" imgW="863280" imgH="431640" progId="Equation.3">
                  <p:embed/>
                </p:oleObj>
              </mc:Choice>
              <mc:Fallback>
                <p:oleObj name="Equation" r:id="rId15" imgW="863280" imgH="431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7221" y="3464214"/>
                        <a:ext cx="1069975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7" name="Object 9"/>
          <p:cNvGraphicFramePr>
            <a:graphicFrameLocks noChangeAspect="1"/>
          </p:cNvGraphicFramePr>
          <p:nvPr/>
        </p:nvGraphicFramePr>
        <p:xfrm>
          <a:off x="2290907" y="4272395"/>
          <a:ext cx="8016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73" name="Equation" r:id="rId17" imgW="647640" imgH="431640" progId="Equation.3">
                  <p:embed/>
                </p:oleObj>
              </mc:Choice>
              <mc:Fallback>
                <p:oleObj name="Equation" r:id="rId17" imgW="647640" imgH="431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907" y="4272395"/>
                        <a:ext cx="801688" cy="714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Arrow Connector 35"/>
          <p:cNvCxnSpPr/>
          <p:nvPr/>
        </p:nvCxnSpPr>
        <p:spPr>
          <a:xfrm flipH="1" flipV="1">
            <a:off x="1976582" y="3953165"/>
            <a:ext cx="304800" cy="323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focal length and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621338"/>
          </a:xfrm>
        </p:spPr>
        <p:txBody>
          <a:bodyPr/>
          <a:lstStyle/>
          <a:p>
            <a:r>
              <a:rPr lang="en-US" sz="2000" dirty="0" smtClean="0"/>
              <a:t>The general form of the previous equation is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At the exit of the solenoid, the particles will receive an opposite transverse kick, but the magnitude will be reduced by </a:t>
            </a:r>
            <a:r>
              <a:rPr lang="en-US" sz="2000" i="1" dirty="0" smtClean="0"/>
              <a:t>r/r</a:t>
            </a:r>
            <a:r>
              <a:rPr lang="en-US" sz="2000" i="1" baseline="-25000" dirty="0" smtClean="0"/>
              <a:t>0</a:t>
            </a:r>
            <a:r>
              <a:rPr lang="en-US" sz="2000" dirty="0" smtClean="0"/>
              <a:t>,</a:t>
            </a:r>
            <a:r>
              <a:rPr lang="en-US" sz="2000" i="1" dirty="0" smtClean="0"/>
              <a:t> </a:t>
            </a:r>
            <a:r>
              <a:rPr lang="en-US" sz="2000" dirty="0" smtClean="0"/>
              <a:t>resulting in a coupling between the planes</a:t>
            </a:r>
          </a:p>
          <a:p>
            <a:r>
              <a:rPr lang="en-US" sz="2000" dirty="0" smtClean="0"/>
              <a:t>Useful in low energy beam lines</a:t>
            </a:r>
          </a:p>
          <a:p>
            <a:pPr lvl="1"/>
            <a:r>
              <a:rPr lang="en-US" sz="1600" dirty="0" err="1" smtClean="0"/>
              <a:t>Eg</a:t>
            </a:r>
            <a:r>
              <a:rPr lang="en-US" sz="1600" dirty="0" smtClean="0"/>
              <a:t>, immediately after ion sources</a:t>
            </a:r>
          </a:p>
          <a:p>
            <a:r>
              <a:rPr lang="en-US" sz="2000" dirty="0" smtClean="0"/>
              <a:t>Also useful in beam lines with large emittances</a:t>
            </a:r>
          </a:p>
          <a:p>
            <a:pPr lvl="1"/>
            <a:r>
              <a:rPr lang="en-US" sz="1800" dirty="0" err="1" smtClean="0"/>
              <a:t>Eg</a:t>
            </a:r>
            <a:r>
              <a:rPr lang="en-US" sz="1800" dirty="0" smtClean="0"/>
              <a:t>, muon beams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Special Topic: Solenoids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166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46123"/>
              </p:ext>
            </p:extLst>
          </p:nvPr>
        </p:nvGraphicFramePr>
        <p:xfrm>
          <a:off x="685800" y="1143000"/>
          <a:ext cx="6345238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7" name="Equation" r:id="rId3" imgW="2616200" imgH="1028700" progId="Equation.DSMT4">
                  <p:embed/>
                </p:oleObj>
              </mc:Choice>
              <mc:Fallback>
                <p:oleObj name="Equation" r:id="rId3" imgW="2616200" imgH="10287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43000"/>
                        <a:ext cx="6345238" cy="2495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62600" y="20574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for unit charge</a:t>
            </a:r>
            <a:endParaRPr lang="en-US" sz="2000" dirty="0" smtClean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140325" y="2438400"/>
            <a:ext cx="381000" cy="33334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Solenoidal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Solenoids can provide an arbitrarily</a:t>
            </a:r>
            <a:br>
              <a:rPr lang="en-US" dirty="0" smtClean="0"/>
            </a:br>
            <a:r>
              <a:rPr lang="en-US" dirty="0" smtClean="0"/>
              <a:t>uniform magnetic field through a </a:t>
            </a:r>
            <a:br>
              <a:rPr lang="en-US" dirty="0" smtClean="0"/>
            </a:br>
            <a:r>
              <a:rPr lang="en-US" dirty="0" smtClean="0"/>
              <a:t>very large and/or extended volume</a:t>
            </a:r>
          </a:p>
          <a:p>
            <a:r>
              <a:rPr lang="en-US" dirty="0" smtClean="0"/>
              <a:t>Solenoids have long been used to</a:t>
            </a:r>
            <a:br>
              <a:rPr lang="en-US" dirty="0" smtClean="0"/>
            </a:br>
            <a:r>
              <a:rPr lang="en-US" dirty="0" smtClean="0"/>
              <a:t>create momentum tracking volumes in central high energy physics detectors.</a:t>
            </a:r>
          </a:p>
          <a:p>
            <a:r>
              <a:rPr lang="en-US" dirty="0" smtClean="0"/>
              <a:t>Solenoids can also be used to contain and transport low momentum particles (p</a:t>
            </a:r>
            <a:r>
              <a:rPr lang="en-US" dirty="0" smtClean="0">
                <a:sym typeface="Symbol"/>
              </a:rPr>
              <a:t> up to a few 10’s of </a:t>
            </a:r>
            <a:r>
              <a:rPr lang="en-US" dirty="0" err="1" smtClean="0">
                <a:sym typeface="Symbol"/>
              </a:rPr>
              <a:t>MeV</a:t>
            </a:r>
            <a:r>
              <a:rPr lang="en-US" dirty="0" smtClean="0">
                <a:sym typeface="Symbol"/>
              </a:rPr>
              <a:t>) by “trapping” in helical trajectories along the field lines</a:t>
            </a:r>
          </a:p>
          <a:p>
            <a:pPr lvl="1"/>
            <a:r>
              <a:rPr lang="en-US" dirty="0" smtClean="0">
                <a:sym typeface="Symbol"/>
              </a:rPr>
              <a:t>Concept originally applied to plasma containment</a:t>
            </a:r>
          </a:p>
          <a:p>
            <a:pPr lvl="1"/>
            <a:r>
              <a:rPr lang="en-US" dirty="0" smtClean="0">
                <a:sym typeface="Symbol"/>
              </a:rPr>
              <a:t>Currently drawing a great deal of interest as a way to transport very large emittance beams of low momentum particles</a:t>
            </a:r>
          </a:p>
          <a:p>
            <a:pPr lvl="2"/>
            <a:r>
              <a:rPr lang="en-US" dirty="0" smtClean="0">
                <a:sym typeface="Symbol"/>
              </a:rPr>
              <a:t>Particularly useful pions and muons for neutrino physics or muon application.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Special Topic: Solenoids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131074" name="Picture 2" descr="http://www.a-levelphysicstutor.com/images/fields/mag-solenoid-dia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1535" y="717232"/>
            <a:ext cx="2857500" cy="1628776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fields in a solenoid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925215"/>
          </a:xfrm>
        </p:spPr>
        <p:txBody>
          <a:bodyPr/>
          <a:lstStyle/>
          <a:p>
            <a:r>
              <a:rPr lang="en-US" dirty="0" smtClean="0"/>
              <a:t>Within a long solenoid, the magnetic field is more or less uniform, calculated with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exact formula  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Special Topic: Solenoids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45410" name="Picture 2" descr="http://www.physics.sjsu.edu/becker/physics51/images/29_19_Solenoid_Ampere's_la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4040" y="1209332"/>
            <a:ext cx="2484120" cy="1835003"/>
          </a:xfrm>
          <a:prstGeom prst="rect">
            <a:avLst/>
          </a:prstGeom>
          <a:noFill/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203325" y="1612265"/>
          <a:ext cx="36337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63" name="Equation" r:id="rId4" imgW="1790640" imgH="279360" progId="Equation.3">
                  <p:embed/>
                </p:oleObj>
              </mc:Choice>
              <mc:Fallback>
                <p:oleObj name="Equation" r:id="rId4" imgW="1790640" imgH="2793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1612265"/>
                        <a:ext cx="3633788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32560" y="22098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FF0000"/>
                </a:solidFill>
              </a:rPr>
              <a:t>winding pitch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962400" y="2026920"/>
            <a:ext cx="36576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5412" name="Object 4"/>
          <p:cNvGraphicFramePr>
            <a:graphicFrameLocks noChangeAspect="1"/>
          </p:cNvGraphicFramePr>
          <p:nvPr/>
        </p:nvGraphicFramePr>
        <p:xfrm>
          <a:off x="2325053" y="2623503"/>
          <a:ext cx="157162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64" name="Equation" r:id="rId6" imgW="774360" imgH="228600" progId="Equation.3">
                  <p:embed/>
                </p:oleObj>
              </mc:Choice>
              <mc:Fallback>
                <p:oleObj name="Equation" r:id="rId6" imgW="77436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053" y="2623503"/>
                        <a:ext cx="1571625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5414" name="Picture 6" descr="http://t3.gstatic.com/images?q=tbn:ANd9GcQ9QMxoDSPJgrcaa1_HEg9b3tG7sZDOtLjlk_Rzw56ga-GnRhJl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5175" y="3759200"/>
            <a:ext cx="4990030" cy="2458720"/>
          </a:xfrm>
          <a:prstGeom prst="rect">
            <a:avLst/>
          </a:prstGeom>
          <a:noFill/>
        </p:spPr>
      </p:pic>
      <p:cxnSp>
        <p:nvCxnSpPr>
          <p:cNvPr id="14" name="Straight Connector 13"/>
          <p:cNvCxnSpPr/>
          <p:nvPr/>
        </p:nvCxnSpPr>
        <p:spPr>
          <a:xfrm flipV="1">
            <a:off x="1532775" y="4195156"/>
            <a:ext cx="4008120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4276436" y="3823855"/>
            <a:ext cx="1293093" cy="3694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1948873" y="3777673"/>
            <a:ext cx="3583709" cy="4063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4832158" y="4008582"/>
            <a:ext cx="53878" cy="184727"/>
          </a:xfrm>
          <a:custGeom>
            <a:avLst/>
            <a:gdLst>
              <a:gd name="connsiteX0" fmla="*/ 7697 w 53878"/>
              <a:gd name="connsiteY0" fmla="*/ 184727 h 184727"/>
              <a:gd name="connsiteX1" fmla="*/ 7697 w 53878"/>
              <a:gd name="connsiteY1" fmla="*/ 101600 h 184727"/>
              <a:gd name="connsiteX2" fmla="*/ 53878 w 53878"/>
              <a:gd name="connsiteY2" fmla="*/ 0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78" h="184727">
                <a:moveTo>
                  <a:pt x="7697" y="184727"/>
                </a:moveTo>
                <a:cubicBezTo>
                  <a:pt x="3848" y="158557"/>
                  <a:pt x="0" y="132388"/>
                  <a:pt x="7697" y="101600"/>
                </a:cubicBezTo>
                <a:cubicBezTo>
                  <a:pt x="15394" y="70812"/>
                  <a:pt x="34636" y="35406"/>
                  <a:pt x="53878" y="0"/>
                </a:cubicBezTo>
              </a:path>
            </a:pathLst>
          </a:cu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3432848" y="3962400"/>
            <a:ext cx="76969" cy="226291"/>
          </a:xfrm>
          <a:custGeom>
            <a:avLst/>
            <a:gdLst>
              <a:gd name="connsiteX0" fmla="*/ 7697 w 53878"/>
              <a:gd name="connsiteY0" fmla="*/ 184727 h 184727"/>
              <a:gd name="connsiteX1" fmla="*/ 7697 w 53878"/>
              <a:gd name="connsiteY1" fmla="*/ 101600 h 184727"/>
              <a:gd name="connsiteX2" fmla="*/ 53878 w 53878"/>
              <a:gd name="connsiteY2" fmla="*/ 0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78" h="184727">
                <a:moveTo>
                  <a:pt x="7697" y="184727"/>
                </a:moveTo>
                <a:cubicBezTo>
                  <a:pt x="3848" y="158557"/>
                  <a:pt x="0" y="132388"/>
                  <a:pt x="7697" y="101600"/>
                </a:cubicBezTo>
                <a:cubicBezTo>
                  <a:pt x="15394" y="70812"/>
                  <a:pt x="34636" y="35406"/>
                  <a:pt x="53878" y="0"/>
                </a:cubicBezTo>
              </a:path>
            </a:pathLst>
          </a:cu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3381087" y="3657600"/>
          <a:ext cx="165100" cy="313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65" name="Equation" r:id="rId9" imgW="164880" imgH="215640" progId="Equation.3">
                  <p:embed/>
                </p:oleObj>
              </mc:Choice>
              <mc:Fallback>
                <p:oleObj name="Equation" r:id="rId9" imgW="16488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087" y="3657600"/>
                        <a:ext cx="165100" cy="3134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7" name="Object 9"/>
          <p:cNvGraphicFramePr>
            <a:graphicFrameLocks noChangeAspect="1"/>
          </p:cNvGraphicFramePr>
          <p:nvPr/>
        </p:nvGraphicFramePr>
        <p:xfrm>
          <a:off x="4903788" y="3717925"/>
          <a:ext cx="1778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66" name="Equation" r:id="rId11" imgW="177480" imgH="215640" progId="Equation.3">
                  <p:embed/>
                </p:oleObj>
              </mc:Choice>
              <mc:Fallback>
                <p:oleObj name="Equation" r:id="rId11" imgW="177480" imgH="215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8" y="3717925"/>
                        <a:ext cx="1778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5427643" y="4423638"/>
          <a:ext cx="3476212" cy="82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67" name="Equation" r:id="rId13" imgW="1663560" imgH="393480" progId="Equation.3">
                  <p:embed/>
                </p:oleObj>
              </mc:Choice>
              <mc:Fallback>
                <p:oleObj name="Equation" r:id="rId13" imgW="1663560" imgH="3934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7643" y="4423638"/>
                        <a:ext cx="3476212" cy="8226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366327" y="6031345"/>
            <a:ext cx="26481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z</a:t>
            </a:r>
            <a:endParaRPr lang="en-US" sz="1400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motion in a solenoidal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1428135"/>
          </a:xfrm>
        </p:spPr>
        <p:txBody>
          <a:bodyPr/>
          <a:lstStyle/>
          <a:p>
            <a:r>
              <a:rPr lang="en-US" dirty="0" smtClean="0"/>
              <a:t>Generally, particles move in a</a:t>
            </a:r>
            <a:br>
              <a:rPr lang="en-US" dirty="0" smtClean="0"/>
            </a:br>
            <a:r>
              <a:rPr lang="en-US" dirty="0" smtClean="0"/>
              <a:t>helical trajectory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For high momentum particles, the curvature is used to measure the momentum</a:t>
            </a:r>
          </a:p>
          <a:p>
            <a:r>
              <a:rPr lang="en-US" dirty="0" smtClean="0"/>
              <a:t>Low momentum particles are</a:t>
            </a:r>
            <a:br>
              <a:rPr lang="en-US" dirty="0" smtClean="0"/>
            </a:br>
            <a:r>
              <a:rPr lang="en-US" dirty="0" smtClean="0"/>
              <a:t>effectively “trapped” along</a:t>
            </a:r>
            <a:br>
              <a:rPr lang="en-US" dirty="0" smtClean="0"/>
            </a:br>
            <a:r>
              <a:rPr lang="en-US" dirty="0" smtClean="0"/>
              <a:t>the field lines</a:t>
            </a:r>
          </a:p>
          <a:p>
            <a:pPr lvl="1"/>
            <a:r>
              <a:rPr lang="en-US" dirty="0" smtClean="0"/>
              <a:t>10 </a:t>
            </a:r>
            <a:r>
              <a:rPr lang="en-US" dirty="0" err="1" smtClean="0"/>
              <a:t>MeV</a:t>
            </a:r>
            <a:r>
              <a:rPr lang="en-US" dirty="0" smtClean="0"/>
              <a:t>/c particle will have a </a:t>
            </a:r>
            <a:br>
              <a:rPr lang="en-US" dirty="0" smtClean="0"/>
            </a:br>
            <a:r>
              <a:rPr lang="en-US" dirty="0" smtClean="0"/>
              <a:t>radius of 3 cm in a 1 T field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Special Topic: Solenoids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30050" name="Picture 2" descr="http://web.ncf.ca/ch865/graphics/HelicInBFld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80363" y="725054"/>
            <a:ext cx="2148993" cy="1611745"/>
          </a:xfrm>
          <a:prstGeom prst="rect">
            <a:avLst/>
          </a:prstGeom>
          <a:noFill/>
        </p:spPr>
      </p:pic>
      <p:graphicFrame>
        <p:nvGraphicFramePr>
          <p:cNvPr id="161793" name="Object 1"/>
          <p:cNvGraphicFramePr>
            <a:graphicFrameLocks noChangeAspect="1"/>
          </p:cNvGraphicFramePr>
          <p:nvPr/>
        </p:nvGraphicFramePr>
        <p:xfrm>
          <a:off x="1229159" y="1567690"/>
          <a:ext cx="3601460" cy="741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07" name="Equation" r:id="rId4" imgW="2031840" imgH="419040" progId="Equation.3">
                  <p:embed/>
                </p:oleObj>
              </mc:Choice>
              <mc:Fallback>
                <p:oleObj name="Equation" r:id="rId4" imgW="2031840" imgH="4190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9159" y="1567690"/>
                        <a:ext cx="3601460" cy="7418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1795" name="Picture 3" descr="http://www.sciencephoto.com/image/141314/large/C0078359-Particle_collisions-SPL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78400" y="2824566"/>
            <a:ext cx="3301133" cy="2092795"/>
          </a:xfrm>
          <a:prstGeom prst="rect">
            <a:avLst/>
          </a:prstGeom>
          <a:noFill/>
        </p:spPr>
      </p:pic>
      <p:pic>
        <p:nvPicPr>
          <p:cNvPr id="161797" name="Picture 5" descr="http://www.iopblog.org/wp-content/uploads/2010/07/New-Picture1-430x285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87211" y="5064921"/>
            <a:ext cx="2088862" cy="1384479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839855" y="5107709"/>
            <a:ext cx="40547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sym typeface="Symbol"/>
              </a:rPr>
              <a:t> Solenoids are a powerful tool to transport low momentum particles and can accommodate beams with very large emittances.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of the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864255"/>
          </a:xfrm>
        </p:spPr>
        <p:txBody>
          <a:bodyPr/>
          <a:lstStyle/>
          <a:p>
            <a:r>
              <a:rPr lang="en-US" dirty="0" smtClean="0"/>
              <a:t>Both total momentum and angular momentum are conserved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i="1" dirty="0" err="1" smtClean="0"/>
              <a:t>qLB</a:t>
            </a:r>
            <a:r>
              <a:rPr lang="en-US" i="1" baseline="-25000" dirty="0" smtClean="0"/>
              <a:t>||</a:t>
            </a:r>
            <a:r>
              <a:rPr lang="en-US" i="1" dirty="0" smtClean="0"/>
              <a:t>&gt;p</a:t>
            </a:r>
            <a:r>
              <a:rPr lang="en-US" i="1" baseline="-25000" dirty="0" smtClean="0"/>
              <a:t>0</a:t>
            </a:r>
            <a:r>
              <a:rPr lang="en-US" i="1" baseline="30000" dirty="0" smtClean="0"/>
              <a:t>2</a:t>
            </a:r>
            <a:r>
              <a:rPr lang="en-US" dirty="0" smtClean="0"/>
              <a:t>, then particle will be reflected</a:t>
            </a:r>
          </a:p>
          <a:p>
            <a:pPr lvl="1"/>
            <a:r>
              <a:rPr lang="en-US" dirty="0" smtClean="0"/>
              <a:t>Basis of “pinch confinement”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Special Topic: Solenoids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766560" y="2118360"/>
            <a:ext cx="2026920" cy="3989705"/>
            <a:chOff x="6766560" y="2118360"/>
            <a:chExt cx="2026920" cy="3989705"/>
          </a:xfrm>
        </p:grpSpPr>
        <p:pic>
          <p:nvPicPr>
            <p:cNvPr id="163845" name="Picture 5" descr="http://www-ssc.igpp.ucla.edu/personnel/russell/papers/magsphere/msphere07.gif"/>
            <p:cNvPicPr>
              <a:picLocks noChangeAspect="1" noChangeArrowheads="1"/>
            </p:cNvPicPr>
            <p:nvPr/>
          </p:nvPicPr>
          <p:blipFill>
            <a:blip r:embed="rId3" cstate="print"/>
            <a:srcRect l="23497" r="42121"/>
            <a:stretch>
              <a:fillRect/>
            </a:stretch>
          </p:blipFill>
          <p:spPr bwMode="auto">
            <a:xfrm>
              <a:off x="6858000" y="2164715"/>
              <a:ext cx="1935480" cy="3943350"/>
            </a:xfrm>
            <a:prstGeom prst="rect">
              <a:avLst/>
            </a:prstGeom>
            <a:noFill/>
          </p:spPr>
        </p:pic>
        <p:sp>
          <p:nvSpPr>
            <p:cNvPr id="11" name="Rectangle 10"/>
            <p:cNvSpPr/>
            <p:nvPr/>
          </p:nvSpPr>
          <p:spPr>
            <a:xfrm>
              <a:off x="6766560" y="2118360"/>
              <a:ext cx="563880" cy="716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825625" y="1484313"/>
          <a:ext cx="5030788" cy="301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6" name="Equation" r:id="rId4" imgW="1904760" imgH="1143000" progId="Equation.3">
                  <p:embed/>
                </p:oleObj>
              </mc:Choice>
              <mc:Fallback>
                <p:oleObj name="Equation" r:id="rId4" imgW="1904760" imgH="1143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5" y="1484313"/>
                        <a:ext cx="5030788" cy="301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“E cross B Drift”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Special Topic: Solenoids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85800"/>
            <a:ext cx="8412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An electric field transverse to the magnetic will cause a lateral drift, but the average acceleration will be zero.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8" name="Picture 7" descr="f_cross_b_drift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8"/>
          <a:stretch/>
        </p:blipFill>
        <p:spPr>
          <a:xfrm>
            <a:off x="1790537" y="1857632"/>
            <a:ext cx="3504036" cy="82559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1347527" y="2281566"/>
            <a:ext cx="607881" cy="1085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040335"/>
              </p:ext>
            </p:extLst>
          </p:nvPr>
        </p:nvGraphicFramePr>
        <p:xfrm>
          <a:off x="1565749" y="1828682"/>
          <a:ext cx="291964" cy="359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4" imgW="165100" imgH="203200" progId="Equation.DSMT4">
                  <p:embed/>
                </p:oleObj>
              </mc:Choice>
              <mc:Fallback>
                <p:oleObj name="Equation" r:id="rId4" imgW="1651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65749" y="1828682"/>
                        <a:ext cx="291964" cy="359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95996"/>
              </p:ext>
            </p:extLst>
          </p:nvPr>
        </p:nvGraphicFramePr>
        <p:xfrm>
          <a:off x="3027365" y="2948409"/>
          <a:ext cx="27543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6" imgW="1625600" imgH="279400" progId="Equation.DSMT4">
                  <p:embed/>
                </p:oleObj>
              </mc:Choice>
              <mc:Fallback>
                <p:oleObj name="Equation" r:id="rId6" imgW="16256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27365" y="2948409"/>
                        <a:ext cx="2754313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44255" y="3627656"/>
            <a:ext cx="2659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averaged over a cycle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040910" y="3410545"/>
            <a:ext cx="206246" cy="20625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03126" y="3552090"/>
            <a:ext cx="2659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assume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5483721" y="3389258"/>
            <a:ext cx="194960" cy="17326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8960" y="4094868"/>
            <a:ext cx="8412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Cross the magnetic field into this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11351"/>
              </p:ext>
            </p:extLst>
          </p:nvPr>
        </p:nvGraphicFramePr>
        <p:xfrm>
          <a:off x="2514600" y="4572000"/>
          <a:ext cx="4242127" cy="1913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8" imgW="2336800" imgH="1054100" progId="Equation.DSMT4">
                  <p:embed/>
                </p:oleObj>
              </mc:Choice>
              <mc:Fallback>
                <p:oleObj name="Equation" r:id="rId8" imgW="2336800" imgH="1054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14600" y="4572000"/>
                        <a:ext cx="4242127" cy="1913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9"/>
          <p:cNvSpPr/>
          <p:nvPr/>
        </p:nvSpPr>
        <p:spPr>
          <a:xfrm>
            <a:off x="5181600" y="5638800"/>
            <a:ext cx="1600200" cy="83820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40537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“Grad-B Drift”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Special Topic: Solenoids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 descr="grad_b_drif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5799" y="815975"/>
            <a:ext cx="3733800" cy="1295400"/>
          </a:xfrm>
          <a:prstGeom prst="rect">
            <a:avLst/>
          </a:prstGeom>
        </p:spPr>
      </p:pic>
      <p:pic>
        <p:nvPicPr>
          <p:cNvPr id="7" name="Picture 6" descr="f_cross_b_drift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77" b="6168"/>
          <a:stretch/>
        </p:blipFill>
        <p:spPr>
          <a:xfrm>
            <a:off x="3810000" y="914400"/>
            <a:ext cx="666555" cy="998862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272919"/>
              </p:ext>
            </p:extLst>
          </p:nvPr>
        </p:nvGraphicFramePr>
        <p:xfrm>
          <a:off x="5029200" y="1219200"/>
          <a:ext cx="1257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62" name="Equation" r:id="rId5" imgW="1257300" imgH="292100" progId="Equation.DSMT4">
                  <p:embed/>
                </p:oleObj>
              </mc:Choice>
              <mc:Fallback>
                <p:oleObj name="Equation" r:id="rId5" imgW="1257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9200" y="1219200"/>
                        <a:ext cx="1257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4876800" y="1066800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57600" y="60960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+mn-lt"/>
              </a:rPr>
              <a:t>high </a:t>
            </a:r>
            <a:r>
              <a:rPr lang="en-US" sz="1200" dirty="0" err="1" smtClean="0">
                <a:solidFill>
                  <a:srgbClr val="FF0000"/>
                </a:solidFill>
                <a:latin typeface="+mn-lt"/>
              </a:rPr>
              <a:t>B</a:t>
            </a:r>
            <a:r>
              <a:rPr lang="en-US" sz="1200" dirty="0" err="1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200" dirty="0" err="1" smtClean="0">
                <a:solidFill>
                  <a:srgbClr val="FF0000"/>
                </a:solidFill>
                <a:latin typeface="+mn-lt"/>
                <a:sym typeface="Wingdings"/>
              </a:rPr>
              <a:t>tight</a:t>
            </a:r>
            <a:r>
              <a:rPr lang="en-US" sz="1200" dirty="0" smtClean="0">
                <a:solidFill>
                  <a:srgbClr val="FF0000"/>
                </a:solidFill>
                <a:latin typeface="+mn-lt"/>
                <a:sym typeface="Wingdings"/>
              </a:rPr>
              <a:t> curve</a:t>
            </a:r>
            <a:endParaRPr lang="en-US" sz="1200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57600" y="198120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+mn-lt"/>
              </a:rPr>
              <a:t>low </a:t>
            </a:r>
            <a:r>
              <a:rPr lang="en-US" sz="1200" dirty="0" err="1" smtClean="0">
                <a:solidFill>
                  <a:srgbClr val="FF0000"/>
                </a:solidFill>
                <a:latin typeface="+mn-lt"/>
              </a:rPr>
              <a:t>B</a:t>
            </a:r>
            <a:r>
              <a:rPr lang="en-US" sz="1200" dirty="0" err="1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200" dirty="0" err="1" smtClean="0">
                <a:solidFill>
                  <a:srgbClr val="FF0000"/>
                </a:solidFill>
                <a:latin typeface="+mn-lt"/>
                <a:sym typeface="Wingdings"/>
              </a:rPr>
              <a:t>looser</a:t>
            </a:r>
            <a:r>
              <a:rPr lang="en-US" sz="1200" dirty="0" smtClean="0">
                <a:solidFill>
                  <a:srgbClr val="FF0000"/>
                </a:solidFill>
                <a:latin typeface="+mn-lt"/>
                <a:sym typeface="Wingdings"/>
              </a:rPr>
              <a:t> curve</a:t>
            </a:r>
            <a:endParaRPr lang="en-US" sz="1200" dirty="0" smtClean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09600" y="838200"/>
            <a:ext cx="0" cy="4730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9600" y="1311275"/>
            <a:ext cx="381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860805"/>
              </p:ext>
            </p:extLst>
          </p:nvPr>
        </p:nvGraphicFramePr>
        <p:xfrm>
          <a:off x="914400" y="1400175"/>
          <a:ext cx="1270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63" name="Equation" r:id="rId7" imgW="127000" imgH="127000" progId="Equation.DSMT4">
                  <p:embed/>
                </p:oleObj>
              </mc:Choice>
              <mc:Fallback>
                <p:oleObj name="Equation" r:id="rId7" imgW="1270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400175"/>
                        <a:ext cx="1270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721628"/>
              </p:ext>
            </p:extLst>
          </p:nvPr>
        </p:nvGraphicFramePr>
        <p:xfrm>
          <a:off x="457200" y="742950"/>
          <a:ext cx="127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64" name="Equation" r:id="rId9" imgW="127000" imgH="165100" progId="Equation.DSMT4">
                  <p:embed/>
                </p:oleObj>
              </mc:Choice>
              <mc:Fallback>
                <p:oleObj name="Equation" r:id="rId9" imgW="1270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7200" y="742950"/>
                        <a:ext cx="1270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1295400" y="1447800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782169"/>
              </p:ext>
            </p:extLst>
          </p:nvPr>
        </p:nvGraphicFramePr>
        <p:xfrm>
          <a:off x="1520825" y="1219200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65" name="Equation" r:id="rId11" imgW="165100" imgH="228600" progId="Equation.DSMT4">
                  <p:embed/>
                </p:oleObj>
              </mc:Choice>
              <mc:Fallback>
                <p:oleObj name="Equation" r:id="rId11" imgW="165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20825" y="1219200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Straight Arrow Connector 22"/>
          <p:cNvCxnSpPr/>
          <p:nvPr/>
        </p:nvCxnSpPr>
        <p:spPr>
          <a:xfrm flipH="1" flipV="1">
            <a:off x="3276600" y="1600200"/>
            <a:ext cx="152400" cy="2286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904175"/>
              </p:ext>
            </p:extLst>
          </p:nvPr>
        </p:nvGraphicFramePr>
        <p:xfrm>
          <a:off x="3124200" y="1308100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66" name="Equation" r:id="rId13" imgW="165100" imgH="203200" progId="Equation.DSMT4">
                  <p:embed/>
                </p:oleObj>
              </mc:Choice>
              <mc:Fallback>
                <p:oleObj name="Equation" r:id="rId13" imgW="1651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24200" y="1308100"/>
                        <a:ext cx="165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33400" y="2514600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We’ll divide the motion in the cyclical part (</a:t>
            </a:r>
            <a:r>
              <a:rPr lang="en-US" sz="2000" i="1" dirty="0" smtClean="0">
                <a:solidFill>
                  <a:srgbClr val="FF0000"/>
                </a:solidFill>
                <a:latin typeface="+mn-lt"/>
              </a:rPr>
              <a:t>v</a:t>
            </a:r>
            <a:r>
              <a:rPr lang="en-US" sz="2000" i="1" baseline="-25000" dirty="0" smtClean="0">
                <a:solidFill>
                  <a:srgbClr val="FF0000"/>
                </a:solidFill>
                <a:latin typeface="+mn-lt"/>
              </a:rPr>
              <a:t>0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) and the drift (</a:t>
            </a:r>
            <a:r>
              <a:rPr lang="en-US" sz="2000" i="1" dirty="0" smtClean="0">
                <a:solidFill>
                  <a:srgbClr val="FF0000"/>
                </a:solidFill>
                <a:latin typeface="+mn-lt"/>
              </a:rPr>
              <a:t>v</a:t>
            </a:r>
            <a:r>
              <a:rPr lang="en-US" sz="2000" i="1" baseline="-25000" dirty="0" smtClean="0">
                <a:solidFill>
                  <a:srgbClr val="FF0000"/>
                </a:solidFill>
                <a:latin typeface="+mn-lt"/>
              </a:rPr>
              <a:t>g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)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4854"/>
              </p:ext>
            </p:extLst>
          </p:nvPr>
        </p:nvGraphicFramePr>
        <p:xfrm>
          <a:off x="6642100" y="39370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67" name="Equation" r:id="rId15" imgW="114300" imgH="165100" progId="Equation.DSMT4">
                  <p:embed/>
                </p:oleObj>
              </mc:Choice>
              <mc:Fallback>
                <p:oleObj name="Equation" r:id="rId15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642100" y="39370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816226"/>
              </p:ext>
            </p:extLst>
          </p:nvPr>
        </p:nvGraphicFramePr>
        <p:xfrm>
          <a:off x="1933575" y="3124200"/>
          <a:ext cx="5700713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68" name="Equation" r:id="rId17" imgW="4343400" imgH="1625600" progId="Equation.DSMT4">
                  <p:embed/>
                </p:oleObj>
              </mc:Choice>
              <mc:Fallback>
                <p:oleObj name="Equation" r:id="rId17" imgW="4343400" imgH="162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33575" y="3124200"/>
                        <a:ext cx="5700713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Connector 30"/>
          <p:cNvCxnSpPr/>
          <p:nvPr/>
        </p:nvCxnSpPr>
        <p:spPr>
          <a:xfrm flipV="1">
            <a:off x="2743200" y="4267200"/>
            <a:ext cx="685800" cy="457200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248400" y="4191000"/>
            <a:ext cx="1295400" cy="533400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9600" y="5334000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Again, cross B into this and we get</a:t>
            </a: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38567"/>
              </p:ext>
            </p:extLst>
          </p:nvPr>
        </p:nvGraphicFramePr>
        <p:xfrm>
          <a:off x="760413" y="5867400"/>
          <a:ext cx="7777162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69" name="Equation" r:id="rId19" imgW="5118100" imgH="431800" progId="Equation.DSMT4">
                  <p:embed/>
                </p:oleObj>
              </mc:Choice>
              <mc:Fallback>
                <p:oleObj name="Equation" r:id="rId19" imgW="51181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60413" y="5867400"/>
                        <a:ext cx="7777162" cy="655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1254125" y="4495800"/>
            <a:ext cx="5334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10903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f_cross_b_drift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77" b="6168"/>
          <a:stretch/>
        </p:blipFill>
        <p:spPr>
          <a:xfrm>
            <a:off x="5329759" y="914400"/>
            <a:ext cx="819103" cy="122746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Special Topic: Solenoids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152400"/>
            <a:ext cx="815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For our example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855485"/>
              </p:ext>
            </p:extLst>
          </p:nvPr>
        </p:nvGraphicFramePr>
        <p:xfrm>
          <a:off x="533400" y="838200"/>
          <a:ext cx="6592888" cy="5718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48" name="Equation" r:id="rId4" imgW="4495800" imgH="3898900" progId="Equation.DSMT4">
                  <p:embed/>
                </p:oleObj>
              </mc:Choice>
              <mc:Fallback>
                <p:oleObj name="Equation" r:id="rId4" imgW="4495800" imgH="3898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" y="838200"/>
                        <a:ext cx="6592888" cy="5718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6168107" y="228600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015707" y="1447800"/>
            <a:ext cx="12192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482307" y="762000"/>
            <a:ext cx="1371600" cy="1371600"/>
          </a:xfrm>
          <a:prstGeom prst="ellipse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043091"/>
              </p:ext>
            </p:extLst>
          </p:nvPr>
        </p:nvGraphicFramePr>
        <p:xfrm>
          <a:off x="6930107" y="15240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49" name="Equation" r:id="rId6" imgW="127000" imgH="127000" progId="Equation.DSMT4">
                  <p:embed/>
                </p:oleObj>
              </mc:Choice>
              <mc:Fallback>
                <p:oleObj name="Equation" r:id="rId6" imgW="1270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30107" y="1524000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09262"/>
              </p:ext>
            </p:extLst>
          </p:nvPr>
        </p:nvGraphicFramePr>
        <p:xfrm>
          <a:off x="6168107" y="304800"/>
          <a:ext cx="22860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50" name="Equation" r:id="rId8" imgW="127000" imgH="165100" progId="Equation.DSMT4">
                  <p:embed/>
                </p:oleObj>
              </mc:Choice>
              <mc:Fallback>
                <p:oleObj name="Equation" r:id="rId8" imgW="1270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68107" y="304800"/>
                        <a:ext cx="228600" cy="296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6244307" y="762000"/>
            <a:ext cx="3048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091907" y="6858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12" idx="7"/>
          </p:cNvCxnSpPr>
          <p:nvPr/>
        </p:nvCxnSpPr>
        <p:spPr>
          <a:xfrm flipV="1">
            <a:off x="6168107" y="962866"/>
            <a:ext cx="484934" cy="50725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310610"/>
              </p:ext>
            </p:extLst>
          </p:nvPr>
        </p:nvGraphicFramePr>
        <p:xfrm>
          <a:off x="6385595" y="1109663"/>
          <a:ext cx="252412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51" name="Equation" r:id="rId10" imgW="139700" imgH="165100" progId="Equation.DSMT4">
                  <p:embed/>
                </p:oleObj>
              </mc:Choice>
              <mc:Fallback>
                <p:oleObj name="Equation" r:id="rId10" imgW="1397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85595" y="1109663"/>
                        <a:ext cx="252412" cy="296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814105"/>
              </p:ext>
            </p:extLst>
          </p:nvPr>
        </p:nvGraphicFramePr>
        <p:xfrm>
          <a:off x="7463507" y="457200"/>
          <a:ext cx="144206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52" name="Equation" r:id="rId12" imgW="1117600" imgH="1181100" progId="Equation.DSMT4">
                  <p:embed/>
                </p:oleObj>
              </mc:Choice>
              <mc:Fallback>
                <p:oleObj name="Equation" r:id="rId12" imgW="1117600" imgH="1181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463507" y="457200"/>
                        <a:ext cx="1442065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530001"/>
              </p:ext>
            </p:extLst>
          </p:nvPr>
        </p:nvGraphicFramePr>
        <p:xfrm>
          <a:off x="6549107" y="228600"/>
          <a:ext cx="536575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53" name="Equation" r:id="rId14" imgW="330200" imgH="152400" progId="Equation.DSMT4">
                  <p:embed/>
                </p:oleObj>
              </mc:Choice>
              <mc:Fallback>
                <p:oleObj name="Equation" r:id="rId14" imgW="3302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549107" y="228600"/>
                        <a:ext cx="536575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flipH="1">
            <a:off x="6320507" y="533400"/>
            <a:ext cx="152400" cy="152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57800" y="76200"/>
            <a:ext cx="3733800" cy="2133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57400" y="5943600"/>
            <a:ext cx="2438400" cy="60960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0969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 and drift in a Curved Solenoid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Special Topic: Solenoids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2" descr="http://hyperphysics.phy-astr.gsu.edu/hbase/magnetic/imgmag/to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762000"/>
            <a:ext cx="3009900" cy="3343275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>
            <a:off x="2743200" y="2590800"/>
            <a:ext cx="533400" cy="838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604354"/>
              </p:ext>
            </p:extLst>
          </p:nvPr>
        </p:nvGraphicFramePr>
        <p:xfrm>
          <a:off x="2736850" y="2895600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38" name="Equation" r:id="rId4" imgW="203200" imgH="203200" progId="Equation.DSMT4">
                  <p:embed/>
                </p:oleObj>
              </mc:Choice>
              <mc:Fallback>
                <p:oleObj name="Equation" r:id="rId4" imgW="2032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36850" y="2895600"/>
                        <a:ext cx="20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858360"/>
              </p:ext>
            </p:extLst>
          </p:nvPr>
        </p:nvGraphicFramePr>
        <p:xfrm>
          <a:off x="4410075" y="762000"/>
          <a:ext cx="2152650" cy="304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39" name="Equation" r:id="rId6" imgW="1447800" imgH="2044700" progId="Equation.DSMT4">
                  <p:embed/>
                </p:oleObj>
              </mc:Choice>
              <mc:Fallback>
                <p:oleObj name="Equation" r:id="rId6" imgW="1447800" imgH="2044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10075" y="762000"/>
                        <a:ext cx="2152650" cy="304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705600" y="19812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+mn-lt"/>
              </a:rPr>
              <a:t>field in center solenoid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8400" y="2362200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+mn-lt"/>
              </a:rPr>
              <a:t>Nominal radius of curvature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867400" y="2514600"/>
            <a:ext cx="381000" cy="152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53200" y="29718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FF0000"/>
                </a:solidFill>
                <a:latin typeface="+mn-lt"/>
              </a:rPr>
              <a:t>x</a:t>
            </a:r>
            <a:r>
              <a:rPr lang="en-US" sz="1200" dirty="0" smtClean="0">
                <a:solidFill>
                  <a:srgbClr val="FF0000"/>
                </a:solidFill>
                <a:latin typeface="+mn-lt"/>
              </a:rPr>
              <a:t> measured outward from center of solenoid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172200" y="3200400"/>
            <a:ext cx="381000" cy="152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200" y="7620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Consider a torus: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8600" y="3886200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Clearly these formulas will also hold in an area of local curvature </a:t>
            </a:r>
            <a:r>
              <a:rPr lang="en-US" sz="2000" i="1" dirty="0" smtClean="0">
                <a:solidFill>
                  <a:srgbClr val="FF0000"/>
                </a:solidFill>
                <a:latin typeface="+mn-lt"/>
              </a:rPr>
              <a:t>R</a:t>
            </a:r>
            <a:r>
              <a:rPr lang="en-US" sz="2000" i="1" baseline="-25000" dirty="0" smtClean="0">
                <a:solidFill>
                  <a:srgbClr val="FF0000"/>
                </a:solidFill>
                <a:latin typeface="+mn-lt"/>
              </a:rPr>
              <a:t>0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47244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As the particle moves along the field lines, it will experience a (fictitious) centrifugal force outward.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415456"/>
              </p:ext>
            </p:extLst>
          </p:nvPr>
        </p:nvGraphicFramePr>
        <p:xfrm>
          <a:off x="3646488" y="5562600"/>
          <a:ext cx="13493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40" name="Equation" r:id="rId8" imgW="736600" imgH="457200" progId="Equation.DSMT4">
                  <p:embed/>
                </p:oleObj>
              </mc:Choice>
              <mc:Fallback>
                <p:oleObj name="Equation" r:id="rId8" imgW="736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46488" y="5562600"/>
                        <a:ext cx="1349375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105400" y="5334000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+mn-lt"/>
              </a:rPr>
              <a:t>Component of velocity along </a:t>
            </a:r>
            <a:r>
              <a:rPr lang="en-US" sz="1200" i="1" dirty="0" smtClean="0">
                <a:solidFill>
                  <a:srgbClr val="FF0000"/>
                </a:solidFill>
                <a:latin typeface="+mn-lt"/>
              </a:rPr>
              <a:t>B</a:t>
            </a:r>
            <a:r>
              <a:rPr lang="en-US" sz="1200" dirty="0" smtClean="0">
                <a:solidFill>
                  <a:srgbClr val="FF0000"/>
                </a:solidFill>
                <a:latin typeface="+mn-lt"/>
              </a:rPr>
              <a:t> field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724400" y="5486400"/>
            <a:ext cx="381000" cy="152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110442"/>
      </p:ext>
    </p:extLst>
  </p:cSld>
  <p:clrMapOvr>
    <a:masterClrMapping/>
  </p:clrMapOvr>
  <p:transition xmlns:p14="http://schemas.microsoft.com/office/powerpoint/2010/main"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1270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FF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rgbClr val="FF0000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quantum_universe_RMS_20080415</Template>
  <TotalTime>2133</TotalTime>
  <Words>777</Words>
  <Application>Microsoft Macintosh PowerPoint</Application>
  <PresentationFormat>On-screen Show (4:3)</PresentationFormat>
  <Paragraphs>157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Opulent</vt:lpstr>
      <vt:lpstr>Equation</vt:lpstr>
      <vt:lpstr>MathType 6.0 Equation</vt:lpstr>
      <vt:lpstr>Special Topic: Solenoids</vt:lpstr>
      <vt:lpstr>Applications of Solenoidal Fields</vt:lpstr>
      <vt:lpstr>The fields in a solenoid</vt:lpstr>
      <vt:lpstr>Particle motion in a solenoidal field</vt:lpstr>
      <vt:lpstr>Constants of the motion</vt:lpstr>
      <vt:lpstr>“E cross B Drift”</vt:lpstr>
      <vt:lpstr>“Grad-B Drift”</vt:lpstr>
      <vt:lpstr>PowerPoint Presentation</vt:lpstr>
      <vt:lpstr>Fields and drift in a Curved Solenoid</vt:lpstr>
      <vt:lpstr>PowerPoint Presentation</vt:lpstr>
      <vt:lpstr>PowerPoint Presentation</vt:lpstr>
      <vt:lpstr>Fringe field of a solenoid</vt:lpstr>
      <vt:lpstr>Understanding solenoidal focusing</vt:lpstr>
      <vt:lpstr>Focusing effect</vt:lpstr>
      <vt:lpstr>Effective focal length and coupling</vt:lpstr>
    </vt:vector>
  </TitlesOfParts>
  <Company>Fermilab Beams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Accelerator Division</cp:lastModifiedBy>
  <cp:revision>114</cp:revision>
  <dcterms:created xsi:type="dcterms:W3CDTF">2003-06-24T14:15:57Z</dcterms:created>
  <dcterms:modified xsi:type="dcterms:W3CDTF">2014-01-27T02:00:28Z</dcterms:modified>
</cp:coreProperties>
</file>