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68" r:id="rId1"/>
  </p:sldMasterIdLst>
  <p:notesMasterIdLst>
    <p:notesMasterId r:id="rId11"/>
  </p:notesMasterIdLst>
  <p:handoutMasterIdLst>
    <p:handoutMasterId r:id="rId12"/>
  </p:handoutMasterIdLst>
  <p:sldIdLst>
    <p:sldId id="326" r:id="rId2"/>
    <p:sldId id="455" r:id="rId3"/>
    <p:sldId id="459" r:id="rId4"/>
    <p:sldId id="428" r:id="rId5"/>
    <p:sldId id="429" r:id="rId6"/>
    <p:sldId id="485" r:id="rId7"/>
    <p:sldId id="451" r:id="rId8"/>
    <p:sldId id="473" r:id="rId9"/>
    <p:sldId id="474" r:id="rId10"/>
  </p:sldIdLst>
  <p:sldSz cx="9144000" cy="6858000" type="screen4x3"/>
  <p:notesSz cx="69469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1F1F"/>
    <a:srgbClr val="00863D"/>
    <a:srgbClr val="CC00CC"/>
    <a:srgbClr val="0033CC"/>
    <a:srgbClr val="E1F4FF"/>
    <a:srgbClr val="CCE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3" autoAdjust="0"/>
    <p:restoredTop sz="94678" autoAdjust="0"/>
  </p:normalViewPr>
  <p:slideViewPr>
    <p:cSldViewPr>
      <p:cViewPr varScale="1">
        <p:scale>
          <a:sx n="112" d="100"/>
          <a:sy n="112" d="100"/>
        </p:scale>
        <p:origin x="-992" y="-112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8F7AE4B9-B706-4844-96D1-2A4045233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51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2150"/>
            <a:ext cx="4611688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79913"/>
            <a:ext cx="55562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8175179B-62D4-4740-86C3-545CF7644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16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Tricks of the Trade</a:t>
            </a: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D0EB8-0DF9-4AF7-A02E-8EC86CFF9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Special Topic: Tricks of the Trade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27CFCF89-5294-4A45-B3C1-A32F33C07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400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43000"/>
            <a:ext cx="8229600" cy="2490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3786188"/>
            <a:ext cx="8229600" cy="249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Tricks of the Trade</a:t>
            </a: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16510-01E7-4757-9488-659999564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Special Topic: Tricks of the Trade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8A40B1-99D1-4714-8082-E0CEDF3C5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52400"/>
            <a:ext cx="8371114" cy="507274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5172" y="968829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286" y="968829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Tricks of the Trade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6E6A2-F555-4934-B7BB-3127D0BCF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Tricks of the Trade</a:t>
            </a:r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DC63D-305F-4D49-9928-D077FA879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90500"/>
            <a:ext cx="8490857" cy="463731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Tricks of the Trade</a:t>
            </a:r>
            <a:endParaRPr lang="en-US"/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B3B5A-5052-4940-8887-DC0AFF3E2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Tricks of the Trade</a:t>
            </a:r>
            <a:endParaRPr lang="en-US"/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9CB66-A3E5-4BA0-AB7C-8E86EEA36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Tricks of the Trade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00FBF-4942-4E80-ADE0-0FEADDA5E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Special Topic: Tricks of the Trade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E15EBE9-3805-4C4C-AB44-C76A1B399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4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39738" y="152400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27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446088" y="800100"/>
            <a:ext cx="8355012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6286500" y="6591300"/>
            <a:ext cx="2001838" cy="150813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5300" y="6591300"/>
            <a:ext cx="5753100" cy="152400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Special Topic: Tricks of the Trade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033DD8B1-5AF1-4643-97D0-159D28BAE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6" r:id="rId1"/>
    <p:sldLayoutId id="2147485049" r:id="rId2"/>
    <p:sldLayoutId id="2147485057" r:id="rId3"/>
    <p:sldLayoutId id="2147485050" r:id="rId4"/>
    <p:sldLayoutId id="2147485051" r:id="rId5"/>
    <p:sldLayoutId id="2147485052" r:id="rId6"/>
    <p:sldLayoutId id="2147485053" r:id="rId7"/>
    <p:sldLayoutId id="2147485054" r:id="rId8"/>
    <p:sldLayoutId id="2147485058" r:id="rId9"/>
    <p:sldLayoutId id="2147485055" r:id="rId10"/>
    <p:sldLayoutId id="2147485059" r:id="rId11"/>
    <p:sldLayoutId id="2147485060" r:id="rId12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 Topic: A Few Tricks of the Trade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924300"/>
            <a:ext cx="6400800" cy="974725"/>
          </a:xfrm>
        </p:spPr>
        <p:txBody>
          <a:bodyPr/>
          <a:lstStyle/>
          <a:p>
            <a:r>
              <a:rPr lang="en-US" i="1" dirty="0" smtClean="0"/>
              <a:t>Eric </a:t>
            </a:r>
            <a:r>
              <a:rPr lang="en-US" i="1" dirty="0" err="1" smtClean="0"/>
              <a:t>Prebys</a:t>
            </a:r>
            <a:endParaRPr lang="en-US" i="1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Linac</a:t>
            </a:r>
            <a:r>
              <a:rPr lang="en-US" dirty="0" smtClean="0"/>
              <a:t> -&gt; synchrotron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00100"/>
            <a:ext cx="8355012" cy="516625"/>
          </a:xfrm>
        </p:spPr>
        <p:txBody>
          <a:bodyPr/>
          <a:lstStyle/>
          <a:p>
            <a:r>
              <a:rPr lang="en-US" sz="1800" dirty="0" smtClean="0"/>
              <a:t>Most accelerators start with a linear accelerator, which injects into a synchrotron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In order to maximize the intensity in the synchrotron, we can</a:t>
            </a:r>
          </a:p>
          <a:p>
            <a:pPr lvl="1"/>
            <a:r>
              <a:rPr lang="en-US" sz="1600" dirty="0" smtClean="0"/>
              <a:t>Increase the </a:t>
            </a:r>
            <a:r>
              <a:rPr lang="en-US" sz="1600" dirty="0" err="1" smtClean="0"/>
              <a:t>linac</a:t>
            </a:r>
            <a:r>
              <a:rPr lang="en-US" sz="1600" dirty="0" smtClean="0"/>
              <a:t> current as high as possible and inject over one revolution </a:t>
            </a:r>
          </a:p>
          <a:p>
            <a:pPr lvl="2"/>
            <a:r>
              <a:rPr lang="en-US" sz="1600" dirty="0" smtClean="0"/>
              <a:t>There are limits to </a:t>
            </a:r>
            <a:r>
              <a:rPr lang="en-US" sz="1600" dirty="0" err="1" smtClean="0"/>
              <a:t>linac</a:t>
            </a:r>
            <a:r>
              <a:rPr lang="en-US" sz="1600" dirty="0" smtClean="0"/>
              <a:t> current</a:t>
            </a:r>
          </a:p>
          <a:p>
            <a:pPr lvl="1"/>
            <a:r>
              <a:rPr lang="en-US" sz="1600" dirty="0" smtClean="0"/>
              <a:t>Inject over multiple (</a:t>
            </a:r>
            <a:r>
              <a:rPr lang="en-US" sz="1600" i="1" dirty="0" smtClean="0"/>
              <a:t>N</a:t>
            </a:r>
            <a:r>
              <a:rPr lang="en-US" sz="1600" dirty="0" smtClean="0"/>
              <a:t>) revolutions of the synchrotron</a:t>
            </a:r>
          </a:p>
          <a:p>
            <a:pPr lvl="2"/>
            <a:r>
              <a:rPr lang="en-US" sz="1600" dirty="0" smtClean="0"/>
              <a:t>Preferred method</a:t>
            </a:r>
          </a:p>
          <a:p>
            <a:r>
              <a:rPr lang="en-US" sz="1800" dirty="0" smtClean="0"/>
              <a:t>Unfortunately, </a:t>
            </a:r>
            <a:r>
              <a:rPr lang="en-US" sz="1800" dirty="0" err="1" smtClean="0"/>
              <a:t>Liouville’s</a:t>
            </a:r>
            <a:r>
              <a:rPr lang="en-US" sz="1800" dirty="0" smtClean="0"/>
              <a:t> Theorem says we can’t inject one beam on top of another</a:t>
            </a:r>
          </a:p>
          <a:p>
            <a:pPr lvl="1"/>
            <a:r>
              <a:rPr lang="en-US" sz="1400" dirty="0" smtClean="0"/>
              <a:t>Electrons can be injected off orbit and will “cool” down to the equilibrium orbit via synchrotron radiation.</a:t>
            </a:r>
          </a:p>
          <a:p>
            <a:pPr lvl="1"/>
            <a:r>
              <a:rPr lang="en-US" sz="1400" dirty="0" smtClean="0"/>
              <a:t>Protons can be injected a small, changing angle to “paint” phase space, resulting in increased emittance</a:t>
            </a:r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25620" y="1163105"/>
            <a:ext cx="1228960" cy="1228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7" idx="4"/>
          </p:cNvCxnSpPr>
          <p:nvPr/>
        </p:nvCxnSpPr>
        <p:spPr>
          <a:xfrm>
            <a:off x="3535065" y="2392065"/>
            <a:ext cx="180503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419850" y="5579680"/>
          <a:ext cx="1613010" cy="46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24" name="Equation" r:id="rId3" imgW="799920" imgH="228600" progId="Equation.3">
                  <p:embed/>
                </p:oleObj>
              </mc:Choice>
              <mc:Fallback>
                <p:oleObj name="Equation" r:id="rId3" imgW="7999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50" y="5579680"/>
                        <a:ext cx="1613010" cy="4608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93720" y="5810110"/>
            <a:ext cx="230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Linac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emittance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rot="10800000">
            <a:off x="4994456" y="5886920"/>
            <a:ext cx="499265" cy="107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2665" y="6002135"/>
            <a:ext cx="276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Synchrotron emittance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151015" y="5886920"/>
            <a:ext cx="230430" cy="153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Tricks of the Trade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 (or charge exchange) injection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62664" y="4043480"/>
            <a:ext cx="8681335" cy="2126280"/>
          </a:xfrm>
        </p:spPr>
        <p:txBody>
          <a:bodyPr/>
          <a:lstStyle/>
          <a:p>
            <a:r>
              <a:rPr lang="en-US" sz="1400" dirty="0" smtClean="0"/>
              <a:t>Instead of ionizing Hydrogen, and electron is added to create H</a:t>
            </a:r>
            <a:r>
              <a:rPr lang="en-US" sz="1400" baseline="30000" dirty="0" smtClean="0"/>
              <a:t>-</a:t>
            </a:r>
            <a:r>
              <a:rPr lang="en-US" sz="1400" dirty="0" smtClean="0"/>
              <a:t>, which is accelerated in the </a:t>
            </a:r>
            <a:r>
              <a:rPr lang="en-US" sz="1400" dirty="0" err="1" smtClean="0"/>
              <a:t>linac</a:t>
            </a:r>
            <a:endParaRPr lang="en-US" sz="1400" dirty="0" smtClean="0"/>
          </a:p>
          <a:p>
            <a:r>
              <a:rPr lang="en-US" sz="1400" dirty="0" smtClean="0"/>
              <a:t>A pulsed chicane moves the circulating beam out during injection</a:t>
            </a:r>
          </a:p>
          <a:p>
            <a:r>
              <a:rPr lang="en-US" sz="1400" dirty="0" smtClean="0"/>
              <a:t>An injected H</a:t>
            </a:r>
            <a:r>
              <a:rPr lang="en-US" sz="1400" baseline="30000" dirty="0" smtClean="0"/>
              <a:t>-</a:t>
            </a:r>
            <a:r>
              <a:rPr lang="en-US" sz="1400" dirty="0" smtClean="0"/>
              <a:t> beam is bent in the opposite direction so it lies on top of the circulating beam</a:t>
            </a:r>
          </a:p>
          <a:p>
            <a:r>
              <a:rPr lang="en-US" sz="1400" dirty="0" smtClean="0"/>
              <a:t>The combined beam passes through a foil, which strips the two electrons, leaving a single, more intense proton beam.</a:t>
            </a:r>
          </a:p>
          <a:p>
            <a:r>
              <a:rPr lang="en-US" sz="1400" dirty="0" err="1" smtClean="0"/>
              <a:t>Fermilab</a:t>
            </a:r>
            <a:r>
              <a:rPr lang="en-US" sz="1400" dirty="0" smtClean="0"/>
              <a:t> was converted from proton to H</a:t>
            </a:r>
            <a:r>
              <a:rPr lang="en-US" sz="1400" baseline="30000" dirty="0" smtClean="0"/>
              <a:t>-</a:t>
            </a:r>
            <a:r>
              <a:rPr lang="en-US" sz="1400" dirty="0" smtClean="0"/>
              <a:t> during the 70’s</a:t>
            </a:r>
          </a:p>
          <a:p>
            <a:r>
              <a:rPr lang="en-US" sz="1400" dirty="0" smtClean="0"/>
              <a:t>CERN </a:t>
            </a:r>
            <a:r>
              <a:rPr lang="en-US" sz="1400" i="1" dirty="0" smtClean="0"/>
              <a:t>still </a:t>
            </a:r>
            <a:r>
              <a:rPr lang="en-US" sz="1400" dirty="0" smtClean="0"/>
              <a:t>uses proton injection, but is in the process of upgrading.</a:t>
            </a:r>
            <a:endParaRPr lang="en-US" sz="1400" dirty="0"/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2178105" y="1508750"/>
            <a:ext cx="990600" cy="1447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3549705" y="1508750"/>
            <a:ext cx="990600" cy="1447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5378505" y="1508750"/>
            <a:ext cx="990600" cy="1447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6750105" y="1508750"/>
            <a:ext cx="990600" cy="1447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64" name="Freeform 8"/>
          <p:cNvSpPr>
            <a:spLocks/>
          </p:cNvSpPr>
          <p:nvPr/>
        </p:nvSpPr>
        <p:spPr bwMode="auto">
          <a:xfrm>
            <a:off x="1111305" y="1805613"/>
            <a:ext cx="7769225" cy="4524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960" y="47"/>
              </a:cxn>
              <a:cxn ang="0">
                <a:pos x="1824" y="250"/>
              </a:cxn>
              <a:cxn ang="0">
                <a:pos x="2976" y="250"/>
              </a:cxn>
              <a:cxn ang="0">
                <a:pos x="3853" y="40"/>
              </a:cxn>
              <a:cxn ang="0">
                <a:pos x="4894" y="7"/>
              </a:cxn>
            </a:cxnLst>
            <a:rect l="0" t="0" r="r" b="b"/>
            <a:pathLst>
              <a:path w="4894" h="285">
                <a:moveTo>
                  <a:pt x="0" y="18"/>
                </a:moveTo>
                <a:cubicBezTo>
                  <a:pt x="160" y="23"/>
                  <a:pt x="656" y="9"/>
                  <a:pt x="960" y="47"/>
                </a:cubicBezTo>
                <a:cubicBezTo>
                  <a:pt x="1264" y="86"/>
                  <a:pt x="1488" y="216"/>
                  <a:pt x="1824" y="250"/>
                </a:cubicBezTo>
                <a:cubicBezTo>
                  <a:pt x="2160" y="283"/>
                  <a:pt x="2638" y="285"/>
                  <a:pt x="2976" y="250"/>
                </a:cubicBezTo>
                <a:cubicBezTo>
                  <a:pt x="3314" y="215"/>
                  <a:pt x="3533" y="80"/>
                  <a:pt x="3853" y="40"/>
                </a:cubicBezTo>
                <a:cubicBezTo>
                  <a:pt x="4173" y="0"/>
                  <a:pt x="4677" y="14"/>
                  <a:pt x="4894" y="7"/>
                </a:cubicBezTo>
              </a:path>
            </a:pathLst>
          </a:custGeom>
          <a:noFill/>
          <a:ln w="38100" cap="flat" cmpd="sng">
            <a:solidFill>
              <a:srgbClr val="99336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8665" name="Freeform 9"/>
          <p:cNvSpPr>
            <a:spLocks/>
          </p:cNvSpPr>
          <p:nvPr/>
        </p:nvSpPr>
        <p:spPr bwMode="auto">
          <a:xfrm>
            <a:off x="661871" y="2232649"/>
            <a:ext cx="4148310" cy="608679"/>
          </a:xfrm>
          <a:custGeom>
            <a:avLst/>
            <a:gdLst>
              <a:gd name="connsiteX0" fmla="*/ 10000 w 10000"/>
              <a:gd name="connsiteY0" fmla="*/ 77 h 10000"/>
              <a:gd name="connsiteX1" fmla="*/ 8030 w 10000"/>
              <a:gd name="connsiteY1" fmla="*/ 357 h 10000"/>
              <a:gd name="connsiteX2" fmla="*/ 5687 w 10000"/>
              <a:gd name="connsiteY2" fmla="*/ 2245 h 10000"/>
              <a:gd name="connsiteX3" fmla="*/ 4062 w 10000"/>
              <a:gd name="connsiteY3" fmla="*/ 3061 h 10000"/>
              <a:gd name="connsiteX4" fmla="*/ 2762 w 10000"/>
              <a:gd name="connsiteY4" fmla="*/ 4286 h 10000"/>
              <a:gd name="connsiteX5" fmla="*/ 0 w 10000"/>
              <a:gd name="connsiteY5" fmla="*/ 10000 h 10000"/>
              <a:gd name="connsiteX0" fmla="*/ 10000 w 10000"/>
              <a:gd name="connsiteY0" fmla="*/ 77 h 10000"/>
              <a:gd name="connsiteX1" fmla="*/ 8030 w 10000"/>
              <a:gd name="connsiteY1" fmla="*/ 357 h 10000"/>
              <a:gd name="connsiteX2" fmla="*/ 5687 w 10000"/>
              <a:gd name="connsiteY2" fmla="*/ 2245 h 10000"/>
              <a:gd name="connsiteX3" fmla="*/ 4062 w 10000"/>
              <a:gd name="connsiteY3" fmla="*/ 3061 h 10000"/>
              <a:gd name="connsiteX4" fmla="*/ 0 w 10000"/>
              <a:gd name="connsiteY4" fmla="*/ 10000 h 10000"/>
              <a:gd name="connsiteX0" fmla="*/ 8846 w 8846"/>
              <a:gd name="connsiteY0" fmla="*/ 77 h 3672"/>
              <a:gd name="connsiteX1" fmla="*/ 6876 w 8846"/>
              <a:gd name="connsiteY1" fmla="*/ 357 h 3672"/>
              <a:gd name="connsiteX2" fmla="*/ 4533 w 8846"/>
              <a:gd name="connsiteY2" fmla="*/ 2245 h 3672"/>
              <a:gd name="connsiteX3" fmla="*/ 2908 w 8846"/>
              <a:gd name="connsiteY3" fmla="*/ 3061 h 3672"/>
              <a:gd name="connsiteX4" fmla="*/ 0 w 8846"/>
              <a:gd name="connsiteY4" fmla="*/ 3672 h 3672"/>
              <a:gd name="connsiteX0" fmla="*/ 10000 w 10000"/>
              <a:gd name="connsiteY0" fmla="*/ 210 h 10000"/>
              <a:gd name="connsiteX1" fmla="*/ 7773 w 10000"/>
              <a:gd name="connsiteY1" fmla="*/ 972 h 10000"/>
              <a:gd name="connsiteX2" fmla="*/ 5124 w 10000"/>
              <a:gd name="connsiteY2" fmla="*/ 6114 h 10000"/>
              <a:gd name="connsiteX3" fmla="*/ 3287 w 10000"/>
              <a:gd name="connsiteY3" fmla="*/ 8336 h 10000"/>
              <a:gd name="connsiteX4" fmla="*/ 0 w 10000"/>
              <a:gd name="connsiteY4" fmla="*/ 10000 h 10000"/>
              <a:gd name="connsiteX0" fmla="*/ 10000 w 10000"/>
              <a:gd name="connsiteY0" fmla="*/ 210 h 8879"/>
              <a:gd name="connsiteX1" fmla="*/ 7773 w 10000"/>
              <a:gd name="connsiteY1" fmla="*/ 972 h 8879"/>
              <a:gd name="connsiteX2" fmla="*/ 5124 w 10000"/>
              <a:gd name="connsiteY2" fmla="*/ 6114 h 8879"/>
              <a:gd name="connsiteX3" fmla="*/ 3287 w 10000"/>
              <a:gd name="connsiteY3" fmla="*/ 8336 h 8879"/>
              <a:gd name="connsiteX4" fmla="*/ 0 w 10000"/>
              <a:gd name="connsiteY4" fmla="*/ 8879 h 8879"/>
              <a:gd name="connsiteX0" fmla="*/ 10000 w 10000"/>
              <a:gd name="connsiteY0" fmla="*/ 237 h 10000"/>
              <a:gd name="connsiteX1" fmla="*/ 7773 w 10000"/>
              <a:gd name="connsiteY1" fmla="*/ 1095 h 10000"/>
              <a:gd name="connsiteX2" fmla="*/ 5124 w 10000"/>
              <a:gd name="connsiteY2" fmla="*/ 6886 h 10000"/>
              <a:gd name="connsiteX3" fmla="*/ 3287 w 10000"/>
              <a:gd name="connsiteY3" fmla="*/ 938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0000" y="237"/>
                </a:moveTo>
                <a:cubicBezTo>
                  <a:pt x="9629" y="365"/>
                  <a:pt x="8584" y="0"/>
                  <a:pt x="7773" y="1095"/>
                </a:cubicBezTo>
                <a:cubicBezTo>
                  <a:pt x="6961" y="2189"/>
                  <a:pt x="5870" y="5503"/>
                  <a:pt x="5124" y="6886"/>
                </a:cubicBezTo>
                <a:cubicBezTo>
                  <a:pt x="4378" y="8269"/>
                  <a:pt x="4141" y="8869"/>
                  <a:pt x="3287" y="9388"/>
                </a:cubicBezTo>
                <a:cubicBezTo>
                  <a:pt x="2433" y="9908"/>
                  <a:pt x="970" y="9673"/>
                  <a:pt x="0" y="1000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8666" name="Line 10"/>
          <p:cNvSpPr>
            <a:spLocks noChangeShapeType="1"/>
          </p:cNvSpPr>
          <p:nvPr/>
        </p:nvSpPr>
        <p:spPr bwMode="auto">
          <a:xfrm>
            <a:off x="4921305" y="2118350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8667" name="Line 11"/>
          <p:cNvSpPr>
            <a:spLocks noChangeShapeType="1"/>
          </p:cNvSpPr>
          <p:nvPr/>
        </p:nvSpPr>
        <p:spPr bwMode="auto">
          <a:xfrm>
            <a:off x="1111305" y="1813550"/>
            <a:ext cx="7620000" cy="0"/>
          </a:xfrm>
          <a:prstGeom prst="line">
            <a:avLst/>
          </a:prstGeom>
          <a:noFill/>
          <a:ln w="38100">
            <a:solidFill>
              <a:srgbClr val="993366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8668" name="Text Box 12"/>
          <p:cNvSpPr txBox="1">
            <a:spLocks noChangeArrowheads="1"/>
          </p:cNvSpPr>
          <p:nvPr/>
        </p:nvSpPr>
        <p:spPr bwMode="auto">
          <a:xfrm>
            <a:off x="5683305" y="105155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Circulating Beam</a:t>
            </a:r>
          </a:p>
        </p:txBody>
      </p:sp>
      <p:sp>
        <p:nvSpPr>
          <p:cNvPr id="198669" name="Line 13"/>
          <p:cNvSpPr>
            <a:spLocks noChangeShapeType="1"/>
          </p:cNvSpPr>
          <p:nvPr/>
        </p:nvSpPr>
        <p:spPr bwMode="auto">
          <a:xfrm flipH="1">
            <a:off x="4845105" y="128015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8670" name="Text Box 14"/>
          <p:cNvSpPr txBox="1">
            <a:spLocks noChangeArrowheads="1"/>
          </p:cNvSpPr>
          <p:nvPr/>
        </p:nvSpPr>
        <p:spPr bwMode="auto">
          <a:xfrm>
            <a:off x="5454705" y="318515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Beam at injection</a:t>
            </a:r>
          </a:p>
        </p:txBody>
      </p:sp>
      <p:sp>
        <p:nvSpPr>
          <p:cNvPr id="198671" name="Line 15"/>
          <p:cNvSpPr>
            <a:spLocks noChangeShapeType="1"/>
          </p:cNvSpPr>
          <p:nvPr/>
        </p:nvSpPr>
        <p:spPr bwMode="auto">
          <a:xfrm flipH="1" flipV="1">
            <a:off x="5149905" y="234695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8672" name="Text Box 16"/>
          <p:cNvSpPr txBox="1">
            <a:spLocks noChangeArrowheads="1"/>
          </p:cNvSpPr>
          <p:nvPr/>
        </p:nvSpPr>
        <p:spPr bwMode="auto">
          <a:xfrm>
            <a:off x="1538005" y="3352190"/>
            <a:ext cx="1828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/>
              <a:t>H</a:t>
            </a:r>
            <a:r>
              <a:rPr lang="en-US" sz="2800" baseline="30000" dirty="0" smtClean="0"/>
              <a:t>-</a:t>
            </a:r>
            <a:r>
              <a:rPr lang="en-US" sz="1600" baseline="30000" dirty="0" smtClean="0"/>
              <a:t> </a:t>
            </a:r>
            <a:r>
              <a:rPr lang="en-US" sz="1600" dirty="0"/>
              <a:t>beam from LINAC</a:t>
            </a:r>
          </a:p>
        </p:txBody>
      </p:sp>
      <p:sp>
        <p:nvSpPr>
          <p:cNvPr id="198673" name="Line 17"/>
          <p:cNvSpPr>
            <a:spLocks noChangeShapeType="1"/>
          </p:cNvSpPr>
          <p:nvPr/>
        </p:nvSpPr>
        <p:spPr bwMode="auto">
          <a:xfrm flipH="1" flipV="1">
            <a:off x="1538005" y="289499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5073705" y="348995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Stripping foil</a:t>
            </a:r>
          </a:p>
        </p:txBody>
      </p:sp>
      <p:sp>
        <p:nvSpPr>
          <p:cNvPr id="198677" name="Line 21"/>
          <p:cNvSpPr>
            <a:spLocks noChangeShapeType="1"/>
          </p:cNvSpPr>
          <p:nvPr/>
        </p:nvSpPr>
        <p:spPr bwMode="auto">
          <a:xfrm flipH="1" flipV="1">
            <a:off x="4997505" y="326135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1922054" y="702245"/>
            <a:ext cx="3648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Magnetic chicane pulsed to move beam out during injection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Tricks of the Trade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6146605" y="5080415"/>
            <a:ext cx="384050" cy="192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145135" y="5157225"/>
            <a:ext cx="1190555" cy="4224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454180" y="2238445"/>
            <a:ext cx="1190555" cy="4224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and extraction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6088" y="800100"/>
            <a:ext cx="8355012" cy="1169510"/>
          </a:xfrm>
        </p:spPr>
        <p:txBody>
          <a:bodyPr/>
          <a:lstStyle/>
          <a:p>
            <a:r>
              <a:rPr lang="en-US" sz="2000" dirty="0" smtClean="0"/>
              <a:t>We typically would like to extract (or inject) beam by switching a magnetic field on between two bunches </a:t>
            </a:r>
            <a:r>
              <a:rPr lang="en-US" sz="2000" smtClean="0"/>
              <a:t>(order ~10-100 ns)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Unfortunately, getting the required field in such a short time would result in prohibitively high inductive voltages, so we usually do it in two steps: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078950" y="2238445"/>
            <a:ext cx="1190555" cy="4224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6995" y="2238445"/>
            <a:ext cx="1190555" cy="4224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14415" y="2353660"/>
            <a:ext cx="384050" cy="1920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48520" y="2468875"/>
            <a:ext cx="8295480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999200" y="2737710"/>
            <a:ext cx="691290" cy="230430"/>
            <a:chOff x="2766965" y="3044950"/>
            <a:chExt cx="691290" cy="23043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2766965" y="3275380"/>
              <a:ext cx="3072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2958990" y="3160165"/>
              <a:ext cx="2304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074205" y="3044950"/>
              <a:ext cx="3840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769905" y="5157225"/>
            <a:ext cx="1190555" cy="4224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87950" y="5157225"/>
            <a:ext cx="1190555" cy="4224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805370" y="5272440"/>
            <a:ext cx="384050" cy="1920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539475" y="5387655"/>
            <a:ext cx="8295480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690155" y="5656490"/>
            <a:ext cx="691290" cy="230430"/>
            <a:chOff x="2766965" y="3044950"/>
            <a:chExt cx="691290" cy="23043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766965" y="3275380"/>
              <a:ext cx="3072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 flipH="1" flipV="1">
              <a:off x="2958990" y="3160165"/>
              <a:ext cx="2304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074205" y="3044950"/>
              <a:ext cx="3840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6146605" y="5080416"/>
            <a:ext cx="384050" cy="4608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3189421" y="4581150"/>
            <a:ext cx="2419514" cy="576075"/>
            <a:chOff x="3189421" y="4581150"/>
            <a:chExt cx="2419514" cy="576075"/>
          </a:xfrm>
        </p:grpSpPr>
        <p:sp>
          <p:nvSpPr>
            <p:cNvPr id="62" name="TextBox 61"/>
            <p:cNvSpPr txBox="1"/>
            <p:nvPr/>
          </p:nvSpPr>
          <p:spPr>
            <a:xfrm>
              <a:off x="3381445" y="4581150"/>
              <a:ext cx="2227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fast, weak “kicker”</a:t>
              </a:r>
              <a:endParaRPr lang="en-US" dirty="0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rot="5400000">
              <a:off x="3189421" y="4965200"/>
              <a:ext cx="192025" cy="1920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301695" y="5618085"/>
            <a:ext cx="3610070" cy="876761"/>
            <a:chOff x="5301695" y="5618085"/>
            <a:chExt cx="3610070" cy="876761"/>
          </a:xfrm>
        </p:grpSpPr>
        <p:sp>
          <p:nvSpPr>
            <p:cNvPr id="65" name="TextBox 64"/>
            <p:cNvSpPr txBox="1"/>
            <p:nvPr/>
          </p:nvSpPr>
          <p:spPr>
            <a:xfrm>
              <a:off x="5301695" y="5848515"/>
              <a:ext cx="3610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slower (or DC) extraction magnet with zero field on beam path.</a:t>
              </a:r>
              <a:endParaRPr lang="en-US" dirty="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rot="16200000" flipV="1">
              <a:off x="6607466" y="5618085"/>
              <a:ext cx="268835" cy="2688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 rot="10800000">
            <a:off x="6146605" y="5272440"/>
            <a:ext cx="3840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112610" y="2353660"/>
            <a:ext cx="384050" cy="192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-457250" y="2392065"/>
            <a:ext cx="192025" cy="1536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-457250" y="2392065"/>
            <a:ext cx="192025" cy="1536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457250" y="2392065"/>
            <a:ext cx="192025" cy="192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-457250" y="2392065"/>
            <a:ext cx="192025" cy="192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805370" y="5272440"/>
            <a:ext cx="384050" cy="192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-766295" y="5310845"/>
            <a:ext cx="192025" cy="1536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-766295" y="5310845"/>
            <a:ext cx="192025" cy="1536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-766295" y="5310845"/>
            <a:ext cx="192025" cy="192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-766295" y="5310845"/>
            <a:ext cx="192025" cy="192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ate Placeholder 6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2" name="Footer Placeholder 7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Tricks of the Trade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023 L 1.11268 0.0004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05556E-6 4.68085E-6 L 1.11077 0.00023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3" presetClass="pat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77778E-6 -4.07407E-6 L 0.3816 -0.00625 C 0.39497 -0.00625 0.40868 -0.01319 0.42223 -0.01458 L 1.10348 -0.20763 " pathEditMode="relative" rAng="0" ptsTypes="FfFF">
                                      <p:cBhvr>
                                        <p:cTn id="16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" y="-10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3" presetClass="pat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2.77778E-6 -4.07407E-6 L 0.3816 -0.00625 C 0.39497 -0.00625 0.40868 -0.01319 0.42223 -0.01458 L 1.10348 -0.20763 " pathEditMode="relative" rAng="0" ptsTypes="FfFF">
                                      <p:cBhvr>
                                        <p:cTn id="18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" y="-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023 L 1.11268 0.00046 " pathEditMode="relative" rAng="0" ptsTypes="AA">
                                      <p:cBhvr>
                                        <p:cTn id="32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63" presetClass="pat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05556E-6 4.68085E-6 L 1.11077 0.00023 " pathEditMode="relative" rAng="0" ptsTypes="AA">
                                      <p:cBhvr>
                                        <p:cTn id="34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3" presetClass="pat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3.88889E-6 -4.93987E-6 L 0.38159 -0.00624 C 0.39496 -0.00624 0.75833 -0.02474 0.77187 -0.02613 L 1.10347 -0.20767 " pathEditMode="relative" rAng="0" ptsTypes="FfFF">
                                      <p:cBhvr>
                                        <p:cTn id="42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" y="-10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3" presetClass="pat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88889E-6 -4.93987E-6 L 0.38159 -0.00624 C 0.39496 -0.00624 0.75833 -0.02474 0.77187 -0.02613 L 1.10347 -0.20767 " pathEditMode="relative" rAng="0" ptsTypes="FfFF">
                                      <p:cBhvr>
                                        <p:cTn id="44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" y="-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197820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0460" y="3544215"/>
            <a:ext cx="2684026" cy="3044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10" y="133927"/>
            <a:ext cx="8262937" cy="441325"/>
          </a:xfrm>
        </p:spPr>
        <p:txBody>
          <a:bodyPr/>
          <a:lstStyle/>
          <a:p>
            <a:r>
              <a:rPr lang="en-US" dirty="0" smtClean="0"/>
              <a:t>Extraction hardware</a:t>
            </a:r>
            <a:endParaRPr lang="en-US" dirty="0"/>
          </a:p>
        </p:txBody>
      </p:sp>
      <p:pic>
        <p:nvPicPr>
          <p:cNvPr id="192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8764" y="162638"/>
            <a:ext cx="2733963" cy="2649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2518" name="Picture 6" descr="http://tdserver1/proeng/MagnetPhotos/BSE/BSE001/P000487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9554" y="3551992"/>
            <a:ext cx="2112275" cy="256786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615272" y="3223360"/>
            <a:ext cx="3302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Lambertson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”: usually DC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04951" y="5080415"/>
            <a:ext cx="115215" cy="1152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33061" y="4475433"/>
            <a:ext cx="115215" cy="1152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17454" y="4849091"/>
            <a:ext cx="157018" cy="158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43563" y="4599709"/>
            <a:ext cx="277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B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56037" y="4853709"/>
            <a:ext cx="277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B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433128" y="4973783"/>
            <a:ext cx="157018" cy="1588"/>
          </a:xfrm>
          <a:prstGeom prst="straightConnector1">
            <a:avLst/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1054" y="4387273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circulating beam (B=0)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>
            <a:off x="1893454" y="4710439"/>
            <a:ext cx="1191491" cy="388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21600" y="3791528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circulating beam (B=0)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4" idx="1"/>
          </p:cNvCxnSpPr>
          <p:nvPr/>
        </p:nvCxnSpPr>
        <p:spPr>
          <a:xfrm rot="10800000" flipV="1">
            <a:off x="6622474" y="4114694"/>
            <a:ext cx="1099127" cy="355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21600" y="4608946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current “blade”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6599386" y="4715165"/>
            <a:ext cx="1131451" cy="785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21600" y="5426365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return path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6530115" y="5116948"/>
            <a:ext cx="1154541" cy="4156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8797" y="3218743"/>
            <a:ext cx="4023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Septum: pulsed, but slower than the kicker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364" y="2881745"/>
            <a:ext cx="295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“Slow” extraction elements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10145" y="1131454"/>
            <a:ext cx="2955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“Fast” kicker</a:t>
            </a:r>
          </a:p>
          <a:p>
            <a:pPr marL="2857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usually an impedance matched strip line, with or without ferrites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029527" y="1256145"/>
            <a:ext cx="3232728" cy="55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Tricks of the Trade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07407E-6 L 0.02743 0.000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00087 0.0405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E6FA284-7DAB-4F8B-8904-7E5B6341EDC2}" type="slidenum">
              <a:rPr lang="en-US"/>
              <a:pPr/>
              <a:t>6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60" y="126170"/>
            <a:ext cx="8371114" cy="50727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Slow Extraction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77880" y="663840"/>
            <a:ext cx="7911430" cy="2552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A harmonic resonance is generated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Usually </a:t>
            </a:r>
            <a:r>
              <a:rPr lang="en-US" sz="1400" dirty="0" err="1" smtClean="0"/>
              <a:t>sextupoles</a:t>
            </a:r>
            <a:r>
              <a:rPr lang="en-US" sz="1400" dirty="0" smtClean="0"/>
              <a:t> are used to create a 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order resonant instability</a:t>
            </a:r>
          </a:p>
          <a:p>
            <a:pPr lvl="1" eaLnBrk="1" hangingPunct="1">
              <a:lnSpc>
                <a:spcPct val="90000"/>
              </a:lnSpc>
            </a:pPr>
            <a:endParaRPr lang="en-US" sz="1400" dirty="0" smtClean="0"/>
          </a:p>
          <a:p>
            <a:pPr lvl="1" eaLnBrk="1" hangingPunct="1">
              <a:lnSpc>
                <a:spcPct val="90000"/>
              </a:lnSpc>
            </a:pPr>
            <a:endParaRPr lang="en-US" sz="1400" dirty="0" smtClean="0"/>
          </a:p>
          <a:p>
            <a:pPr lvl="1" eaLnBrk="1" hangingPunct="1">
              <a:lnSpc>
                <a:spcPct val="90000"/>
              </a:lnSpc>
            </a:pPr>
            <a:endParaRPr lang="en-US" sz="1400" dirty="0" smtClean="0"/>
          </a:p>
          <a:p>
            <a:pPr lvl="1" eaLnBrk="1" hangingPunct="1">
              <a:lnSpc>
                <a:spcPct val="90000"/>
              </a:lnSpc>
            </a:pPr>
            <a:endParaRPr lang="en-US" sz="1400" dirty="0" smtClean="0"/>
          </a:p>
          <a:p>
            <a:pPr lvl="1" eaLnBrk="1" hangingPunct="1">
              <a:lnSpc>
                <a:spcPct val="90000"/>
              </a:lnSpc>
            </a:pPr>
            <a:endParaRPr lang="en-US" sz="1400" dirty="0" smtClean="0"/>
          </a:p>
          <a:p>
            <a:pPr lvl="1" eaLnBrk="1" hangingPunct="1">
              <a:lnSpc>
                <a:spcPct val="90000"/>
              </a:lnSpc>
            </a:pPr>
            <a:endParaRPr lang="en-US" sz="1400" dirty="0" smtClean="0"/>
          </a:p>
          <a:p>
            <a:pPr lvl="1" eaLnBrk="1" hangingPunct="1">
              <a:lnSpc>
                <a:spcPct val="90000"/>
              </a:lnSpc>
            </a:pPr>
            <a:endParaRPr lang="en-US" sz="1400" dirty="0" smtClean="0"/>
          </a:p>
          <a:p>
            <a:pPr lvl="1" eaLnBrk="1" hangingPunct="1">
              <a:lnSpc>
                <a:spcPct val="90000"/>
              </a:lnSpc>
            </a:pPr>
            <a:endParaRPr lang="en-US" sz="1400" dirty="0" smtClean="0"/>
          </a:p>
          <a:p>
            <a:pPr lvl="1" eaLnBrk="1" hangingPunct="1">
              <a:lnSpc>
                <a:spcPct val="90000"/>
              </a:lnSpc>
            </a:pPr>
            <a:endParaRPr lang="en-US" sz="1400" dirty="0" smtClean="0"/>
          </a:p>
          <a:p>
            <a:pPr lvl="1" eaLnBrk="1" hangingPunct="1">
              <a:lnSpc>
                <a:spcPct val="90000"/>
              </a:lnSpc>
            </a:pPr>
            <a:endParaRPr lang="en-US" sz="1400" dirty="0" smtClean="0"/>
          </a:p>
          <a:p>
            <a:pPr lvl="1" eaLnBrk="1" hangingPunct="1">
              <a:lnSpc>
                <a:spcPct val="90000"/>
              </a:lnSpc>
            </a:pPr>
            <a:endParaRPr lang="en-US" sz="1400" dirty="0" smtClean="0"/>
          </a:p>
          <a:p>
            <a:pPr lvl="1" eaLnBrk="1" hangingPunct="1">
              <a:lnSpc>
                <a:spcPct val="90000"/>
              </a:lnSpc>
            </a:pPr>
            <a:endParaRPr lang="en-US" sz="1400" dirty="0" smtClean="0"/>
          </a:p>
          <a:p>
            <a:pPr lvl="1" eaLnBrk="1" hangingPunct="1">
              <a:lnSpc>
                <a:spcPct val="90000"/>
              </a:lnSpc>
              <a:buNone/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Tune the instability so the escaping beam exactly fills the extraction gap between interceptions (3 times around for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order)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Minimum inefficiency ~(septum thickness)/(gap size)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Use electrostatic septum made of a plane of wires. Typical parameters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 smtClean="0"/>
              <a:t>Septum thickness: .1 mm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 smtClean="0"/>
              <a:t>Gap: 10 mm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 smtClean="0"/>
              <a:t>Field: 80 kV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sz="1600" dirty="0" smtClean="0"/>
          </a:p>
        </p:txBody>
      </p:sp>
      <p:pic>
        <p:nvPicPr>
          <p:cNvPr id="8197" name="Picture 4" descr="img57"/>
          <p:cNvPicPr>
            <a:picLocks noChangeAspect="1" noChangeArrowheads="1"/>
          </p:cNvPicPr>
          <p:nvPr/>
        </p:nvPicPr>
        <p:blipFill>
          <a:blip r:embed="rId2" cstate="print"/>
          <a:srcRect t="10085" b="24202"/>
          <a:stretch>
            <a:fillRect/>
          </a:stretch>
        </p:blipFill>
        <p:spPr bwMode="auto">
          <a:xfrm>
            <a:off x="4341570" y="1700775"/>
            <a:ext cx="4508864" cy="1969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285" y="1623965"/>
            <a:ext cx="2195513" cy="1927225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</p:pic>
      <p:sp>
        <p:nvSpPr>
          <p:cNvPr id="8199" name="AutoShape 6"/>
          <p:cNvSpPr>
            <a:spLocks noChangeArrowheads="1"/>
          </p:cNvSpPr>
          <p:nvPr/>
        </p:nvSpPr>
        <p:spPr bwMode="auto">
          <a:xfrm>
            <a:off x="2843775" y="2200040"/>
            <a:ext cx="1036935" cy="558800"/>
          </a:xfrm>
          <a:prstGeom prst="rightArrow">
            <a:avLst>
              <a:gd name="adj1" fmla="val 45454"/>
              <a:gd name="adj2" fmla="val 39771"/>
            </a:avLst>
          </a:prstGeom>
          <a:solidFill>
            <a:schemeClr val="accent1"/>
          </a:solidFill>
          <a:ln w="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60460" y="1585561"/>
            <a:ext cx="576075" cy="422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44510" y="1585560"/>
            <a:ext cx="172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particle flow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539475" y="2660901"/>
            <a:ext cx="537670" cy="345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14080" y="3083356"/>
            <a:ext cx="499265" cy="384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1140" y="3659430"/>
            <a:ext cx="4570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Particles will flow out of the stable region along lines in phase space into an electrostatic extraction field, which will deflect them into an extraction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Lambertson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7317958" y="3064153"/>
            <a:ext cx="652885" cy="537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335690" y="2161635"/>
            <a:ext cx="61448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335690" y="2315255"/>
            <a:ext cx="61448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335690" y="2468875"/>
            <a:ext cx="61448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89310" y="1777585"/>
            <a:ext cx="26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Tricks of the Trade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beam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7" y="800100"/>
            <a:ext cx="6007758" cy="5676900"/>
          </a:xfrm>
        </p:spPr>
        <p:txBody>
          <a:bodyPr/>
          <a:lstStyle/>
          <a:p>
            <a:r>
              <a:rPr lang="en-US" sz="2000" dirty="0" smtClean="0"/>
              <a:t>Bunch/beam intensity are measured using inductive </a:t>
            </a:r>
            <a:r>
              <a:rPr lang="en-US" sz="2000" dirty="0" err="1" smtClean="0"/>
              <a:t>toriods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Beam position is typically measured with beam position monitors (BPM’s), which measure the induced signal on a opposing pickups</a:t>
            </a:r>
          </a:p>
          <a:p>
            <a:endParaRPr lang="en-US" sz="2000" dirty="0" smtClean="0"/>
          </a:p>
          <a:p>
            <a:r>
              <a:rPr lang="en-US" sz="2000" dirty="0" smtClean="0"/>
              <a:t>Longitudinal profiles can be measured by introducing a resistor to measure the induced image current on the beam pipe -&gt; Resistive Wall Monitor (RWM)</a:t>
            </a:r>
            <a:endParaRPr lang="en-US" sz="2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Tricks of the Trade</a:t>
            </a:r>
            <a:endParaRPr lang="en-US"/>
          </a:p>
        </p:txBody>
      </p:sp>
      <p:pic>
        <p:nvPicPr>
          <p:cNvPr id="2017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4275" y="1777585"/>
            <a:ext cx="1536200" cy="1887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1732" name="Picture 4" descr="http://www.hep.net/ssc/new/gifarchive/toroiddw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8395" y="279790"/>
            <a:ext cx="2078890" cy="1574605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9060" y="3813050"/>
            <a:ext cx="1805035" cy="135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instrumentation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00100"/>
            <a:ext cx="4817202" cy="5676900"/>
          </a:xfrm>
        </p:spPr>
        <p:txBody>
          <a:bodyPr/>
          <a:lstStyle/>
          <a:p>
            <a:r>
              <a:rPr lang="en-US" sz="1800" dirty="0" smtClean="0"/>
              <a:t>Beam profiles in beam lines can be measured using secondary emission </a:t>
            </a:r>
            <a:r>
              <a:rPr lang="en-US" sz="1800" dirty="0" err="1" smtClean="0"/>
              <a:t>multiwires</a:t>
            </a:r>
            <a:r>
              <a:rPr lang="en-US" sz="1800" dirty="0" smtClean="0"/>
              <a:t> (MW’s)</a:t>
            </a:r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Can measure beam profiles in a circulating beam with a “flying wire scanner”, which quickly passes a wire through and measures signal </a:t>
            </a:r>
            <a:r>
              <a:rPr lang="en-US" sz="1800" dirty="0" err="1" smtClean="0"/>
              <a:t>vs</a:t>
            </a:r>
            <a:r>
              <a:rPr lang="en-US" sz="1800" dirty="0" smtClean="0"/>
              <a:t> time to get profile</a:t>
            </a:r>
          </a:p>
          <a:p>
            <a:endParaRPr lang="en-US" sz="1800" dirty="0" smtClean="0"/>
          </a:p>
          <a:p>
            <a:r>
              <a:rPr lang="en-US" sz="1800" dirty="0" smtClean="0"/>
              <a:t>Non-</a:t>
            </a:r>
            <a:r>
              <a:rPr lang="en-US" sz="1800" dirty="0" err="1" smtClean="0"/>
              <a:t>desctructive</a:t>
            </a:r>
            <a:r>
              <a:rPr lang="en-US" sz="1800" dirty="0" smtClean="0"/>
              <a:t> measurements include</a:t>
            </a:r>
          </a:p>
          <a:p>
            <a:pPr lvl="1"/>
            <a:r>
              <a:rPr lang="en-US" sz="1400" dirty="0" smtClean="0"/>
              <a:t>Ionization profile monitor (IPM): drift electrons or ions generated by beam passing through residual gas</a:t>
            </a:r>
          </a:p>
          <a:p>
            <a:pPr lvl="1"/>
            <a:r>
              <a:rPr lang="en-US" sz="1400" dirty="0" smtClean="0"/>
              <a:t>Synchrotron light</a:t>
            </a:r>
          </a:p>
          <a:p>
            <a:pPr lvl="2"/>
            <a:r>
              <a:rPr lang="en-US" sz="1400" dirty="0" smtClean="0"/>
              <a:t>Standard in electron machines</a:t>
            </a:r>
          </a:p>
          <a:p>
            <a:pPr lvl="2"/>
            <a:r>
              <a:rPr lang="en-US" sz="1400" dirty="0" smtClean="0"/>
              <a:t>Also works in LHC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Tricks of the Trade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07202" name="AutoShape 2" descr="Click to toggle background on ACNET graph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2985" y="702246"/>
            <a:ext cx="2189085" cy="181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87215" y="2545685"/>
            <a:ext cx="430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Beam profiles in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MiniBooNE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beam line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9670" y="3044950"/>
            <a:ext cx="3462830" cy="255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725620" y="5656490"/>
            <a:ext cx="430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Flying wire signal in LHC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lattice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00100"/>
            <a:ext cx="5239657" cy="4088290"/>
          </a:xfrm>
        </p:spPr>
        <p:txBody>
          <a:bodyPr/>
          <a:lstStyle/>
          <a:p>
            <a:r>
              <a:rPr lang="en-US" sz="1800" dirty="0" smtClean="0"/>
              <a:t>The fractional tune is measured by Fourier Transforming signals from the BPM’s</a:t>
            </a:r>
          </a:p>
          <a:p>
            <a:pPr lvl="1"/>
            <a:r>
              <a:rPr lang="en-US" sz="1600" dirty="0" smtClean="0"/>
              <a:t>Sometimes need to excite beam with a kicker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1800" dirty="0" smtClean="0"/>
              <a:t>Beta functions can be measured by exciting the beam and looking at distortions</a:t>
            </a:r>
          </a:p>
          <a:p>
            <a:pPr lvl="1"/>
            <a:r>
              <a:rPr lang="en-US" sz="1400" dirty="0" smtClean="0"/>
              <a:t>Can use kicker or resonant (“AC”) dipole</a:t>
            </a:r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Can also measure the by</a:t>
            </a:r>
            <a:br>
              <a:rPr lang="en-US" sz="1800" dirty="0" smtClean="0"/>
            </a:br>
            <a:r>
              <a:rPr lang="en-US" sz="1800" dirty="0" smtClean="0"/>
              <a:t>functions indirectly by </a:t>
            </a:r>
            <a:br>
              <a:rPr lang="en-US" sz="1800" dirty="0" smtClean="0"/>
            </a:br>
            <a:r>
              <a:rPr lang="en-US" sz="1800" dirty="0" smtClean="0"/>
              <a:t>varying a quad and measuring </a:t>
            </a:r>
            <a:br>
              <a:rPr lang="en-US" sz="1800" dirty="0" smtClean="0"/>
            </a:br>
            <a:r>
              <a:rPr lang="en-US" sz="1800" dirty="0" smtClean="0"/>
              <a:t>the tune shift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Tricks of the Trade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2985" y="2507280"/>
            <a:ext cx="2508072" cy="181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034330" y="5080415"/>
          <a:ext cx="1510597" cy="84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28" name="Equation" r:id="rId4" imgW="749160" imgH="419040" progId="Equation.3">
                  <p:embed/>
                </p:oleObj>
              </mc:Choice>
              <mc:Fallback>
                <p:oleObj name="Equation" r:id="rId4" imgW="74916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4330" y="5080415"/>
                        <a:ext cx="1510597" cy="844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>
          <a:xfrm>
            <a:off x="5186480" y="5080415"/>
            <a:ext cx="345645" cy="4608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2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62555" y="4312315"/>
            <a:ext cx="3112422" cy="2036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" descr="https://ab-dep-op-elogbook.web.cern.ch/ab-dep-op-elogbook/elogbook/attach.php?attachId=1056849&amp;type=png&amp;fname=2009120510490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85744" y="202980"/>
            <a:ext cx="3085795" cy="2227222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22466</TotalTime>
  <Words>892</Words>
  <Application>Microsoft Macintosh PowerPoint</Application>
  <PresentationFormat>On-screen Show (4:3)</PresentationFormat>
  <Paragraphs>134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Trebuchet MS</vt:lpstr>
      <vt:lpstr>Wingdings 2</vt:lpstr>
      <vt:lpstr>Opulent</vt:lpstr>
      <vt:lpstr>Equation</vt:lpstr>
      <vt:lpstr>Special Topic: A Few Tricks of the Trade</vt:lpstr>
      <vt:lpstr>Linac -&gt; synchrotron injection</vt:lpstr>
      <vt:lpstr>Ion (or charge exchange) injection</vt:lpstr>
      <vt:lpstr>Injection and extraction</vt:lpstr>
      <vt:lpstr>Extraction hardware</vt:lpstr>
      <vt:lpstr>Slow Extraction</vt:lpstr>
      <vt:lpstr>Standard beam instrumentation</vt:lpstr>
      <vt:lpstr>Beam instrumentation (cont’d)</vt:lpstr>
      <vt:lpstr>Measuring lattice parameters</vt:lpstr>
    </vt:vector>
  </TitlesOfParts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PMG Slides</dc:title>
  <dc:creator>Pushpa Bhat</dc:creator>
  <cp:lastModifiedBy>Accelerator Division</cp:lastModifiedBy>
  <cp:revision>1223</cp:revision>
  <dcterms:created xsi:type="dcterms:W3CDTF">2003-09-15T21:58:19Z</dcterms:created>
  <dcterms:modified xsi:type="dcterms:W3CDTF">2014-01-23T00:44:25Z</dcterms:modified>
</cp:coreProperties>
</file>